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58" r:id="rId3"/>
    <p:sldId id="257" r:id="rId4"/>
    <p:sldId id="276" r:id="rId5"/>
    <p:sldId id="260" r:id="rId6"/>
    <p:sldId id="259" r:id="rId7"/>
    <p:sldId id="261" r:id="rId8"/>
    <p:sldId id="263" r:id="rId9"/>
    <p:sldId id="262" r:id="rId10"/>
    <p:sldId id="264" r:id="rId11"/>
    <p:sldId id="265" r:id="rId12"/>
    <p:sldId id="266" r:id="rId13"/>
    <p:sldId id="274" r:id="rId14"/>
    <p:sldId id="275" r:id="rId15"/>
    <p:sldId id="279" r:id="rId16"/>
    <p:sldId id="278" r:id="rId17"/>
    <p:sldId id="283" r:id="rId18"/>
    <p:sldId id="272" r:id="rId19"/>
    <p:sldId id="271" r:id="rId20"/>
    <p:sldId id="268" r:id="rId21"/>
    <p:sldId id="280" r:id="rId22"/>
    <p:sldId id="281" r:id="rId23"/>
    <p:sldId id="282" r:id="rId24"/>
    <p:sldId id="284" r:id="rId25"/>
    <p:sldId id="277" r:id="rId26"/>
    <p:sldId id="292" r:id="rId27"/>
    <p:sldId id="293" r:id="rId28"/>
    <p:sldId id="267" r:id="rId29"/>
    <p:sldId id="286" r:id="rId30"/>
    <p:sldId id="288" r:id="rId31"/>
    <p:sldId id="289" r:id="rId32"/>
    <p:sldId id="290" r:id="rId33"/>
    <p:sldId id="291" r:id="rId34"/>
    <p:sldId id="287" r:id="rId35"/>
    <p:sldId id="270" r:id="rId36"/>
    <p:sldId id="294" r:id="rId3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78" autoAdjust="0"/>
    <p:restoredTop sz="94660"/>
  </p:normalViewPr>
  <p:slideViewPr>
    <p:cSldViewPr>
      <p:cViewPr varScale="1">
        <p:scale>
          <a:sx n="63" d="100"/>
          <a:sy n="63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EE46D-DA50-4C80-81FC-7D08809E9801}" type="datetimeFigureOut">
              <a:rPr lang="tr-TR" smtClean="0"/>
              <a:t>19.02.2020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129F5-23E8-4FB1-8116-FC7C0E82BEC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 qu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129F5-23E8-4FB1-8116-FC7C0E82BEC0}" type="slidenum">
              <a:rPr lang="tr-TR" smtClean="0"/>
              <a:t>32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BEB2064-FD3B-45C6-AA4E-2ACB84C7D237}" type="datetimeFigureOut">
              <a:rPr lang="tr-TR" smtClean="0"/>
              <a:pPr/>
              <a:t>19.02.2020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4C37384-28B2-4501-B67C-39DBC3E465B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87624" y="260648"/>
            <a:ext cx="7406640" cy="602128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sz="6000" dirty="0" err="1" smtClean="0"/>
              <a:t>Juan</a:t>
            </a:r>
            <a:r>
              <a:rPr lang="tr-TR" sz="6000" dirty="0" smtClean="0"/>
              <a:t> </a:t>
            </a:r>
            <a:r>
              <a:rPr lang="tr-TR" sz="6000" dirty="0" err="1" smtClean="0"/>
              <a:t>Valera</a:t>
            </a:r>
            <a:r>
              <a:rPr lang="es-ES_tradnl" sz="6000" dirty="0" smtClean="0"/>
              <a:t/>
            </a:r>
            <a:br>
              <a:rPr lang="es-ES_tradnl" sz="6000" dirty="0" smtClean="0"/>
            </a:br>
            <a:r>
              <a:rPr lang="es-ES_tradnl" sz="5300" i="1" dirty="0" smtClean="0"/>
              <a:t>Pepita Jiménez </a:t>
            </a:r>
            <a:r>
              <a:rPr lang="es-ES_tradnl" sz="5300" dirty="0" smtClean="0"/>
              <a:t>(1874)</a:t>
            </a:r>
            <a:r>
              <a:rPr lang="tr-TR" sz="7300" dirty="0" smtClean="0"/>
              <a:t/>
            </a:r>
            <a:br>
              <a:rPr lang="tr-TR" sz="7300" dirty="0" smtClean="0"/>
            </a:br>
            <a:r>
              <a:rPr lang="es-ES_tradnl" sz="7300" dirty="0" smtClean="0"/>
              <a:t/>
            </a:r>
            <a:br>
              <a:rPr lang="es-ES_tradnl" sz="7300" dirty="0" smtClean="0"/>
            </a:br>
            <a:r>
              <a:rPr lang="es-ES_tradnl" sz="5300" dirty="0" smtClean="0"/>
              <a:t/>
            </a:r>
            <a:br>
              <a:rPr lang="es-ES_tradnl" sz="5300" dirty="0" smtClean="0"/>
            </a:br>
            <a:r>
              <a:rPr lang="tr-TR" sz="5300" dirty="0" smtClean="0"/>
              <a:t/>
            </a:r>
            <a:br>
              <a:rPr lang="tr-TR" sz="5300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6" name="Picture 2" descr="Ä°lgili resi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492896"/>
            <a:ext cx="3427703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2) Personajes femeninos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se les concede más importancia</a:t>
            </a:r>
          </a:p>
          <a:p>
            <a:r>
              <a:rPr lang="es-ES_tradnl" dirty="0" smtClean="0"/>
              <a:t> se cuida su construcción psicológica</a:t>
            </a:r>
          </a:p>
          <a:p>
            <a:r>
              <a:rPr lang="es-ES_tradnl" dirty="0" smtClean="0"/>
              <a:t> actitud decidida frente a la problemática de lo espiritual / lo carnal</a:t>
            </a:r>
          </a:p>
          <a:p>
            <a:r>
              <a:rPr lang="es-ES_tradnl" dirty="0" smtClean="0"/>
              <a:t> personajes femeninos: </a:t>
            </a:r>
          </a:p>
          <a:p>
            <a:pPr lvl="1">
              <a:buNone/>
            </a:pPr>
            <a:r>
              <a:rPr lang="es-ES_tradnl" dirty="0" smtClean="0"/>
              <a:t>- mujer insatisfecha</a:t>
            </a:r>
          </a:p>
          <a:p>
            <a:pPr lvl="1">
              <a:buNone/>
            </a:pPr>
            <a:r>
              <a:rPr lang="es-ES_tradnl" dirty="0" smtClean="0"/>
              <a:t>- joven engañada</a:t>
            </a:r>
          </a:p>
          <a:p>
            <a:pPr lvl="1">
              <a:buNone/>
            </a:pPr>
            <a:r>
              <a:rPr lang="es-ES_tradnl" dirty="0" smtClean="0"/>
              <a:t>- bella decidida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3) Estructura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 forma epistolar</a:t>
            </a:r>
          </a:p>
          <a:p>
            <a:r>
              <a:rPr lang="es-ES_tradnl" dirty="0" smtClean="0"/>
              <a:t> alternancia de narración en 3ª y 1ª persona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narrador alejado (3ª persona)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relator implicado en los acontecimientos (1ª persona)</a:t>
            </a:r>
          </a:p>
          <a:p>
            <a:r>
              <a:rPr lang="es-ES_tradnl" dirty="0" smtClean="0"/>
              <a:t> tema de la </a:t>
            </a:r>
            <a:r>
              <a:rPr lang="es-ES_tradnl" i="1" dirty="0" smtClean="0"/>
              <a:t>caída</a:t>
            </a:r>
            <a:endParaRPr lang="tr-T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s-ES_tradnl" dirty="0" smtClean="0"/>
              <a:t>Características de </a:t>
            </a:r>
            <a:r>
              <a:rPr lang="es-ES_tradnl" i="1" dirty="0" smtClean="0"/>
              <a:t>Pepita Jiménez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400600"/>
          </a:xfrm>
        </p:spPr>
        <p:txBody>
          <a:bodyPr>
            <a:normAutofit fontScale="85000" lnSpcReduction="10000"/>
          </a:bodyPr>
          <a:lstStyle/>
          <a:p>
            <a:r>
              <a:rPr lang="es-ES_tradnl" dirty="0" smtClean="0"/>
              <a:t>Novela psicológica </a:t>
            </a:r>
          </a:p>
          <a:p>
            <a:r>
              <a:rPr lang="es-ES_tradnl" dirty="0" smtClean="0"/>
              <a:t> Preferencia por el idilio clásico (coloquio amoroso, relaciones entre enamorados; romance que se presenta como ideal y perfecto para la pareja).</a:t>
            </a:r>
          </a:p>
          <a:p>
            <a:r>
              <a:rPr lang="es-ES_tradnl" dirty="0" smtClean="0"/>
              <a:t>indeterminación temporal y espacial (se aleja de este rasgo característico de la novela realista)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poetiza los espacios familiares cotidianos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solamente se sabe que es un pueblo de Andalucía</a:t>
            </a:r>
          </a:p>
          <a:p>
            <a:r>
              <a:rPr lang="es-ES_tradnl" dirty="0" smtClean="0"/>
              <a:t>despliegue de signos externos: miradas, exhibición de manos, discurso lingüístico de doble sentido)</a:t>
            </a:r>
          </a:p>
          <a:p>
            <a:r>
              <a:rPr lang="es-ES_tradnl" dirty="0" smtClean="0"/>
              <a:t> relato epistolar de don Luis.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1268760"/>
            <a:ext cx="7498080" cy="2367136"/>
          </a:xfrm>
        </p:spPr>
        <p:txBody>
          <a:bodyPr>
            <a:normAutofit/>
          </a:bodyPr>
          <a:lstStyle/>
          <a:p>
            <a:r>
              <a:rPr lang="es-ES_tradnl" dirty="0" smtClean="0"/>
              <a:t> ¿Cuántas voces enunciativas encontramos en la novela?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332656"/>
            <a:ext cx="7498080" cy="6131768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5 voces enunciativas:</a:t>
            </a:r>
          </a:p>
          <a:p>
            <a:pPr lvl="1">
              <a:buClr>
                <a:schemeClr val="accent6"/>
              </a:buClr>
              <a:buSzPct val="90000"/>
              <a:buFont typeface="Wingdings" pitchFamily="2" charset="2"/>
              <a:buChar char="Ø"/>
            </a:pPr>
            <a:r>
              <a:rPr lang="es-ES_tradnl" dirty="0" smtClean="0"/>
              <a:t> </a:t>
            </a:r>
            <a:r>
              <a:rPr lang="es-ES_tradnl" b="1" dirty="0" smtClean="0"/>
              <a:t>Luis de Vargas </a:t>
            </a:r>
            <a:r>
              <a:rPr lang="es-ES_tradnl" dirty="0" smtClean="0"/>
              <a:t>(protagonista en 1ª persona)</a:t>
            </a:r>
          </a:p>
          <a:p>
            <a:pPr lvl="1">
              <a:buClr>
                <a:schemeClr val="accent6"/>
              </a:buClr>
              <a:buSzPct val="90000"/>
              <a:buFont typeface="Wingdings" pitchFamily="2" charset="2"/>
              <a:buChar char="Ø"/>
            </a:pPr>
            <a:r>
              <a:rPr lang="es-ES_tradnl" dirty="0" smtClean="0"/>
              <a:t> </a:t>
            </a:r>
            <a:r>
              <a:rPr lang="es-ES_tradnl" b="1" dirty="0" smtClean="0"/>
              <a:t>don Pedro de Vargas </a:t>
            </a:r>
            <a:r>
              <a:rPr lang="es-ES_tradnl" dirty="0" smtClean="0"/>
              <a:t>(autor de una carta en la parte de Paralipómenos y de varias del Épílogo).</a:t>
            </a:r>
          </a:p>
          <a:p>
            <a:pPr lvl="1">
              <a:buClr>
                <a:schemeClr val="accent6"/>
              </a:buClr>
              <a:buSzPct val="90000"/>
              <a:buFont typeface="Wingdings" pitchFamily="2" charset="2"/>
              <a:buChar char="Ø"/>
            </a:pPr>
            <a:r>
              <a:rPr lang="es-ES_tradnl" dirty="0" smtClean="0"/>
              <a:t> </a:t>
            </a:r>
            <a:r>
              <a:rPr lang="es-ES_tradnl" b="1" dirty="0" smtClean="0"/>
              <a:t>el editor </a:t>
            </a:r>
            <a:r>
              <a:rPr lang="es-ES_tradnl" dirty="0" smtClean="0"/>
              <a:t>del manuscrito (que se entromete en todo momento para dar su opinión, y sobre todo enfatizar la veracidad de lo contado)</a:t>
            </a:r>
          </a:p>
          <a:p>
            <a:pPr lvl="1">
              <a:buClr>
                <a:schemeClr val="accent6"/>
              </a:buClr>
              <a:buSzPct val="90000"/>
              <a:buFont typeface="Wingdings" pitchFamily="2" charset="2"/>
              <a:buChar char="Ø"/>
            </a:pPr>
            <a:r>
              <a:rPr lang="es-ES_tradnl" dirty="0" smtClean="0"/>
              <a:t> “</a:t>
            </a:r>
            <a:r>
              <a:rPr lang="es-ES_tradnl" b="1" dirty="0" smtClean="0"/>
              <a:t>un sujeto</a:t>
            </a:r>
            <a:r>
              <a:rPr lang="es-ES_tradnl" dirty="0" smtClean="0"/>
              <a:t>, perfectamente enterado de todo” (que compuso la sección de Paralipómenos, es una duda aunque se le atribuye al Deán)</a:t>
            </a:r>
          </a:p>
          <a:p>
            <a:pPr lvl="1">
              <a:buClr>
                <a:schemeClr val="accent6"/>
              </a:buClr>
              <a:buSzPct val="90000"/>
              <a:buFont typeface="Wingdings" pitchFamily="2" charset="2"/>
              <a:buChar char="Ø"/>
            </a:pPr>
            <a:r>
              <a:rPr lang="es-ES_tradnl" dirty="0" smtClean="0"/>
              <a:t> </a:t>
            </a:r>
            <a:r>
              <a:rPr lang="es-ES_tradnl" b="1" dirty="0" smtClean="0"/>
              <a:t>el señor Deán </a:t>
            </a:r>
            <a:r>
              <a:rPr lang="es-ES_tradnl" dirty="0" smtClean="0"/>
              <a:t>(autor de una carta)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7498080" cy="2736304"/>
          </a:xfrm>
        </p:spPr>
        <p:txBody>
          <a:bodyPr>
            <a:normAutofit/>
          </a:bodyPr>
          <a:lstStyle/>
          <a:p>
            <a:pPr algn="ctr"/>
            <a:r>
              <a:rPr lang="es-ES_tradnl" dirty="0" smtClean="0"/>
              <a:t>El pequeño prólogo del “editor”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>Aspectos a destacar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“editor” de la obra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4907632"/>
          </a:xfrm>
        </p:spPr>
        <p:txBody>
          <a:bodyPr>
            <a:normAutofit/>
          </a:bodyPr>
          <a:lstStyle/>
          <a:p>
            <a:r>
              <a:rPr lang="es-ES_tradnl" dirty="0" smtClean="0"/>
              <a:t> ha encontrado el legajo</a:t>
            </a:r>
          </a:p>
          <a:p>
            <a:r>
              <a:rPr lang="es-ES_tradnl" dirty="0" smtClean="0"/>
              <a:t> le ha cambiado el título y los nombres</a:t>
            </a:r>
          </a:p>
          <a:p>
            <a:r>
              <a:rPr lang="es-ES_tradnl" dirty="0" smtClean="0"/>
              <a:t> “las cartas son copias de verdaderas cartas”</a:t>
            </a:r>
          </a:p>
          <a:p>
            <a:r>
              <a:rPr lang="es-ES_tradnl" dirty="0" smtClean="0"/>
              <a:t> “como en el día se publica todo, he decidido publicarlos también”</a:t>
            </a:r>
          </a:p>
          <a:p>
            <a:r>
              <a:rPr lang="es-ES_tradnl" dirty="0" smtClean="0"/>
              <a:t> “fielmente trasladado”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59632" y="476672"/>
            <a:ext cx="7498080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b="1" dirty="0" smtClean="0"/>
              <a:t>“Nescit labi virtus” </a:t>
            </a:r>
          </a:p>
          <a:p>
            <a:r>
              <a:rPr lang="es-ES_tradnl" dirty="0" smtClean="0"/>
              <a:t> la virtud ignora caer</a:t>
            </a:r>
          </a:p>
          <a:p>
            <a:r>
              <a:rPr lang="es-ES_tradnl" dirty="0" smtClean="0"/>
              <a:t> tema recurrente a lo largo de la novela (¿caerá la virtud de Luis?)</a:t>
            </a:r>
          </a:p>
          <a:p>
            <a:r>
              <a:rPr lang="es-ES_tradnl" dirty="0" smtClean="0"/>
              <a:t> numerosas citas sobre el tema: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“la verdadera virtud no </a:t>
            </a:r>
            <a:r>
              <a:rPr lang="es-ES_tradnl" b="1" dirty="0" smtClean="0"/>
              <a:t>cae</a:t>
            </a:r>
            <a:r>
              <a:rPr lang="es-ES_tradnl" dirty="0" smtClean="0"/>
              <a:t> tan fácilmente” (313)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“voy </a:t>
            </a:r>
            <a:r>
              <a:rPr lang="es-ES_tradnl" b="1" dirty="0" smtClean="0"/>
              <a:t>cayendo</a:t>
            </a:r>
            <a:r>
              <a:rPr lang="es-ES_tradnl" dirty="0" smtClean="0"/>
              <a:t> en el mismo defecto que en el padre Vicario censuro” (187) 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“no creo (...) que es tan fácil para mí una fea y no pensada </a:t>
            </a:r>
            <a:r>
              <a:rPr lang="es-ES_tradnl" b="1" dirty="0" smtClean="0"/>
              <a:t>caída</a:t>
            </a:r>
            <a:r>
              <a:rPr lang="es-ES_tradnl" dirty="0" smtClean="0"/>
              <a:t>” (189)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15616" y="3789040"/>
            <a:ext cx="7498080" cy="2376264"/>
          </a:xfrm>
        </p:spPr>
        <p:txBody>
          <a:bodyPr/>
          <a:lstStyle/>
          <a:p>
            <a:r>
              <a:rPr lang="es-ES_tradnl" dirty="0" smtClean="0"/>
              <a:t> ¿Qué características generales podéis destacar de las diferentes partes?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187624" y="1700808"/>
            <a:ext cx="7786112" cy="108012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Capítulo I: Cartas de mi sobrino</a:t>
            </a:r>
            <a:br>
              <a:rPr lang="es-ES_tradnl" dirty="0" smtClean="0"/>
            </a:br>
            <a:r>
              <a:rPr lang="es-ES_tradnl" dirty="0" smtClean="0"/>
              <a:t>Capítulo II: Paralipómenos</a:t>
            </a:r>
            <a:br>
              <a:rPr lang="es-ES_tradnl" dirty="0" smtClean="0"/>
            </a:br>
            <a:r>
              <a:rPr lang="es-ES_tradnl" dirty="0" smtClean="0"/>
              <a:t>Capítulo III: Epílogo. Cartas de mi hermano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786112" cy="1143000"/>
          </a:xfrm>
        </p:spPr>
        <p:txBody>
          <a:bodyPr>
            <a:normAutofit/>
          </a:bodyPr>
          <a:lstStyle/>
          <a:p>
            <a:r>
              <a:rPr lang="es-ES_tradnl" dirty="0" smtClean="0"/>
              <a:t>Capítulo I: Cartas de mi sobrino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844824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Dos planos: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uno de carácter costumbrista (poetización de la vida campesina y el campo andaluz)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uno de carácter íntimo (introspección en su propia conciencia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Juan Valera </a:t>
            </a:r>
            <a:br>
              <a:rPr lang="es-ES_tradnl" dirty="0" smtClean="0"/>
            </a:br>
            <a:r>
              <a:rPr lang="es-ES_tradnl" dirty="0" smtClean="0"/>
              <a:t>(Cabra, Córdoba1824-Madrid 1905)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556792"/>
            <a:ext cx="7714104" cy="5160640"/>
          </a:xfrm>
        </p:spPr>
        <p:txBody>
          <a:bodyPr>
            <a:normAutofit fontScale="85000" lnSpcReduction="10000"/>
          </a:bodyPr>
          <a:lstStyle/>
          <a:p>
            <a:r>
              <a:rPr lang="es-ES_tradnl" dirty="0" smtClean="0"/>
              <a:t>Estudió leyes en Granada y en Madrid. </a:t>
            </a:r>
          </a:p>
          <a:p>
            <a:r>
              <a:rPr lang="tr-TR" dirty="0" err="1" smtClean="0"/>
              <a:t>comb</a:t>
            </a:r>
            <a:r>
              <a:rPr lang="es-ES_tradnl" dirty="0" smtClean="0"/>
              <a:t>ina su labor literaria con su carrera diplomática (a partir de 1847: Nápoles, Lisboa, Río de Janeiro, Rusia)</a:t>
            </a:r>
          </a:p>
          <a:p>
            <a:pPr>
              <a:buNone/>
            </a:pPr>
            <a:r>
              <a:rPr lang="es-ES_tradnl" sz="2600" i="1" dirty="0" smtClean="0"/>
              <a:t>“me metí de patitas en la diplomacia, donde con bailar bien la polca y comer pastel de foiegras, está todo hecho”</a:t>
            </a:r>
          </a:p>
          <a:p>
            <a:r>
              <a:rPr lang="es-ES_tradnl" dirty="0" smtClean="0"/>
              <a:t> se enamora de Gertrudis Gómez de Avellaneda (autora cubana de </a:t>
            </a:r>
            <a:r>
              <a:rPr lang="es-ES_tradnl" i="1" dirty="0" smtClean="0"/>
              <a:t>Sab</a:t>
            </a:r>
            <a:r>
              <a:rPr lang="es-ES_tradnl" dirty="0" smtClean="0"/>
              <a:t>) pero no es correspondido.</a:t>
            </a:r>
          </a:p>
          <a:p>
            <a:r>
              <a:rPr lang="es-ES_tradnl" dirty="0" smtClean="0"/>
              <a:t> 1860. Redactor del periódico </a:t>
            </a:r>
            <a:r>
              <a:rPr lang="es-ES_tradnl" i="1" dirty="0" smtClean="0"/>
              <a:t>El Contemporáneo</a:t>
            </a:r>
            <a:r>
              <a:rPr lang="es-ES_tradnl" dirty="0" smtClean="0"/>
              <a:t>.</a:t>
            </a:r>
          </a:p>
          <a:p>
            <a:r>
              <a:rPr lang="es-ES_tradnl" dirty="0" smtClean="0"/>
              <a:t> Fue miembro de la RAE</a:t>
            </a:r>
            <a:r>
              <a:rPr lang="tr-TR" dirty="0" smtClean="0"/>
              <a:t>.</a:t>
            </a:r>
            <a:endParaRPr lang="es-ES_tradnl" dirty="0" smtClean="0"/>
          </a:p>
          <a:p>
            <a:r>
              <a:rPr lang="es-ES_tradnl" dirty="0" smtClean="0"/>
              <a:t> Se quedó ciego.</a:t>
            </a:r>
          </a:p>
          <a:p>
            <a:r>
              <a:rPr lang="es-ES_tradnl" dirty="0" smtClean="0"/>
              <a:t> Murió a los 81 años.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7606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dirty="0" smtClean="0"/>
              <a:t>Primeras cartas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presentación de los caracteres y escenarios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el conflicto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párrafos extensos 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imágenes sensoriales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Últimas cartas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lucha interior del seminarista 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párrafos más cortos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 citas de autoridades bíblicas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dirty="0" smtClean="0"/>
              <a:t>Dimensión de confesión íntima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1412776"/>
            <a:ext cx="7498080" cy="4032448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¿Qué temas y características encontramos en este primer capítulo?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Temas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760640"/>
          </a:xfrm>
          <a:ln>
            <a:solidFill>
              <a:schemeClr val="accent6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 situación de </a:t>
            </a:r>
            <a:r>
              <a:rPr lang="es-ES_tradnl" b="1" dirty="0" smtClean="0"/>
              <a:t>Luis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22 años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seminarista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ilegitimidad de su nacimiento (de una de las aventuras de su padre)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se ha criado con su tío el Deán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fuerza de su vocación sacerdotal frente al amor terrenal de Pepita</a:t>
            </a:r>
          </a:p>
          <a:p>
            <a:r>
              <a:rPr lang="es-ES_tradnl" dirty="0" smtClean="0"/>
              <a:t> la gente del lugar no comprende su vocación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prefieren que opte por una vida familiar: que se case, sea el heredero, tenga hijos (dar continuidad a la sociedad)</a:t>
            </a:r>
          </a:p>
          <a:p>
            <a:r>
              <a:rPr lang="es-ES_tradnl" b="1" dirty="0" smtClean="0"/>
              <a:t>don Pedro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55 años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es el cacique del lugar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ha sido un don Juan Tenorio (ya decadente)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6192688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La presencia de </a:t>
            </a:r>
            <a:r>
              <a:rPr lang="es-ES_tradnl" b="1" dirty="0" smtClean="0"/>
              <a:t>Pepita Jiménez </a:t>
            </a:r>
            <a:r>
              <a:rPr lang="es-ES_tradnl" dirty="0" smtClean="0"/>
              <a:t>aparece desde la primera carta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Poco a poco van despertando entre todos el interés de Luis por Pepita (ausente pero siempre presente). Por ejemplo, su padre y el señor Vicario (padre espiritual de Pepita)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20 años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viuda. Tres años casada con un tío suyo, mucho mayor (80 años) que ella (16 años). Tema del viejo y la niña (recurrente en Valera)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ángel / hechicera, diabólica, tentadora (Eva que al final hace pecar a Luis)</a:t>
            </a:r>
          </a:p>
          <a:p>
            <a:r>
              <a:rPr lang="es-ES_tradnl" b="1" dirty="0" smtClean="0"/>
              <a:t>Antoñona 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ama de llaves de Pepita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es la Celestina junto al padre de Luis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59632" y="1556792"/>
            <a:ext cx="7498080" cy="1728192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¿Qué pensáis sobre las escenas con caballos?</a:t>
            </a:r>
            <a:endParaRPr lang="tr-TR" dirty="0"/>
          </a:p>
        </p:txBody>
      </p:sp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403648" y="3573016"/>
            <a:ext cx="7498080" cy="1512168"/>
          </a:xfrm>
        </p:spPr>
        <p:txBody>
          <a:bodyPr/>
          <a:lstStyle/>
          <a:p>
            <a:r>
              <a:rPr lang="es-ES_tradnl" dirty="0" smtClean="0"/>
              <a:t>metáfora de la masculinidad, dominio viril</a:t>
            </a:r>
            <a:endParaRPr 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es-ES_tradnl" dirty="0" smtClean="0"/>
              <a:t>Capítulo II: Paralipómenos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5256584"/>
          </a:xfrm>
        </p:spPr>
        <p:txBody>
          <a:bodyPr>
            <a:normAutofit fontScale="77500" lnSpcReduction="20000"/>
          </a:bodyPr>
          <a:lstStyle/>
          <a:p>
            <a:r>
              <a:rPr lang="es-ES_tradnl" dirty="0" smtClean="0"/>
              <a:t>Interviene de nuevo el editor</a:t>
            </a:r>
          </a:p>
          <a:p>
            <a:r>
              <a:rPr lang="es-ES_tradnl" dirty="0" smtClean="0"/>
              <a:t>Incluye la relación del “sujeto conocedor de todo” que el editor atribuye al deán. 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Comenta información que sabía a través de las cartas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autenticidad de lo narrado (“copiemos al pie de la letra sus palabras”, 296)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En ocasiones duda de esta autoría (318)</a:t>
            </a:r>
          </a:p>
          <a:p>
            <a:r>
              <a:rPr lang="es-ES_tradnl" dirty="0" smtClean="0"/>
              <a:t> Pepita se confiesa con el padre Vicario</a:t>
            </a:r>
          </a:p>
          <a:p>
            <a:r>
              <a:rPr lang="es-ES_tradnl" dirty="0" smtClean="0"/>
              <a:t> enfrentamiento con el Conde de Genazahar, quien afrenta la honra de Pepita (272)</a:t>
            </a:r>
          </a:p>
          <a:p>
            <a:r>
              <a:rPr lang="es-ES_tradnl" dirty="0" smtClean="0"/>
              <a:t> La caída de los enamorados ocurre durante la noche de San Juan 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solsticio de verano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fiesta pagana (predomina lo profano sobre lo religioso)</a:t>
            </a:r>
          </a:p>
          <a:p>
            <a:r>
              <a:rPr lang="es-ES_tradnl" dirty="0" smtClean="0"/>
              <a:t>casamiento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7498080" cy="3456384"/>
          </a:xfrm>
        </p:spPr>
        <p:txBody>
          <a:bodyPr>
            <a:normAutofit/>
          </a:bodyPr>
          <a:lstStyle/>
          <a:p>
            <a:r>
              <a:rPr lang="es-ES_tradnl" dirty="0" smtClean="0"/>
              <a:t>¿Cómo es el encuentro entre don Luis y Pepita en casa de ella? ¿Cuáles son sus argumentos para convencer al otro?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267672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 Pepita intenta crear más dudas a Luis en cuanto a su vocación religiosa.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posible debilidad con las mujeres</a:t>
            </a:r>
          </a:p>
          <a:p>
            <a:r>
              <a:rPr lang="es-ES_tradnl" dirty="0" smtClean="0"/>
              <a:t> Luis dice conocer el precio de su sacrificio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reconoce su amor por Pepita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lo interpreta como una prueba/castigo de Dios por su soberbia.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le pide abogar por un amor puro para lograr el perdón (Pepita lo rechaza, prefiere la muerte)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1628800"/>
            <a:ext cx="7498080" cy="2160240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¿Qué significa para Luis su “caída” con Pepita?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331640" y="980728"/>
            <a:ext cx="7498080" cy="48356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dirty="0" smtClean="0"/>
              <a:t>Su caída moral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Traición a su padre </a:t>
            </a:r>
          </a:p>
          <a:p>
            <a:pPr>
              <a:buFont typeface="Arial" pitchFamily="34" charset="0"/>
              <a:buChar char="•"/>
            </a:pPr>
            <a:r>
              <a:rPr lang="es-ES_tradnl" dirty="0" smtClean="0"/>
              <a:t>Dejar atrás cierto sentimiento de superioridad:</a:t>
            </a:r>
          </a:p>
          <a:p>
            <a:pPr lvl="1">
              <a:buClr>
                <a:schemeClr val="accent6"/>
              </a:buClr>
              <a:buSzPct val="80000"/>
              <a:buFont typeface="Wingdings" pitchFamily="2" charset="2"/>
              <a:buChar char="v"/>
            </a:pPr>
            <a:r>
              <a:rPr lang="es-ES_tradnl" dirty="0" smtClean="0"/>
              <a:t>“¿Cómo bajar a confundirse entre la obscura plebe, y ser uno del rebaño, cuando ya soñaba ser pastor (...)?” (267)</a:t>
            </a:r>
          </a:p>
          <a:p>
            <a:pPr lvl="1">
              <a:buClr>
                <a:schemeClr val="accent6"/>
              </a:buClr>
              <a:buSzPct val="80000"/>
              <a:buFont typeface="Wingdings" pitchFamily="2" charset="2"/>
              <a:buChar char="v"/>
            </a:pPr>
            <a:r>
              <a:rPr lang="es-ES_tradnl" dirty="0" smtClean="0"/>
              <a:t>“me humillo y me rebajo” (308)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6264696"/>
          </a:xfrm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 clásico moderno (interesado por la literatura de todos los tiempos y lugares)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traduce textos de Goethe, Heine, etc.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familiaridad con la literatura griega clásica.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influye su base de la estética: el fin del arte es la belleza</a:t>
            </a:r>
          </a:p>
          <a:p>
            <a:r>
              <a:rPr lang="es-ES_tradnl" dirty="0" smtClean="0"/>
              <a:t> gran intelectual y elegante hombre de mundo</a:t>
            </a:r>
          </a:p>
          <a:p>
            <a:r>
              <a:rPr lang="es-ES_tradnl" dirty="0" smtClean="0"/>
              <a:t> Influencia de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humanistas y místicos del Siglo de Oro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románticos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cultura rural de Andalucía (escenarios campestres andaluces)</a:t>
            </a:r>
          </a:p>
          <a:p>
            <a:r>
              <a:rPr lang="es-ES_tradnl" dirty="0" smtClean="0"/>
              <a:t> ensayista, poeta, periodista, crítico, dramaturgo, novelista...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se retira a tierras de su infancia, donde escribe en unos meses </a:t>
            </a:r>
            <a:r>
              <a:rPr lang="es-ES_tradnl" i="1" dirty="0" smtClean="0"/>
              <a:t>Pepita Jiménez </a:t>
            </a:r>
            <a:r>
              <a:rPr lang="es-ES_tradnl" dirty="0" smtClean="0"/>
              <a:t>(su primera novela). Ya había pasado los cincuenta años.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Capítulo III: Epílogo. Cartas de mi hermano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916832"/>
            <a:ext cx="7498080" cy="4800600"/>
          </a:xfrm>
        </p:spPr>
        <p:txBody>
          <a:bodyPr/>
          <a:lstStyle/>
          <a:p>
            <a:r>
              <a:rPr lang="es-ES_tradnl" dirty="0" smtClean="0"/>
              <a:t>Muestra la “certidumbre” de la felicidad lograda por Luis y Pepita (según el editor)</a:t>
            </a:r>
          </a:p>
          <a:p>
            <a:r>
              <a:rPr lang="es-ES_tradnl" dirty="0" smtClean="0"/>
              <a:t>Colección de cartas de don Pedro a su hermano el Deán (desde la boda hasta cuatro años después)</a:t>
            </a:r>
          </a:p>
          <a:p>
            <a:r>
              <a:rPr lang="es-ES_tradnl" dirty="0" smtClean="0"/>
              <a:t>El editor selecciona los fragmentos (no incluye la totalidad de las cartas)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976664"/>
          </a:xfrm>
        </p:spPr>
        <p:txBody>
          <a:bodyPr>
            <a:normAutofit/>
          </a:bodyPr>
          <a:lstStyle/>
          <a:p>
            <a:r>
              <a:rPr lang="es-ES_tradnl" dirty="0" smtClean="0"/>
              <a:t> información sobre lo que ha ocurrido a los personajes. Muestra la vuelta al orden establecido.</a:t>
            </a:r>
            <a:endParaRPr lang="tr-TR" dirty="0" smtClean="0"/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¿Cuál es el final de Antoñona?</a:t>
            </a:r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Don Pedro ya se ha asegurado un futuro heredero, su nieto Periquito</a:t>
            </a:r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Curro se ha casado</a:t>
            </a:r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El vicario muere (cielo)</a:t>
            </a:r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El hermano de Pepita (un calavera) ingresa en la aristocracia.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980728"/>
            <a:ext cx="7962088" cy="4752528"/>
          </a:xfrm>
        </p:spPr>
        <p:txBody>
          <a:bodyPr>
            <a:normAutofit/>
          </a:bodyPr>
          <a:lstStyle/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El conde se enmienda: paga a Pepita su deuda</a:t>
            </a:r>
          </a:p>
          <a:p>
            <a:pPr lvl="1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 Pepita y Luis no abandonarán nunca el pueblo	</a:t>
            </a:r>
          </a:p>
          <a:p>
            <a:pPr lvl="2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 mundo de provincia / ciudad. En favor del campo.</a:t>
            </a:r>
          </a:p>
          <a:p>
            <a:pPr lvl="2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 no menosprecia a la ciudad pero sí enfatiza que las personas que viven fuera de las ciudades son más auténticas (estan sin pulir)</a:t>
            </a:r>
          </a:p>
          <a:p>
            <a:pPr lvl="2">
              <a:buClr>
                <a:schemeClr val="accent6"/>
              </a:buClr>
              <a:buSzPct val="60000"/>
              <a:buFont typeface="Wingdings" pitchFamily="2" charset="2"/>
              <a:buChar char="Ø"/>
            </a:pPr>
            <a:r>
              <a:rPr lang="es-ES_tradnl" dirty="0" smtClean="0"/>
              <a:t> este aspecto también lo menciona Pepita cuando se compara con la mujer de ciudad (más peligrosas, de más artificio, 298-299)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5976664"/>
          </a:xfrm>
        </p:spPr>
        <p:txBody>
          <a:bodyPr>
            <a:normAutofit lnSpcReduction="10000"/>
          </a:bodyPr>
          <a:lstStyle/>
          <a:p>
            <a:r>
              <a:rPr lang="es-ES_tradnl" dirty="0" smtClean="0"/>
              <a:t>Termina con otra cita en latín (Se cierra el círculo). Proviene de la obra de Lucrecio cuya cita completa es: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sz="2800" i="1" dirty="0" smtClean="0">
                <a:latin typeface="+mj-lt"/>
                <a:cs typeface="Angsana New" pitchFamily="18" charset="-34"/>
              </a:rPr>
              <a:t>“En fin, por mares y montes y arrebatados torrentes, por las frondosas moradas de las aves y las verdeantes llanuras, hundiendo en todos los pechos el blanco aguijón del amor, 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[Venus], los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haces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afanosos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de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propagar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las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generaciones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,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cada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uno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en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su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especie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. Y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puesto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que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tú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sola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gobiernas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la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Naturaleza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y 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sin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ti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nada emerge a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las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divinas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riberas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de la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luz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, y no hay sin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ti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en el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mundo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ni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amor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ni</a:t>
            </a:r>
            <a:r>
              <a:rPr lang="en-US" sz="2800" b="1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b="1" i="1" dirty="0" err="1" smtClean="0">
                <a:latin typeface="+mj-lt"/>
                <a:cs typeface="Angsana New" pitchFamily="18" charset="-34"/>
              </a:rPr>
              <a:t>alegría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,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quisiera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me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fueras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compañera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en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escribir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 el </a:t>
            </a:r>
            <a:r>
              <a:rPr lang="en-US" sz="2800" i="1" dirty="0" err="1" smtClean="0">
                <a:latin typeface="+mj-lt"/>
                <a:cs typeface="Angsana New" pitchFamily="18" charset="-34"/>
              </a:rPr>
              <a:t>poema</a:t>
            </a:r>
            <a:r>
              <a:rPr lang="en-US" sz="2800" i="1" dirty="0" smtClean="0">
                <a:latin typeface="+mj-lt"/>
                <a:cs typeface="Angsana New" pitchFamily="18" charset="-34"/>
              </a:rPr>
              <a:t>…”</a:t>
            </a:r>
            <a:endParaRPr lang="tr-TR" sz="2800" i="1" dirty="0" smtClean="0">
              <a:latin typeface="+mj-lt"/>
              <a:cs typeface="Angsana New" pitchFamily="18" charset="-34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1700808"/>
            <a:ext cx="7498080" cy="2016224"/>
          </a:xfrm>
        </p:spPr>
        <p:txBody>
          <a:bodyPr>
            <a:normAutofit/>
          </a:bodyPr>
          <a:lstStyle/>
          <a:p>
            <a:r>
              <a:rPr lang="es-ES_tradnl" dirty="0" smtClean="0"/>
              <a:t>¿Qué os ha parecido el desenlace “feliz” de la novela?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desenlace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El padre (patriarca) les da su consentimiento para que se casen. Se restablece el orden patriarcal. </a:t>
            </a:r>
          </a:p>
          <a:p>
            <a:r>
              <a:rPr lang="es-ES_tradnl" dirty="0" smtClean="0"/>
              <a:t> en el epílogo don Pedro afirma que Luis  “no olvida nunca, en medio de su dicha presente, el rebajamiento del ideal con que había soñado” (350) 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aparece la insatisfacción ante la vida trivial del matrimonio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solamente Pepita triunfa totalmente (su santidad no es tan intensa, dura hasta que aparece alguien de su gusto)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1268760"/>
            <a:ext cx="7498080" cy="3312368"/>
          </a:xfrm>
        </p:spPr>
        <p:txBody>
          <a:bodyPr>
            <a:normAutofit/>
          </a:bodyPr>
          <a:lstStyle/>
          <a:p>
            <a:r>
              <a:rPr lang="es-ES_tradnl" b="1" dirty="0" smtClean="0"/>
              <a:t>Para la próxima semana...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i="1" dirty="0" smtClean="0"/>
              <a:t>El sombrero de tres picos </a:t>
            </a:r>
            <a:r>
              <a:rPr lang="es-ES_tradnl" dirty="0" smtClean="0"/>
              <a:t>(1874)</a:t>
            </a:r>
            <a:br>
              <a:rPr lang="es-ES_tradnl" dirty="0" smtClean="0"/>
            </a:br>
            <a:r>
              <a:rPr lang="es-ES_tradnl" dirty="0" smtClean="0"/>
              <a:t>de Pedro Antonio de Alarcón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1600" y="116632"/>
            <a:ext cx="8172400" cy="490066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Panorama literario español de su época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0" y="836712"/>
            <a:ext cx="8172400" cy="6021288"/>
          </a:xfrm>
        </p:spPr>
        <p:txBody>
          <a:bodyPr>
            <a:normAutofit fontScale="85000" lnSpcReduction="20000"/>
          </a:bodyPr>
          <a:lstStyle/>
          <a:p>
            <a:r>
              <a:rPr lang="es-ES_tradnl" dirty="0" smtClean="0"/>
              <a:t>El Romanticismo iba desapareciendo con Bécquer y Rosalía de Castro</a:t>
            </a:r>
          </a:p>
          <a:p>
            <a:r>
              <a:rPr lang="es-ES_tradnl" dirty="0" smtClean="0"/>
              <a:t> presencia del costumbrismo </a:t>
            </a:r>
          </a:p>
          <a:p>
            <a:r>
              <a:rPr lang="es-ES_tradnl" dirty="0" smtClean="0"/>
              <a:t> se cierne el Realismo europeo</a:t>
            </a:r>
          </a:p>
          <a:p>
            <a:pPr>
              <a:buNone/>
            </a:pPr>
            <a:endParaRPr lang="es-ES_tradnl" dirty="0" smtClean="0"/>
          </a:p>
          <a:p>
            <a:pPr>
              <a:buNone/>
            </a:pPr>
            <a:r>
              <a:rPr lang="es-ES_tradnl" b="1" dirty="0" smtClean="0"/>
              <a:t>Juan Valera:</a:t>
            </a:r>
          </a:p>
          <a:p>
            <a:r>
              <a:rPr lang="es-ES_tradnl" dirty="0" smtClean="0"/>
              <a:t>recoge cierto apasionamiento romántico (Don Luis podría estar inspirado en Werther). Su emoción ante la tierra natal. Reminiscencias del </a:t>
            </a:r>
            <a:r>
              <a:rPr lang="es-ES_tradnl" i="1" dirty="0" smtClean="0"/>
              <a:t>Estudiante de Salamanca </a:t>
            </a:r>
            <a:r>
              <a:rPr lang="es-ES_tradnl" dirty="0" smtClean="0"/>
              <a:t>de Espronceda</a:t>
            </a:r>
            <a:endParaRPr lang="tr-TR" dirty="0" smtClean="0"/>
          </a:p>
          <a:p>
            <a:r>
              <a:rPr lang="es-ES_tradnl" dirty="0" smtClean="0"/>
              <a:t>folclore de su Andalucía, la realidad de sus paisanos.</a:t>
            </a:r>
          </a:p>
          <a:p>
            <a:r>
              <a:rPr lang="es-ES_tradnl" dirty="0" smtClean="0"/>
              <a:t>por encima de la costumbre, la belleza.</a:t>
            </a:r>
          </a:p>
          <a:p>
            <a:r>
              <a:rPr lang="es-ES_tradnl" dirty="0" smtClean="0"/>
              <a:t>Liberal en sus ideas pero idealizante </a:t>
            </a:r>
          </a:p>
          <a:p>
            <a:pPr lvl="1">
              <a:buClr>
                <a:schemeClr val="accent6"/>
              </a:buClr>
              <a:buSzPct val="60000"/>
              <a:buFont typeface="Arial" pitchFamily="34" charset="0"/>
              <a:buChar char="•"/>
            </a:pPr>
            <a:r>
              <a:rPr lang="es-ES_tradnl" dirty="0" smtClean="0"/>
              <a:t>rechaza los presupuestos del Realismo puro. Elimina los aspectos más míseros y tristes de la vida.</a:t>
            </a:r>
          </a:p>
          <a:p>
            <a:pPr lvl="1">
              <a:buClr>
                <a:schemeClr val="accent6"/>
              </a:buClr>
              <a:buSzPct val="60000"/>
              <a:buFont typeface="Arial" pitchFamily="34" charset="0"/>
              <a:buChar char="•"/>
            </a:pPr>
            <a:r>
              <a:rPr lang="es-ES_tradnl" dirty="0" smtClean="0"/>
              <a:t>sobre toda realidad, la armonía de su idealismo: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98080" cy="100811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Características de la novela </a:t>
            </a:r>
            <a:br>
              <a:rPr lang="es-ES_tradnl" dirty="0" smtClean="0"/>
            </a:br>
            <a:r>
              <a:rPr lang="es-ES_tradnl" dirty="0" smtClean="0"/>
              <a:t>(según Valera)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1772816"/>
            <a:ext cx="7498080" cy="4896544"/>
          </a:xfrm>
        </p:spPr>
        <p:txBody>
          <a:bodyPr>
            <a:normAutofit fontScale="92500" lnSpcReduction="10000"/>
          </a:bodyPr>
          <a:lstStyle/>
          <a:p>
            <a:r>
              <a:rPr lang="es-ES_tradnl" dirty="0" smtClean="0"/>
              <a:t> relato de conflictos verosímiles (referentes externos y estructura)</a:t>
            </a:r>
          </a:p>
          <a:p>
            <a:r>
              <a:rPr lang="es-ES_tradnl" dirty="0" smtClean="0"/>
              <a:t> deleitar sin intención didáctica</a:t>
            </a:r>
          </a:p>
          <a:p>
            <a:r>
              <a:rPr lang="es-ES_tradnl" dirty="0" smtClean="0"/>
              <a:t> </a:t>
            </a:r>
            <a:r>
              <a:rPr lang="es-ES_tradnl" b="1" dirty="0" smtClean="0"/>
              <a:t>“una novela bonita debe pintar las cosas no como son, sino como debieran ser”.</a:t>
            </a:r>
          </a:p>
          <a:p>
            <a:r>
              <a:rPr lang="es-ES_tradnl" dirty="0" smtClean="0"/>
              <a:t> relato de trama sencilla</a:t>
            </a:r>
          </a:p>
          <a:p>
            <a:r>
              <a:rPr lang="es-ES_tradnl" dirty="0" smtClean="0"/>
              <a:t> libertad artística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“escribí mi primera novela sin caer, hasta el fin, en que era novela lo que escribía”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Otras obras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i="1" dirty="0" smtClean="0"/>
              <a:t> Las ilusiones del Doctor Faustino </a:t>
            </a:r>
            <a:r>
              <a:rPr lang="es-ES_tradnl" dirty="0" smtClean="0"/>
              <a:t>(1874)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El Comendador Mendoza </a:t>
            </a:r>
            <a:r>
              <a:rPr lang="es-ES_tradnl" dirty="0" smtClean="0"/>
              <a:t>(1876)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Pasarse de listo </a:t>
            </a:r>
            <a:r>
              <a:rPr lang="es-ES_tradnl" dirty="0" smtClean="0"/>
              <a:t>(1877)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Doña Luz </a:t>
            </a:r>
            <a:r>
              <a:rPr lang="es-ES_tradnl" dirty="0" smtClean="0"/>
              <a:t>(1878)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Juanita la Larga </a:t>
            </a:r>
            <a:r>
              <a:rPr lang="es-ES_tradnl" dirty="0" smtClean="0"/>
              <a:t>(1895)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Genio y figura </a:t>
            </a:r>
            <a:r>
              <a:rPr lang="es-ES_tradnl" dirty="0" smtClean="0"/>
              <a:t>(1897)</a:t>
            </a:r>
          </a:p>
          <a:p>
            <a:r>
              <a:rPr lang="es-ES_tradnl" dirty="0" smtClean="0"/>
              <a:t> </a:t>
            </a:r>
            <a:r>
              <a:rPr lang="es-ES_tradnl" i="1" dirty="0" smtClean="0"/>
              <a:t>Morsamor</a:t>
            </a:r>
            <a:r>
              <a:rPr lang="es-ES_tradnl" dirty="0" smtClean="0"/>
              <a:t> (1899)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Reacciones a la novela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_tradnl" dirty="0" smtClean="0"/>
              <a:t>Discusión sobre la moral en el arte</a:t>
            </a:r>
          </a:p>
          <a:p>
            <a:pPr lvl="1">
              <a:buClr>
                <a:schemeClr val="accent6"/>
              </a:buClr>
              <a:buSzPct val="80000"/>
              <a:buFont typeface="Arial" pitchFamily="34" charset="0"/>
              <a:buChar char="•"/>
            </a:pPr>
            <a:r>
              <a:rPr lang="es-ES_tradnl" dirty="0" smtClean="0"/>
              <a:t> Si defendía alguna tesis, divulgaba alguna doctrina (anticlericalismo, mal visto en las altas esferas donde se movía)</a:t>
            </a:r>
          </a:p>
          <a:p>
            <a:r>
              <a:rPr lang="es-ES_tradnl" dirty="0" smtClean="0"/>
              <a:t> criticada: obra inmoral y paganizante</a:t>
            </a:r>
          </a:p>
          <a:p>
            <a:r>
              <a:rPr lang="es-ES_tradnl" dirty="0" smtClean="0"/>
              <a:t>“mi héroe es un falso cristiano, más poeta que varón serio y piadoso”</a:t>
            </a:r>
          </a:p>
          <a:p>
            <a:r>
              <a:rPr lang="es-ES_tradnl" dirty="0" smtClean="0"/>
              <a:t> novedad: análisis psicológico de los personajes</a:t>
            </a:r>
          </a:p>
          <a:p>
            <a:r>
              <a:rPr lang="es-ES_tradnl" dirty="0" smtClean="0"/>
              <a:t> buena acogida internacional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76470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Influencia de </a:t>
            </a:r>
            <a:r>
              <a:rPr lang="es-ES_tradnl" i="1" dirty="0" smtClean="0"/>
              <a:t>Pepita Jiménez </a:t>
            </a:r>
            <a:r>
              <a:rPr lang="es-ES_tradnl" dirty="0" smtClean="0"/>
              <a:t>en novelas posteriores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420888"/>
            <a:ext cx="7498080" cy="2917304"/>
          </a:xfrm>
        </p:spPr>
        <p:txBody>
          <a:bodyPr/>
          <a:lstStyle/>
          <a:p>
            <a:pPr>
              <a:buNone/>
            </a:pPr>
            <a:r>
              <a:rPr lang="es-ES_tradnl" dirty="0" smtClean="0"/>
              <a:t>1) Tema del sacerdote enamorado</a:t>
            </a:r>
          </a:p>
          <a:p>
            <a:pPr>
              <a:buNone/>
            </a:pPr>
            <a:r>
              <a:rPr lang="es-ES_tradnl" dirty="0" smtClean="0"/>
              <a:t>2) Importancia de los personajes femeninos</a:t>
            </a:r>
          </a:p>
          <a:p>
            <a:pPr>
              <a:buNone/>
            </a:pPr>
            <a:r>
              <a:rPr lang="es-ES_tradnl" dirty="0" smtClean="0"/>
              <a:t>3) Elementos en la estructura </a:t>
            </a:r>
            <a:endParaRPr lang="tr-TR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123728" y="5013176"/>
            <a:ext cx="6778000" cy="792088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Comentarios</a:t>
            </a:r>
            <a:r>
              <a:rPr kumimoji="0" lang="es-ES_tradnl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tr-TR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1)Tema del sacerdote enamorado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75656" y="1772816"/>
            <a:ext cx="7498080" cy="4800600"/>
          </a:xfrm>
        </p:spPr>
        <p:txBody>
          <a:bodyPr/>
          <a:lstStyle/>
          <a:p>
            <a:pPr lvl="1">
              <a:buNone/>
            </a:pPr>
            <a:r>
              <a:rPr lang="es-ES_tradnl" dirty="0" smtClean="0"/>
              <a:t>A finales del XIX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pierde la función moralizante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se convierte en una variante de los triángulos amorosos</a:t>
            </a:r>
          </a:p>
          <a:p>
            <a:pPr lvl="1">
              <a:buFont typeface="Arial" pitchFamily="34" charset="0"/>
              <a:buChar char="•"/>
            </a:pPr>
            <a:r>
              <a:rPr lang="es-ES_tradnl" dirty="0" smtClean="0"/>
              <a:t>añadido de la ley del celibato </a:t>
            </a:r>
          </a:p>
          <a:p>
            <a:pPr lvl="1">
              <a:buNone/>
            </a:pPr>
            <a:r>
              <a:rPr lang="es-ES_tradnl" dirty="0" smtClean="0"/>
              <a:t>(brinda posibilidades de simbolismo espiritual o análisis psicológico)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635</TotalTime>
  <Words>1974</Words>
  <Application>Microsoft Office PowerPoint</Application>
  <PresentationFormat>Ekran Gösterisi (4:3)</PresentationFormat>
  <Paragraphs>203</Paragraphs>
  <Slides>36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4" baseType="lpstr">
      <vt:lpstr>Angsana New</vt:lpstr>
      <vt:lpstr>Arial</vt:lpstr>
      <vt:lpstr>Calibri</vt:lpstr>
      <vt:lpstr>Gill Sans MT</vt:lpstr>
      <vt:lpstr>Verdana</vt:lpstr>
      <vt:lpstr>Wingdings</vt:lpstr>
      <vt:lpstr>Wingdings 2</vt:lpstr>
      <vt:lpstr>Gündönümü</vt:lpstr>
      <vt:lpstr>      Juan Valera Pepita Jiménez (1874)      </vt:lpstr>
      <vt:lpstr>Juan Valera  (Cabra, Córdoba1824-Madrid 1905)</vt:lpstr>
      <vt:lpstr>PowerPoint Sunusu</vt:lpstr>
      <vt:lpstr>Panorama literario español de su época</vt:lpstr>
      <vt:lpstr>Características de la novela  (según Valera)</vt:lpstr>
      <vt:lpstr>Otras obras</vt:lpstr>
      <vt:lpstr>Reacciones a la novela</vt:lpstr>
      <vt:lpstr>Influencia de Pepita Jiménez en novelas posteriores </vt:lpstr>
      <vt:lpstr>1)Tema del sacerdote enamorado</vt:lpstr>
      <vt:lpstr>2) Personajes femeninos</vt:lpstr>
      <vt:lpstr>3) Estructura </vt:lpstr>
      <vt:lpstr>Características de Pepita Jiménez</vt:lpstr>
      <vt:lpstr> ¿Cuántas voces enunciativas encontramos en la novela? </vt:lpstr>
      <vt:lpstr>PowerPoint Sunusu</vt:lpstr>
      <vt:lpstr>El pequeño prólogo del “editor”  Aspectos a destacar</vt:lpstr>
      <vt:lpstr>“editor” de la obra</vt:lpstr>
      <vt:lpstr>PowerPoint Sunusu</vt:lpstr>
      <vt:lpstr>Capítulo I: Cartas de mi sobrino Capítulo II: Paralipómenos Capítulo III: Epílogo. Cartas de mi hermano</vt:lpstr>
      <vt:lpstr>Capítulo I: Cartas de mi sobrino</vt:lpstr>
      <vt:lpstr>PowerPoint Sunusu</vt:lpstr>
      <vt:lpstr>¿Qué temas y características encontramos en este primer capítulo?</vt:lpstr>
      <vt:lpstr>Temas</vt:lpstr>
      <vt:lpstr>PowerPoint Sunusu</vt:lpstr>
      <vt:lpstr>¿Qué pensáis sobre las escenas con caballos?</vt:lpstr>
      <vt:lpstr>Capítulo II: Paralipómenos</vt:lpstr>
      <vt:lpstr>¿Cómo es el encuentro entre don Luis y Pepita en casa de ella? ¿Cuáles son sus argumentos para convencer al otro?</vt:lpstr>
      <vt:lpstr>PowerPoint Sunusu</vt:lpstr>
      <vt:lpstr>¿Qué significa para Luis su “caída” con Pepita?</vt:lpstr>
      <vt:lpstr>PowerPoint Sunusu</vt:lpstr>
      <vt:lpstr>Capítulo III: Epílogo. Cartas de mi hermano</vt:lpstr>
      <vt:lpstr>PowerPoint Sunusu</vt:lpstr>
      <vt:lpstr>PowerPoint Sunusu</vt:lpstr>
      <vt:lpstr>PowerPoint Sunusu</vt:lpstr>
      <vt:lpstr>¿Qué os ha parecido el desenlace “feliz” de la novela?</vt:lpstr>
      <vt:lpstr>El desenlace</vt:lpstr>
      <vt:lpstr>Para la próxima semana...  El sombrero de tres picos (1874) de Pedro Antonio de Alarcón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Valera  Pepita Jiménez</dc:title>
  <dc:creator>reşat</dc:creator>
  <cp:lastModifiedBy>Windows Kullanıcısı</cp:lastModifiedBy>
  <cp:revision>97</cp:revision>
  <dcterms:created xsi:type="dcterms:W3CDTF">2019-03-19T06:51:43Z</dcterms:created>
  <dcterms:modified xsi:type="dcterms:W3CDTF">2020-02-19T08:37:49Z</dcterms:modified>
</cp:coreProperties>
</file>