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8" r:id="rId3"/>
    <p:sldId id="263" r:id="rId4"/>
    <p:sldId id="281" r:id="rId5"/>
    <p:sldId id="282" r:id="rId6"/>
    <p:sldId id="297" r:id="rId7"/>
    <p:sldId id="300" r:id="rId8"/>
    <p:sldId id="301" r:id="rId9"/>
    <p:sldId id="271"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9.05.2020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59D8DC-8340-4657-8C5C-A0DB10B65CA8}"/>
              </a:ext>
            </a:extLst>
          </p:cNvPr>
          <p:cNvSpPr>
            <a:spLocks noGrp="1"/>
          </p:cNvSpPr>
          <p:nvPr>
            <p:ph type="title"/>
          </p:nvPr>
        </p:nvSpPr>
        <p:spPr/>
        <p:txBody>
          <a:bodyPr>
            <a:normAutofit fontScale="90000"/>
          </a:bodyPr>
          <a:lstStyle/>
          <a:p>
            <a:r>
              <a:rPr lang="tr-TR" altLang="tr-TR" dirty="0">
                <a:solidFill>
                  <a:srgbClr val="00B050"/>
                </a:solidFill>
              </a:rPr>
              <a:t>ÇATIŞMA YÖNETİMİNDE </a:t>
            </a:r>
            <a:br>
              <a:rPr lang="tr-TR" altLang="tr-TR" dirty="0">
                <a:solidFill>
                  <a:srgbClr val="00B050"/>
                </a:solidFill>
              </a:rPr>
            </a:br>
            <a:r>
              <a:rPr lang="tr-TR" altLang="tr-TR" dirty="0">
                <a:solidFill>
                  <a:srgbClr val="00B050"/>
                </a:solidFill>
              </a:rPr>
              <a:t>MÜZAKERE SÜRECİ</a:t>
            </a:r>
            <a:endParaRPr lang="tr-TR" dirty="0">
              <a:solidFill>
                <a:srgbClr val="00B050"/>
              </a:solidFill>
            </a:endParaRPr>
          </a:p>
        </p:txBody>
      </p:sp>
      <p:sp>
        <p:nvSpPr>
          <p:cNvPr id="4098" name="Rectangle 3">
            <a:extLst>
              <a:ext uri="{FF2B5EF4-FFF2-40B4-BE49-F238E27FC236}">
                <a16:creationId xmlns:a16="http://schemas.microsoft.com/office/drawing/2014/main" id="{1FC3E4EB-785E-45DE-B19D-2285D4016E06}"/>
              </a:ext>
            </a:extLst>
          </p:cNvPr>
          <p:cNvSpPr>
            <a:spLocks noGrp="1" noChangeArrowheads="1"/>
          </p:cNvSpPr>
          <p:nvPr>
            <p:ph idx="1"/>
          </p:nvPr>
        </p:nvSpPr>
        <p:spPr/>
        <p:txBody>
          <a:bodyPr>
            <a:normAutofit/>
          </a:bodyPr>
          <a:lstStyle/>
          <a:p>
            <a:pPr marL="0" indent="0" algn="just" eaLnBrk="1" hangingPunct="1">
              <a:lnSpc>
                <a:spcPct val="90000"/>
              </a:lnSpc>
              <a:buNone/>
            </a:pPr>
            <a:r>
              <a:rPr lang="tr-TR" altLang="tr-TR" dirty="0"/>
              <a:t>   Müzakerenin amacı çatışma yaşayan tarafların karşılıklı  anlaşmasını  sağlamaktır. «Müzakere, farklı çıkarların ve ihtiyaçların karşılanmasına yönelik bir etkileşim sürecidir (Garip, s. 135, 2000)» Çatışmanın çözülemediği durumlarda müzakere yolu ile çatışma etkili bir şekilde çözülebilir (Özdemir, s 69, 2013).   </a:t>
            </a:r>
          </a:p>
        </p:txBody>
      </p:sp>
    </p:spTree>
  </p:cSld>
  <p:clrMapOvr>
    <a:masterClrMapping/>
  </p:clrMapOvr>
  <p:transition>
    <p:blinds/>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883BBC-B6BA-45A6-BF25-0EA5ED215EA1}"/>
              </a:ext>
            </a:extLst>
          </p:cNvPr>
          <p:cNvSpPr>
            <a:spLocks noGrp="1"/>
          </p:cNvSpPr>
          <p:nvPr>
            <p:ph type="title"/>
          </p:nvPr>
        </p:nvSpPr>
        <p:spPr/>
        <p:txBody>
          <a:bodyPr>
            <a:normAutofit/>
          </a:bodyPr>
          <a:lstStyle/>
          <a:p>
            <a:r>
              <a:rPr lang="tr-TR" sz="2400" dirty="0">
                <a:solidFill>
                  <a:srgbClr val="00B050"/>
                </a:solidFill>
                <a:latin typeface="Calibri" panose="020F0502020204030204" pitchFamily="34" charset="0"/>
                <a:ea typeface="Calibri" panose="020F0502020204030204" pitchFamily="34" charset="0"/>
                <a:cs typeface="Times New Roman" panose="02020603050405020304" pitchFamily="18" charset="0"/>
              </a:rPr>
              <a:t>MÜZEKERELER YOLUYLA ÇATIŞMALARI ÇÖZMEK</a:t>
            </a:r>
            <a:br>
              <a:rPr lang="tr-TR" sz="2400" dirty="0">
                <a:solidFill>
                  <a:srgbClr val="00B050"/>
                </a:solidFill>
                <a:latin typeface="Calibri" panose="020F0502020204030204" pitchFamily="34" charset="0"/>
                <a:ea typeface="Calibri" panose="020F0502020204030204" pitchFamily="34" charset="0"/>
                <a:cs typeface="Times New Roman" panose="02020603050405020304" pitchFamily="18" charset="0"/>
              </a:rPr>
            </a:br>
            <a:endParaRPr lang="tr-TR" sz="2400" dirty="0">
              <a:solidFill>
                <a:srgbClr val="00B050"/>
              </a:solidFill>
            </a:endParaRPr>
          </a:p>
        </p:txBody>
      </p:sp>
      <p:sp>
        <p:nvSpPr>
          <p:cNvPr id="3" name="İçerik Yer Tutucusu 2">
            <a:extLst>
              <a:ext uri="{FF2B5EF4-FFF2-40B4-BE49-F238E27FC236}">
                <a16:creationId xmlns:a16="http://schemas.microsoft.com/office/drawing/2014/main" id="{AAE6E2C6-4DE2-4F57-81E2-E8821426839C}"/>
              </a:ext>
            </a:extLst>
          </p:cNvPr>
          <p:cNvSpPr>
            <a:spLocks noGrp="1"/>
          </p:cNvSpPr>
          <p:nvPr>
            <p:ph idx="1"/>
          </p:nvPr>
        </p:nvSpPr>
        <p:spPr/>
        <p:txBody>
          <a:bodyPr>
            <a:normAutofit/>
          </a:bodyPr>
          <a:lstStyle/>
          <a:p>
            <a:pPr marL="0" indent="0" algn="just">
              <a:buNone/>
            </a:pPr>
            <a:r>
              <a:rPr lang="tr-TR" sz="2800" dirty="0">
                <a:latin typeface="Calibri" panose="020F0502020204030204" pitchFamily="34" charset="0"/>
                <a:ea typeface="Calibri" panose="020F0502020204030204" pitchFamily="34" charset="0"/>
                <a:cs typeface="Times New Roman" panose="02020603050405020304" pitchFamily="18" charset="0"/>
              </a:rPr>
              <a:t>«Müzakere iki yada daha fazla çatışan tarafın uyuşmayan amaçlarını karşılıklı bağımlılıklarını tanımlayarak çözme çabasıdır. insanlar, mal ve hizmetlerin değişiminde daha tatmin sonuçlar vereceğini düşündüğü zaman müzakereye başvururlar (</a:t>
            </a:r>
            <a:r>
              <a:rPr lang="tr-TR" sz="2800" dirty="0" err="1">
                <a:latin typeface="Calibri" panose="020F0502020204030204" pitchFamily="34" charset="0"/>
                <a:ea typeface="Calibri" panose="020F0502020204030204" pitchFamily="34" charset="0"/>
                <a:cs typeface="Times New Roman" panose="02020603050405020304" pitchFamily="18" charset="0"/>
              </a:rPr>
              <a:t>McShine</a:t>
            </a:r>
            <a:r>
              <a:rPr lang="tr-TR" sz="2800" dirty="0">
                <a:latin typeface="Calibri" panose="020F0502020204030204" pitchFamily="34" charset="0"/>
                <a:ea typeface="Calibri" panose="020F0502020204030204" pitchFamily="34" charset="0"/>
                <a:cs typeface="Times New Roman" panose="02020603050405020304" pitchFamily="18" charset="0"/>
              </a:rPr>
              <a:t> ve </a:t>
            </a:r>
            <a:r>
              <a:rPr lang="tr-TR" sz="2800" dirty="0" err="1">
                <a:latin typeface="Calibri" panose="020F0502020204030204" pitchFamily="34" charset="0"/>
                <a:ea typeface="Calibri" panose="020F0502020204030204" pitchFamily="34" charset="0"/>
                <a:cs typeface="Times New Roman" panose="02020603050405020304" pitchFamily="18" charset="0"/>
              </a:rPr>
              <a:t>Glinow</a:t>
            </a:r>
            <a:r>
              <a:rPr lang="tr-TR" sz="2800" dirty="0">
                <a:latin typeface="Calibri" panose="020F0502020204030204" pitchFamily="34" charset="0"/>
                <a:ea typeface="Calibri" panose="020F0502020204030204" pitchFamily="34" charset="0"/>
                <a:cs typeface="Times New Roman" panose="02020603050405020304" pitchFamily="18" charset="0"/>
              </a:rPr>
              <a:t>, s. 210, 2016).» </a:t>
            </a:r>
            <a:endParaRPr lang="tr-TR" sz="2800" dirty="0"/>
          </a:p>
        </p:txBody>
      </p:sp>
    </p:spTree>
    <p:extLst>
      <p:ext uri="{BB962C8B-B14F-4D97-AF65-F5344CB8AC3E}">
        <p14:creationId xmlns:p14="http://schemas.microsoft.com/office/powerpoint/2010/main" val="3230483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056DCA-A62A-4FF4-8D22-A0D55002065A}"/>
              </a:ext>
            </a:extLst>
          </p:cNvPr>
          <p:cNvSpPr>
            <a:spLocks noGrp="1"/>
          </p:cNvSpPr>
          <p:nvPr>
            <p:ph type="title"/>
          </p:nvPr>
        </p:nvSpPr>
        <p:spPr/>
        <p:txBody>
          <a:bodyPr>
            <a:normAutofit/>
          </a:bodyPr>
          <a:lstStyle/>
          <a:p>
            <a:r>
              <a:rPr lang="tr-TR" altLang="tr-TR" sz="2800" dirty="0">
                <a:solidFill>
                  <a:srgbClr val="00B050"/>
                </a:solidFill>
              </a:rPr>
              <a:t>Müzakerenin Özellikleri</a:t>
            </a:r>
            <a:br>
              <a:rPr lang="tr-TR" altLang="tr-TR" sz="2800" dirty="0">
                <a:solidFill>
                  <a:srgbClr val="00B050"/>
                </a:solidFill>
                <a:highlight>
                  <a:srgbClr val="FFFF00"/>
                </a:highlight>
              </a:rPr>
            </a:br>
            <a:endParaRPr lang="tr-TR" sz="2800" dirty="0">
              <a:solidFill>
                <a:srgbClr val="00B050"/>
              </a:solidFill>
            </a:endParaRPr>
          </a:p>
        </p:txBody>
      </p:sp>
      <p:sp>
        <p:nvSpPr>
          <p:cNvPr id="10242" name="Rectangle 3">
            <a:extLst>
              <a:ext uri="{FF2B5EF4-FFF2-40B4-BE49-F238E27FC236}">
                <a16:creationId xmlns:a16="http://schemas.microsoft.com/office/drawing/2014/main" id="{E08FAFEA-553E-479D-8A3C-81CCAB4537F0}"/>
              </a:ext>
            </a:extLst>
          </p:cNvPr>
          <p:cNvSpPr>
            <a:spLocks noGrp="1" noChangeArrowheads="1"/>
          </p:cNvSpPr>
          <p:nvPr>
            <p:ph idx="1"/>
          </p:nvPr>
        </p:nvSpPr>
        <p:spPr/>
        <p:txBody>
          <a:bodyPr>
            <a:normAutofit fontScale="92500" lnSpcReduction="10000"/>
          </a:bodyPr>
          <a:lstStyle/>
          <a:p>
            <a:pPr marL="0" indent="0" eaLnBrk="1" hangingPunct="1">
              <a:buNone/>
            </a:pPr>
            <a:r>
              <a:rPr lang="tr-TR" altLang="tr-TR" sz="2800" dirty="0"/>
              <a:t> Müzakerenin özellikleri Özdemir’e (s. 71, 2013) şu şekildedir:</a:t>
            </a:r>
          </a:p>
          <a:p>
            <a:pPr marL="0" indent="0" algn="just" eaLnBrk="1" hangingPunct="1">
              <a:buNone/>
            </a:pPr>
            <a:r>
              <a:rPr lang="tr-TR" altLang="tr-TR" sz="2800" i="1" dirty="0"/>
              <a:t>«1-Gruplar arasında veya içinde bireyler arasında meydana gelen müzakere bir süreç olarak karşımıza çıkar.</a:t>
            </a:r>
          </a:p>
          <a:p>
            <a:pPr marL="0" indent="0" algn="just" eaLnBrk="1" hangingPunct="1">
              <a:buNone/>
            </a:pPr>
            <a:r>
              <a:rPr lang="tr-TR" altLang="tr-TR" sz="2800" i="1" dirty="0"/>
              <a:t>2-Taraflardan birinin istekleri, diğer tarafınkilerle uyuşmaz ve taraflar bu çatışmayı çözmek için yollar aramak zorundadır.</a:t>
            </a:r>
          </a:p>
          <a:p>
            <a:pPr marL="0" indent="0" algn="just">
              <a:buNone/>
            </a:pPr>
            <a:r>
              <a:rPr lang="tr-TR" altLang="tr-TR" sz="2800" i="1" dirty="0"/>
              <a:t>3-Taraflar müzakereyi tercih eder.</a:t>
            </a:r>
          </a:p>
          <a:p>
            <a:pPr marL="0" indent="0" algn="just">
              <a:buNone/>
            </a:pPr>
            <a:r>
              <a:rPr lang="tr-TR" altLang="tr-TR" sz="2800" i="1" dirty="0"/>
              <a:t>4-İletişim müzakerenin en temel aracıdır.</a:t>
            </a:r>
          </a:p>
          <a:p>
            <a:pPr marL="0" indent="0" algn="just">
              <a:buNone/>
            </a:pPr>
            <a:r>
              <a:rPr lang="tr-TR" altLang="tr-TR" sz="2800" i="1" dirty="0"/>
              <a:t> 5-Müzakere ver-al sürecidir.</a:t>
            </a:r>
          </a:p>
          <a:p>
            <a:pPr marL="0" indent="0" algn="just">
              <a:buNone/>
            </a:pPr>
            <a:r>
              <a:rPr lang="tr-TR" altLang="tr-TR" sz="2800" i="1" dirty="0"/>
              <a:t>6-İyi bir müzakerede somut kaynaklar yönetilir.»</a:t>
            </a:r>
          </a:p>
          <a:p>
            <a:pPr eaLnBrk="1" hangingPunct="1"/>
            <a:endParaRPr lang="tr-TR" altLang="tr-TR" sz="2800" dirty="0"/>
          </a:p>
        </p:txBody>
      </p:sp>
    </p:spTree>
  </p:cSld>
  <p:clrMapOvr>
    <a:masterClrMapping/>
  </p:clrMapOvr>
  <p:transition>
    <p:blinds/>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BE280C8E-E674-48A6-95D7-C72037476624}"/>
              </a:ext>
            </a:extLst>
          </p:cNvPr>
          <p:cNvSpPr>
            <a:spLocks noGrp="1" noChangeArrowheads="1"/>
          </p:cNvSpPr>
          <p:nvPr>
            <p:ph type="body" idx="1"/>
          </p:nvPr>
        </p:nvSpPr>
        <p:spPr>
          <a:xfrm>
            <a:off x="611560" y="790135"/>
            <a:ext cx="8229600" cy="6096000"/>
          </a:xfrm>
        </p:spPr>
        <p:txBody>
          <a:bodyPr>
            <a:normAutofit/>
          </a:bodyPr>
          <a:lstStyle/>
          <a:p>
            <a:pPr marL="0" indent="0" eaLnBrk="1" hangingPunct="1">
              <a:buNone/>
            </a:pPr>
            <a:r>
              <a:rPr lang="tr-TR" altLang="tr-TR" dirty="0">
                <a:solidFill>
                  <a:srgbClr val="00B050"/>
                </a:solidFill>
              </a:rPr>
              <a:t>Müzakereyi Etkileyen Kişisel ve Durumsal Etkiler</a:t>
            </a:r>
          </a:p>
          <a:p>
            <a:pPr marL="0" indent="0" algn="just">
              <a:buNone/>
            </a:pPr>
            <a:r>
              <a:rPr lang="tr-TR" altLang="tr-TR" dirty="0"/>
              <a:t>Duygu durumu, cinsiyet farklılıkları, iletişim tarzı gibi kişilik özellikleri müzakereyi etkiler (Özdemir, s 74, 2013). Müzakere yeri fiziksel ortam ve   izleyicinin özellikleri gibi durumsal etkiler müzakereyi etkileyen unsurlardır</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McShine</a:t>
            </a:r>
            <a:r>
              <a:rPr lang="tr-TR" dirty="0">
                <a:latin typeface="Calibri" panose="020F0502020204030204" pitchFamily="34" charset="0"/>
                <a:ea typeface="Calibri" panose="020F0502020204030204" pitchFamily="34" charset="0"/>
                <a:cs typeface="Times New Roman" panose="02020603050405020304" pitchFamily="18" charset="0"/>
              </a:rPr>
              <a:t> ve </a:t>
            </a:r>
            <a:r>
              <a:rPr lang="tr-TR" dirty="0" err="1">
                <a:latin typeface="Calibri" panose="020F0502020204030204" pitchFamily="34" charset="0"/>
                <a:ea typeface="Calibri" panose="020F0502020204030204" pitchFamily="34" charset="0"/>
                <a:cs typeface="Times New Roman" panose="02020603050405020304" pitchFamily="18" charset="0"/>
              </a:rPr>
              <a:t>Glinow</a:t>
            </a:r>
            <a:r>
              <a:rPr lang="tr-TR" dirty="0">
                <a:latin typeface="Calibri" panose="020F0502020204030204" pitchFamily="34" charset="0"/>
                <a:ea typeface="Calibri" panose="020F0502020204030204" pitchFamily="34" charset="0"/>
                <a:cs typeface="Times New Roman" panose="02020603050405020304" pitchFamily="18" charset="0"/>
              </a:rPr>
              <a:t>, s. 210, 2016).</a:t>
            </a:r>
            <a:endParaRPr lang="tr-TR" altLang="tr-TR" dirty="0"/>
          </a:p>
        </p:txBody>
      </p:sp>
    </p:spTree>
  </p:cSld>
  <p:clrMapOvr>
    <a:masterClrMapping/>
  </p:clrMapOvr>
  <p:transition>
    <p:blinds/>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4E6137-2B54-46D0-BD83-8343ABBD90B0}"/>
              </a:ext>
            </a:extLst>
          </p:cNvPr>
          <p:cNvSpPr>
            <a:spLocks noGrp="1"/>
          </p:cNvSpPr>
          <p:nvPr>
            <p:ph type="title"/>
          </p:nvPr>
        </p:nvSpPr>
        <p:spPr/>
        <p:txBody>
          <a:bodyPr/>
          <a:lstStyle/>
          <a:p>
            <a:r>
              <a:rPr lang="tr-TR" altLang="tr-TR" dirty="0">
                <a:solidFill>
                  <a:srgbClr val="00B050"/>
                </a:solidFill>
              </a:rPr>
              <a:t>Müzakere Yaklaşımları</a:t>
            </a:r>
            <a:endParaRPr lang="tr-TR" dirty="0">
              <a:solidFill>
                <a:srgbClr val="00B050"/>
              </a:solidFill>
            </a:endParaRPr>
          </a:p>
        </p:txBody>
      </p:sp>
      <p:sp>
        <p:nvSpPr>
          <p:cNvPr id="5" name="İçerik Yer Tutucusu 4">
            <a:extLst>
              <a:ext uri="{FF2B5EF4-FFF2-40B4-BE49-F238E27FC236}">
                <a16:creationId xmlns:a16="http://schemas.microsoft.com/office/drawing/2014/main" id="{45B25EEF-49C6-45EF-9CBD-5DCCE5FE3021}"/>
              </a:ext>
            </a:extLst>
          </p:cNvPr>
          <p:cNvSpPr>
            <a:spLocks noGrp="1"/>
          </p:cNvSpPr>
          <p:nvPr>
            <p:ph idx="1"/>
          </p:nvPr>
        </p:nvSpPr>
        <p:spPr/>
        <p:txBody>
          <a:bodyPr>
            <a:normAutofit fontScale="92500" lnSpcReduction="10000"/>
          </a:bodyPr>
          <a:lstStyle/>
          <a:p>
            <a:pPr algn="just"/>
            <a:r>
              <a:rPr lang="tr-TR" altLang="tr-TR" dirty="0"/>
              <a:t>Paylaştırıcı Müzakerede (Özdemir, s 77, 2013): «</a:t>
            </a:r>
            <a:r>
              <a:rPr lang="tr-TR" altLang="tr-TR" i="1" dirty="0"/>
              <a:t>bilgi saklanır, çıkarlar çatışır, bireysel amaçlar vardır. Paylaştırıcı müzakere, zorlama içerir, tartışma odaklıdır, ilişkiler, feda edilir, insanları zorlar.»</a:t>
            </a:r>
          </a:p>
          <a:p>
            <a:pPr algn="just"/>
            <a:r>
              <a:rPr lang="tr-TR" altLang="tr-TR" dirty="0"/>
              <a:t>Bütünleştirici Müzakerede (Özdemir, s 77, 2013): «</a:t>
            </a:r>
            <a:r>
              <a:rPr lang="tr-TR" altLang="tr-TR" i="1" dirty="0"/>
              <a:t>bilgi açıktır, değerli çıkarlara birlikte ulaşılır, karşılıklı amaçlar vardır, Bütünleştirici müzakere problem çözme ve açıklama odaklıdır, ilişkiler korunur, problemi zorlar</a:t>
            </a:r>
            <a:r>
              <a:rPr lang="tr-TR" altLang="tr-TR" dirty="0"/>
              <a:t>.»</a:t>
            </a:r>
          </a:p>
          <a:p>
            <a:endParaRPr lang="tr-TR" dirty="0"/>
          </a:p>
        </p:txBody>
      </p:sp>
    </p:spTree>
  </p:cSld>
  <p:clrMapOvr>
    <a:masterClrMapping/>
  </p:clrMapOvr>
  <p:transition>
    <p:blinds/>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FFDB27B5-2196-4BFA-9304-652AEDD22349}"/>
              </a:ext>
            </a:extLst>
          </p:cNvPr>
          <p:cNvSpPr>
            <a:spLocks noGrp="1" noChangeArrowheads="1"/>
          </p:cNvSpPr>
          <p:nvPr>
            <p:ph type="title"/>
          </p:nvPr>
        </p:nvSpPr>
        <p:spPr>
          <a:xfrm>
            <a:off x="457200" y="228600"/>
            <a:ext cx="8229600" cy="823913"/>
          </a:xfrm>
        </p:spPr>
        <p:txBody>
          <a:bodyPr>
            <a:normAutofit/>
          </a:bodyPr>
          <a:lstStyle/>
          <a:p>
            <a:pPr eaLnBrk="1" hangingPunct="1">
              <a:defRPr/>
            </a:pPr>
            <a:r>
              <a:rPr lang="tr-TR" altLang="tr-TR" sz="2800" dirty="0">
                <a:solidFill>
                  <a:srgbClr val="00B050"/>
                </a:solidFill>
              </a:rPr>
              <a:t>İlkeli  Müzakere</a:t>
            </a:r>
          </a:p>
        </p:txBody>
      </p:sp>
      <p:sp>
        <p:nvSpPr>
          <p:cNvPr id="32771" name="Rectangle 3">
            <a:extLst>
              <a:ext uri="{FF2B5EF4-FFF2-40B4-BE49-F238E27FC236}">
                <a16:creationId xmlns:a16="http://schemas.microsoft.com/office/drawing/2014/main" id="{A179840A-D47B-4965-86ED-316AD43B1CB5}"/>
              </a:ext>
            </a:extLst>
          </p:cNvPr>
          <p:cNvSpPr>
            <a:spLocks noGrp="1" noChangeArrowheads="1"/>
          </p:cNvSpPr>
          <p:nvPr>
            <p:ph type="body" idx="1"/>
          </p:nvPr>
        </p:nvSpPr>
        <p:spPr>
          <a:xfrm>
            <a:off x="457200" y="1268413"/>
            <a:ext cx="8229600" cy="4827587"/>
          </a:xfrm>
        </p:spPr>
        <p:txBody>
          <a:bodyPr/>
          <a:lstStyle/>
          <a:p>
            <a:pPr eaLnBrk="1" hangingPunct="1">
              <a:lnSpc>
                <a:spcPct val="90000"/>
              </a:lnSpc>
            </a:pPr>
            <a:endParaRPr lang="tr-TR" altLang="tr-TR" sz="2400" dirty="0"/>
          </a:p>
          <a:p>
            <a:pPr marL="0" indent="0" algn="just">
              <a:lnSpc>
                <a:spcPct val="90000"/>
              </a:lnSpc>
              <a:buNone/>
            </a:pPr>
            <a:r>
              <a:rPr lang="tr-TR" altLang="tr-TR" sz="2400" dirty="0"/>
              <a:t>İlkeli müzakerede izlenecek dört yöntem </a:t>
            </a:r>
            <a:r>
              <a:rPr lang="tr-TR" altLang="tr-TR" sz="2400" dirty="0" err="1"/>
              <a:t>Garip’e</a:t>
            </a:r>
            <a:r>
              <a:rPr lang="tr-TR" altLang="tr-TR" sz="2400" dirty="0"/>
              <a:t>  (s. 156, 2000) göre şu şekildedir:1-problemi bireylerden ayırmak, 2- ihtiyaçlar üzerinde yoğunlaşmak, 3-her iki tarafında yararına olan seçenekleri geliştirmek, 4- yalnızca objektif ölçütler kullanmak. Müzakerelerde karşı tarafa gerçek olmayan bilgi vermek, karşı tarafın sosyal ilişiklerine saldırıda bulunmak, uygun olmayan yollardan  bilgi toplamak  müzakerede etik dışı davranışlar olarak kabul edilir(Özdemir, s. 83, 2013).</a:t>
            </a:r>
          </a:p>
          <a:p>
            <a:pPr marL="0" indent="0" algn="just" eaLnBrk="1" hangingPunct="1">
              <a:lnSpc>
                <a:spcPct val="90000"/>
              </a:lnSpc>
              <a:buNone/>
            </a:pPr>
            <a:r>
              <a:rPr lang="tr-TR" altLang="tr-TR" sz="2400" dirty="0"/>
              <a:t> </a:t>
            </a:r>
          </a:p>
        </p:txBody>
      </p:sp>
    </p:spTree>
  </p:cSld>
  <p:clrMapOvr>
    <a:masterClrMapping/>
  </p:clrMapOvr>
  <p:transition>
    <p:blinds/>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88673F-3D08-4480-B5E8-65A12F802F4D}"/>
              </a:ext>
            </a:extLst>
          </p:cNvPr>
          <p:cNvSpPr>
            <a:spLocks noGrp="1"/>
          </p:cNvSpPr>
          <p:nvPr>
            <p:ph type="title"/>
          </p:nvPr>
        </p:nvSpPr>
        <p:spPr/>
        <p:txBody>
          <a:bodyPr>
            <a:normAutofit fontScale="90000"/>
          </a:bodyPr>
          <a:lstStyle/>
          <a:p>
            <a:r>
              <a:rPr lang="tr-TR" sz="3100" dirty="0">
                <a:solidFill>
                  <a:srgbClr val="00B050"/>
                </a:solidFill>
              </a:rPr>
              <a:t>Çatışma Yönetiminde </a:t>
            </a:r>
            <a:r>
              <a:rPr lang="en-US" sz="3100" dirty="0" err="1">
                <a:solidFill>
                  <a:srgbClr val="00B050"/>
                </a:solidFill>
              </a:rPr>
              <a:t>Hakeme</a:t>
            </a:r>
            <a:r>
              <a:rPr lang="en-US" sz="3100" dirty="0">
                <a:solidFill>
                  <a:srgbClr val="00B050"/>
                </a:solidFill>
              </a:rPr>
              <a:t> </a:t>
            </a:r>
            <a:r>
              <a:rPr lang="en-US" sz="3100" dirty="0" err="1">
                <a:solidFill>
                  <a:srgbClr val="00B050"/>
                </a:solidFill>
              </a:rPr>
              <a:t>Başvurma</a:t>
            </a:r>
            <a:br>
              <a:rPr lang="tr-TR" dirty="0"/>
            </a:br>
            <a:endParaRPr lang="tr-TR" dirty="0"/>
          </a:p>
        </p:txBody>
      </p:sp>
      <p:sp>
        <p:nvSpPr>
          <p:cNvPr id="3" name="İçerik Yer Tutucusu 2">
            <a:extLst>
              <a:ext uri="{FF2B5EF4-FFF2-40B4-BE49-F238E27FC236}">
                <a16:creationId xmlns:a16="http://schemas.microsoft.com/office/drawing/2014/main" id="{B57CF1DA-3A6C-490F-9D77-97D0DBA6DB5E}"/>
              </a:ext>
            </a:extLst>
          </p:cNvPr>
          <p:cNvSpPr>
            <a:spLocks noGrp="1"/>
          </p:cNvSpPr>
          <p:nvPr>
            <p:ph idx="1"/>
          </p:nvPr>
        </p:nvSpPr>
        <p:spPr>
          <a:xfrm>
            <a:off x="683568" y="1628800"/>
            <a:ext cx="8229600" cy="4525963"/>
          </a:xfrm>
        </p:spPr>
        <p:txBody>
          <a:bodyPr>
            <a:normAutofit fontScale="92500"/>
          </a:bodyPr>
          <a:lstStyle/>
          <a:p>
            <a:pPr marL="0" indent="0">
              <a:buNone/>
            </a:pPr>
            <a:r>
              <a:rPr lang="en-US" dirty="0"/>
              <a:t> </a:t>
            </a:r>
            <a:endParaRPr lang="tr-TR" dirty="0"/>
          </a:p>
          <a:p>
            <a:pPr marL="0" indent="0" algn="just">
              <a:buNone/>
            </a:pPr>
            <a:r>
              <a:rPr lang="en-US" sz="3000" dirty="0" err="1"/>
              <a:t>Örgütlerde</a:t>
            </a:r>
            <a:r>
              <a:rPr lang="en-US" sz="3000" dirty="0"/>
              <a:t>, </a:t>
            </a:r>
            <a:r>
              <a:rPr lang="en-US" sz="3000" dirty="0" err="1"/>
              <a:t>astlar</a:t>
            </a:r>
            <a:r>
              <a:rPr lang="en-US" sz="3000" dirty="0"/>
              <a:t> </a:t>
            </a:r>
            <a:r>
              <a:rPr lang="en-US" sz="3000" dirty="0" err="1"/>
              <a:t>arasında</a:t>
            </a:r>
            <a:r>
              <a:rPr lang="en-US" sz="3000" dirty="0"/>
              <a:t> </a:t>
            </a:r>
            <a:r>
              <a:rPr lang="en-US" sz="3000" dirty="0" err="1"/>
              <a:t>oluşan</a:t>
            </a:r>
            <a:r>
              <a:rPr lang="en-US" sz="3000" dirty="0"/>
              <a:t> </a:t>
            </a:r>
            <a:r>
              <a:rPr lang="en-US" sz="3000" dirty="0" err="1"/>
              <a:t>çatışmalarda</a:t>
            </a:r>
            <a:r>
              <a:rPr lang="en-US" sz="3000" dirty="0"/>
              <a:t> </a:t>
            </a:r>
            <a:r>
              <a:rPr lang="en-US" sz="3000" dirty="0" err="1"/>
              <a:t>hakeme</a:t>
            </a:r>
            <a:r>
              <a:rPr lang="en-US" sz="3000" dirty="0"/>
              <a:t> </a:t>
            </a:r>
            <a:r>
              <a:rPr lang="en-US" sz="3000" dirty="0" err="1"/>
              <a:t>başvurulur</a:t>
            </a:r>
            <a:r>
              <a:rPr lang="en-US" sz="3000" dirty="0"/>
              <a:t>. </a:t>
            </a:r>
            <a:r>
              <a:rPr lang="en-US" sz="3000" dirty="0" err="1"/>
              <a:t>Hakeme</a:t>
            </a:r>
            <a:r>
              <a:rPr lang="en-US" sz="3000" dirty="0"/>
              <a:t>, </a:t>
            </a:r>
            <a:r>
              <a:rPr lang="en-US" sz="3000" dirty="0" err="1"/>
              <a:t>başvurma</a:t>
            </a:r>
            <a:r>
              <a:rPr lang="tr-TR" sz="3000" dirty="0" err="1"/>
              <a:t>daki</a:t>
            </a:r>
            <a:r>
              <a:rPr lang="tr-TR" sz="3000" dirty="0"/>
              <a:t> </a:t>
            </a:r>
            <a:r>
              <a:rPr lang="en-US" sz="3000" dirty="0" err="1"/>
              <a:t>ama</a:t>
            </a:r>
            <a:r>
              <a:rPr lang="tr-TR" sz="3000" dirty="0"/>
              <a:t>ç bilinçliliği artırmak ve güven sağlamaktır. </a:t>
            </a:r>
            <a:r>
              <a:rPr lang="en-US" sz="3000" dirty="0" err="1"/>
              <a:t>Hakem</a:t>
            </a:r>
            <a:r>
              <a:rPr lang="tr-TR" sz="3000" dirty="0"/>
              <a:t>in örgüt dışından olması</a:t>
            </a:r>
            <a:r>
              <a:rPr lang="en-US" sz="3000" dirty="0"/>
              <a:t>, </a:t>
            </a:r>
            <a:r>
              <a:rPr lang="tr-TR" sz="3000" dirty="0"/>
              <a:t>hakem seçiminin astlara bırakılması çatışmanın kolay çözülmesini sağlayabilir. Hakem bir kişi ya da kurul olabili</a:t>
            </a:r>
            <a:r>
              <a:rPr lang="tr-TR" dirty="0"/>
              <a:t>r(Başaran, s. 277, 1992).</a:t>
            </a:r>
          </a:p>
          <a:p>
            <a:pPr marL="0" indent="0">
              <a:buNone/>
            </a:pPr>
            <a:r>
              <a:rPr lang="en-US" dirty="0"/>
              <a:t> </a:t>
            </a:r>
            <a:endParaRPr lang="tr-TR" dirty="0"/>
          </a:p>
          <a:p>
            <a:pPr marL="0" indent="0">
              <a:buNone/>
            </a:pPr>
            <a:r>
              <a:rPr lang="en-US" dirty="0"/>
              <a:t> </a:t>
            </a:r>
            <a:endParaRPr lang="tr-TR" dirty="0"/>
          </a:p>
          <a:p>
            <a:endParaRPr lang="tr-TR" dirty="0"/>
          </a:p>
        </p:txBody>
      </p:sp>
    </p:spTree>
    <p:extLst>
      <p:ext uri="{BB962C8B-B14F-4D97-AF65-F5344CB8AC3E}">
        <p14:creationId xmlns:p14="http://schemas.microsoft.com/office/powerpoint/2010/main" val="1399348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1F5A72-C9EE-45D0-81FD-CB2636473FA7}"/>
              </a:ext>
            </a:extLst>
          </p:cNvPr>
          <p:cNvSpPr>
            <a:spLocks noGrp="1"/>
          </p:cNvSpPr>
          <p:nvPr>
            <p:ph type="title"/>
          </p:nvPr>
        </p:nvSpPr>
        <p:spPr/>
        <p:txBody>
          <a:bodyPr>
            <a:normAutofit fontScale="90000"/>
          </a:bodyPr>
          <a:lstStyle/>
          <a:p>
            <a:r>
              <a:rPr lang="tr-TR" sz="3600" dirty="0">
                <a:solidFill>
                  <a:srgbClr val="00B050"/>
                </a:solidFill>
              </a:rPr>
              <a:t>Çatışma Yönetiminde </a:t>
            </a:r>
            <a:r>
              <a:rPr lang="en-US" sz="3600" dirty="0" err="1">
                <a:solidFill>
                  <a:srgbClr val="00B050"/>
                </a:solidFill>
              </a:rPr>
              <a:t>Hakeme</a:t>
            </a:r>
            <a:r>
              <a:rPr lang="en-US" sz="3600" dirty="0">
                <a:solidFill>
                  <a:srgbClr val="00B050"/>
                </a:solidFill>
              </a:rPr>
              <a:t> </a:t>
            </a:r>
            <a:r>
              <a:rPr lang="en-US" sz="3600" dirty="0" err="1">
                <a:solidFill>
                  <a:srgbClr val="00B050"/>
                </a:solidFill>
              </a:rPr>
              <a:t>Başvurma</a:t>
            </a:r>
            <a:br>
              <a:rPr lang="tr-TR" dirty="0"/>
            </a:br>
            <a:endParaRPr lang="tr-TR" dirty="0"/>
          </a:p>
        </p:txBody>
      </p:sp>
      <p:sp>
        <p:nvSpPr>
          <p:cNvPr id="3" name="İçerik Yer Tutucusu 2">
            <a:extLst>
              <a:ext uri="{FF2B5EF4-FFF2-40B4-BE49-F238E27FC236}">
                <a16:creationId xmlns:a16="http://schemas.microsoft.com/office/drawing/2014/main" id="{2B256107-CB13-4FEE-9E5E-9F48B9D937FB}"/>
              </a:ext>
            </a:extLst>
          </p:cNvPr>
          <p:cNvSpPr>
            <a:spLocks noGrp="1"/>
          </p:cNvSpPr>
          <p:nvPr>
            <p:ph idx="1"/>
          </p:nvPr>
        </p:nvSpPr>
        <p:spPr>
          <a:xfrm>
            <a:off x="457200" y="1600201"/>
            <a:ext cx="8229600" cy="3629000"/>
          </a:xfrm>
        </p:spPr>
        <p:txBody>
          <a:bodyPr>
            <a:normAutofit/>
          </a:bodyPr>
          <a:lstStyle/>
          <a:p>
            <a:pPr marL="0" indent="0" algn="just">
              <a:buNone/>
            </a:pPr>
            <a:r>
              <a:rPr lang="en-US" dirty="0" err="1"/>
              <a:t>Hakem</a:t>
            </a:r>
            <a:r>
              <a:rPr lang="en-US" dirty="0"/>
              <a:t>, </a:t>
            </a:r>
            <a:r>
              <a:rPr lang="en-US" dirty="0" err="1"/>
              <a:t>alanında</a:t>
            </a:r>
            <a:r>
              <a:rPr lang="en-US" dirty="0"/>
              <a:t> </a:t>
            </a:r>
            <a:r>
              <a:rPr lang="en-US" dirty="0" err="1"/>
              <a:t>uzman</a:t>
            </a:r>
            <a:r>
              <a:rPr lang="en-US" dirty="0"/>
              <a:t> </a:t>
            </a:r>
            <a:r>
              <a:rPr lang="en-US" dirty="0" err="1"/>
              <a:t>olduğu</a:t>
            </a:r>
            <a:r>
              <a:rPr lang="en-US" dirty="0"/>
              <a:t> </a:t>
            </a:r>
            <a:r>
              <a:rPr lang="en-US" dirty="0" err="1"/>
              <a:t>kadar</a:t>
            </a:r>
            <a:r>
              <a:rPr lang="en-US" dirty="0"/>
              <a:t>, </a:t>
            </a:r>
            <a:r>
              <a:rPr lang="en-US" dirty="0" err="1"/>
              <a:t>çatışma</a:t>
            </a:r>
            <a:r>
              <a:rPr lang="en-US" dirty="0"/>
              <a:t> </a:t>
            </a:r>
            <a:r>
              <a:rPr lang="en-US" dirty="0" err="1"/>
              <a:t>durumunu</a:t>
            </a:r>
            <a:r>
              <a:rPr lang="en-US" dirty="0"/>
              <a:t> da </a:t>
            </a:r>
            <a:r>
              <a:rPr lang="en-US" dirty="0" err="1"/>
              <a:t>tanımada</a:t>
            </a:r>
            <a:r>
              <a:rPr lang="en-US" dirty="0"/>
              <a:t> </a:t>
            </a:r>
            <a:r>
              <a:rPr lang="en-US" dirty="0" err="1"/>
              <a:t>yeterli</a:t>
            </a:r>
            <a:r>
              <a:rPr lang="en-US" dirty="0"/>
              <a:t> </a:t>
            </a:r>
            <a:r>
              <a:rPr lang="en-US" dirty="0" err="1"/>
              <a:t>olmalıdır</a:t>
            </a:r>
            <a:r>
              <a:rPr lang="en-US" dirty="0"/>
              <a:t>. </a:t>
            </a:r>
            <a:r>
              <a:rPr lang="en-US" dirty="0" err="1"/>
              <a:t>Başka</a:t>
            </a:r>
            <a:r>
              <a:rPr lang="en-US" dirty="0"/>
              <a:t> </a:t>
            </a:r>
            <a:r>
              <a:rPr lang="en-US" dirty="0" err="1"/>
              <a:t>bir</a:t>
            </a:r>
            <a:r>
              <a:rPr lang="en-US" dirty="0"/>
              <a:t> </a:t>
            </a:r>
            <a:r>
              <a:rPr lang="en-US" dirty="0" err="1"/>
              <a:t>deyişle</a:t>
            </a:r>
            <a:r>
              <a:rPr lang="en-US" dirty="0"/>
              <a:t>, </a:t>
            </a:r>
            <a:r>
              <a:rPr lang="en-US" dirty="0" err="1"/>
              <a:t>çatışma</a:t>
            </a:r>
            <a:r>
              <a:rPr lang="en-US" dirty="0"/>
              <a:t> </a:t>
            </a:r>
            <a:r>
              <a:rPr lang="en-US" dirty="0" err="1"/>
              <a:t>durumunu</a:t>
            </a:r>
            <a:r>
              <a:rPr lang="en-US" dirty="0"/>
              <a:t> </a:t>
            </a:r>
            <a:r>
              <a:rPr lang="en-US" dirty="0" err="1"/>
              <a:t>araştırabilmelidir</a:t>
            </a:r>
            <a:r>
              <a:rPr lang="tr-TR" dirty="0"/>
              <a:t>. </a:t>
            </a:r>
            <a:r>
              <a:rPr lang="en-US" dirty="0" err="1"/>
              <a:t>Hakem</a:t>
            </a:r>
            <a:r>
              <a:rPr lang="tr-TR" dirty="0"/>
              <a:t> çatışmayı çözme, tarafların duyguların sezebilmeli, çatışmadan zarar ve yarar gören tarafları kestirebilmeli, sabırla dinlemeli az konuşmalıdır (Başaran, s. 277, 1992).</a:t>
            </a:r>
          </a:p>
          <a:p>
            <a:endParaRPr lang="tr-TR" dirty="0"/>
          </a:p>
        </p:txBody>
      </p:sp>
    </p:spTree>
    <p:extLst>
      <p:ext uri="{BB962C8B-B14F-4D97-AF65-F5344CB8AC3E}">
        <p14:creationId xmlns:p14="http://schemas.microsoft.com/office/powerpoint/2010/main" val="1481461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07A5940-F550-481D-ADB7-E992AA897CFE}"/>
              </a:ext>
            </a:extLst>
          </p:cNvPr>
          <p:cNvSpPr/>
          <p:nvPr/>
        </p:nvSpPr>
        <p:spPr>
          <a:xfrm>
            <a:off x="323528" y="908720"/>
            <a:ext cx="8820472" cy="3693319"/>
          </a:xfrm>
          <a:prstGeom prst="rect">
            <a:avLst/>
          </a:prstGeom>
        </p:spPr>
        <p:txBody>
          <a:bodyPr wrap="square">
            <a:spAutoFit/>
          </a:bodyPr>
          <a:lstStyle/>
          <a:p>
            <a:r>
              <a:rPr lang="tr-TR" dirty="0">
                <a:latin typeface="Times New Roman" panose="02020603050405020304" pitchFamily="18" charset="0"/>
                <a:cs typeface="Times New Roman" panose="02020603050405020304" pitchFamily="18" charset="0"/>
              </a:rPr>
              <a:t>Özdemir, A., A. (2013). Çatışma ve Stres Yönetimi I. «Çatışma Yönetiminde Müzakere Süreci». Anadolu Üniversitesi Yayınları: Eskişehir.</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Yeniçeri, Ö. (2009).Örgütlerde çatışma ve Yabancılaşma. IQ Kültür ve Sanat Yayıncılık: İstanbul.</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Eren, E. 2008). Örgütsel Davranış ve Yönetim Psikolojisi. Beta yayınları: İstanbul.</a:t>
            </a:r>
          </a:p>
          <a:p>
            <a:endParaRPr lang="tr-TR" dirty="0">
              <a:latin typeface="Times New Roman" panose="02020603050405020304" pitchFamily="18" charset="0"/>
              <a:cs typeface="Times New Roman" panose="02020603050405020304" pitchFamily="18" charset="0"/>
            </a:endParaRPr>
          </a:p>
          <a:p>
            <a:r>
              <a:rPr lang="tr-TR" dirty="0" err="1">
                <a:latin typeface="Times New Roman" panose="02020603050405020304" pitchFamily="18" charset="0"/>
                <a:cs typeface="Times New Roman" panose="02020603050405020304" pitchFamily="18" charset="0"/>
              </a:rPr>
              <a:t>McShane</a:t>
            </a:r>
            <a:r>
              <a:rPr lang="tr-TR" dirty="0">
                <a:latin typeface="Times New Roman" panose="02020603050405020304" pitchFamily="18" charset="0"/>
                <a:cs typeface="Times New Roman" panose="02020603050405020304" pitchFamily="18" charset="0"/>
              </a:rPr>
              <a:t>, S. L., </a:t>
            </a:r>
            <a:r>
              <a:rPr lang="tr-TR" dirty="0" err="1">
                <a:latin typeface="Times New Roman" panose="02020603050405020304" pitchFamily="18" charset="0"/>
                <a:cs typeface="Times New Roman" panose="02020603050405020304" pitchFamily="18" charset="0"/>
              </a:rPr>
              <a:t>Glinow</a:t>
            </a:r>
            <a:r>
              <a:rPr lang="tr-TR" dirty="0">
                <a:latin typeface="Times New Roman" panose="02020603050405020304" pitchFamily="18" charset="0"/>
                <a:cs typeface="Times New Roman" panose="02020603050405020304" pitchFamily="18" charset="0"/>
              </a:rPr>
              <a:t>, M. A. V. (2016) Örgütsel Davranış. «İş ortamında çatışmaları Yönetmek» (</a:t>
            </a:r>
            <a:r>
              <a:rPr lang="tr-TR" dirty="0" err="1">
                <a:latin typeface="Times New Roman" panose="02020603050405020304" pitchFamily="18" charset="0"/>
                <a:cs typeface="Times New Roman" panose="02020603050405020304" pitchFamily="18" charset="0"/>
              </a:rPr>
              <a:t>Organisational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Behavior</a:t>
            </a:r>
            <a:r>
              <a:rPr lang="tr-TR" dirty="0">
                <a:latin typeface="Times New Roman" panose="02020603050405020304" pitchFamily="18" charset="0"/>
                <a:cs typeface="Times New Roman" panose="02020603050405020304" pitchFamily="18" charset="0"/>
              </a:rPr>
              <a:t>, Çeviren:  Hacıoğlu, G.), Nobel Yayıncılık: Ankara.</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Başaran, İ. E. (1992). Yönetimde İnsan İlişkileri. Gül yayınevi, Kadıoğlu Matbaası: Ankara.</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256195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561</Words>
  <Application>Microsoft Office PowerPoint</Application>
  <PresentationFormat>Ekran Gösterisi (4:3)</PresentationFormat>
  <Paragraphs>37</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ÇATIŞMA YÖNETİMİNDE  MÜZAKERE SÜRECİ</vt:lpstr>
      <vt:lpstr>MÜZEKERELER YOLUYLA ÇATIŞMALARI ÇÖZMEK </vt:lpstr>
      <vt:lpstr>Müzakerenin Özellikleri </vt:lpstr>
      <vt:lpstr>PowerPoint Sunusu</vt:lpstr>
      <vt:lpstr>Müzakere Yaklaşımları</vt:lpstr>
      <vt:lpstr>İlkeli  Müzakere</vt:lpstr>
      <vt:lpstr>Çatışma Yönetiminde Hakeme Başvurma </vt:lpstr>
      <vt:lpstr>Çatışma Yönetiminde Hakeme Başvurma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9</cp:revision>
  <dcterms:created xsi:type="dcterms:W3CDTF">2020-04-29T13:06:37Z</dcterms:created>
  <dcterms:modified xsi:type="dcterms:W3CDTF">2020-05-09T16:11:10Z</dcterms:modified>
</cp:coreProperties>
</file>