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6" r:id="rId2"/>
    <p:sldId id="267" r:id="rId3"/>
    <p:sldId id="268" r:id="rId4"/>
    <p:sldId id="275" r:id="rId5"/>
    <p:sldId id="276" r:id="rId6"/>
    <p:sldId id="269" r:id="rId7"/>
    <p:sldId id="270" r:id="rId8"/>
    <p:sldId id="271" r:id="rId9"/>
    <p:sldId id="272"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74" autoAdjust="0"/>
    <p:restoredTop sz="94660"/>
  </p:normalViewPr>
  <p:slideViewPr>
    <p:cSldViewPr snapToGrid="0">
      <p:cViewPr varScale="1">
        <p:scale>
          <a:sx n="72" d="100"/>
          <a:sy n="72" d="100"/>
        </p:scale>
        <p:origin x="654"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F42F66FB-8DFA-4E1F-A058-C31F2E565823}" type="datetimeFigureOut">
              <a:rPr lang="tr-TR" smtClean="0"/>
              <a:t>11.4.2018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3511308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42F66FB-8DFA-4E1F-A058-C31F2E565823}" type="datetimeFigureOut">
              <a:rPr lang="tr-TR" smtClean="0"/>
              <a:t>11.4.2018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35911899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42F66FB-8DFA-4E1F-A058-C31F2E565823}" type="datetimeFigureOut">
              <a:rPr lang="tr-TR" smtClean="0"/>
              <a:t>11.4.2018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33803193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42F66FB-8DFA-4E1F-A058-C31F2E565823}" type="datetimeFigureOut">
              <a:rPr lang="tr-TR" smtClean="0"/>
              <a:t>11.4.2018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1604210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F42F66FB-8DFA-4E1F-A058-C31F2E565823}" type="datetimeFigureOut">
              <a:rPr lang="tr-TR" smtClean="0"/>
              <a:t>11.4.2018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14773459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42F66FB-8DFA-4E1F-A058-C31F2E565823}" type="datetimeFigureOut">
              <a:rPr lang="tr-TR" smtClean="0"/>
              <a:t>11.4.2018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16385594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42F66FB-8DFA-4E1F-A058-C31F2E565823}" type="datetimeFigureOut">
              <a:rPr lang="tr-TR" smtClean="0"/>
              <a:t>11.4.2018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33605926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42F66FB-8DFA-4E1F-A058-C31F2E565823}" type="datetimeFigureOut">
              <a:rPr lang="tr-TR" smtClean="0"/>
              <a:t>11.4.2018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14154601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42F66FB-8DFA-4E1F-A058-C31F2E565823}" type="datetimeFigureOut">
              <a:rPr lang="tr-TR" smtClean="0"/>
              <a:t>11.4.2018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906162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42F66FB-8DFA-4E1F-A058-C31F2E565823}" type="datetimeFigureOut">
              <a:rPr lang="tr-TR" smtClean="0"/>
              <a:t>11.4.2018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6643466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42F66FB-8DFA-4E1F-A058-C31F2E565823}" type="datetimeFigureOut">
              <a:rPr lang="tr-TR" smtClean="0"/>
              <a:t>11.4.2018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442A5E1-E36E-4A82-93B6-7D3D471CA118}" type="slidenum">
              <a:rPr lang="tr-TR" smtClean="0"/>
              <a:t>‹#›</a:t>
            </a:fld>
            <a:endParaRPr lang="tr-TR"/>
          </a:p>
        </p:txBody>
      </p:sp>
    </p:spTree>
    <p:extLst>
      <p:ext uri="{BB962C8B-B14F-4D97-AF65-F5344CB8AC3E}">
        <p14:creationId xmlns:p14="http://schemas.microsoft.com/office/powerpoint/2010/main" val="42169968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2F66FB-8DFA-4E1F-A058-C31F2E565823}" type="datetimeFigureOut">
              <a:rPr lang="tr-TR" smtClean="0"/>
              <a:t>11.4.2018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42A5E1-E36E-4A82-93B6-7D3D471CA118}" type="slidenum">
              <a:rPr lang="tr-TR" smtClean="0"/>
              <a:t>‹#›</a:t>
            </a:fld>
            <a:endParaRPr lang="tr-TR"/>
          </a:p>
        </p:txBody>
      </p:sp>
    </p:spTree>
    <p:extLst>
      <p:ext uri="{BB962C8B-B14F-4D97-AF65-F5344CB8AC3E}">
        <p14:creationId xmlns:p14="http://schemas.microsoft.com/office/powerpoint/2010/main" val="12246116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KOZMOLOJİK KANIT</a:t>
            </a:r>
            <a:endParaRPr lang="tr-TR" b="1" dirty="0"/>
          </a:p>
        </p:txBody>
      </p:sp>
      <p:sp>
        <p:nvSpPr>
          <p:cNvPr id="3" name="İçerik Yer Tutucusu 2"/>
          <p:cNvSpPr>
            <a:spLocks noGrp="1"/>
          </p:cNvSpPr>
          <p:nvPr>
            <p:ph idx="1"/>
          </p:nvPr>
        </p:nvSpPr>
        <p:spPr>
          <a:xfrm>
            <a:off x="1484242" y="1825625"/>
            <a:ext cx="9144001" cy="3899314"/>
          </a:xfrm>
        </p:spPr>
        <p:txBody>
          <a:bodyPr/>
          <a:lstStyle/>
          <a:p>
            <a:r>
              <a:rPr lang="tr-TR" dirty="0" smtClean="0"/>
              <a:t>Bu kanıt, temel olarak evrenin varlığından hareketle Tanrı’nın varlığını ortaya koymaya çalışır.</a:t>
            </a:r>
          </a:p>
          <a:p>
            <a:r>
              <a:rPr lang="tr-TR" dirty="0" smtClean="0"/>
              <a:t>Kanıtın değişik versiyonları vardır. En önemlileri «imkan» ve «</a:t>
            </a:r>
            <a:r>
              <a:rPr lang="tr-TR" dirty="0" err="1" smtClean="0"/>
              <a:t>hudûs</a:t>
            </a:r>
            <a:r>
              <a:rPr lang="tr-TR" dirty="0" smtClean="0"/>
              <a:t>» versiyonlarıdır.</a:t>
            </a:r>
          </a:p>
          <a:p>
            <a:r>
              <a:rPr lang="tr-TR" dirty="0" err="1" smtClean="0"/>
              <a:t>İlkçağ’da</a:t>
            </a:r>
            <a:r>
              <a:rPr lang="tr-TR" dirty="0" smtClean="0"/>
              <a:t> Eflatun, Aristo</a:t>
            </a:r>
            <a:r>
              <a:rPr lang="tr-TR" dirty="0"/>
              <a:t>;</a:t>
            </a:r>
            <a:r>
              <a:rPr lang="tr-TR" dirty="0" smtClean="0"/>
              <a:t> Ortaçağ’da </a:t>
            </a:r>
            <a:r>
              <a:rPr lang="tr-TR" dirty="0" err="1" smtClean="0"/>
              <a:t>Kindî</a:t>
            </a:r>
            <a:r>
              <a:rPr lang="tr-TR" dirty="0" smtClean="0"/>
              <a:t>, </a:t>
            </a:r>
            <a:r>
              <a:rPr lang="tr-TR" dirty="0" err="1" smtClean="0"/>
              <a:t>Fârâbî</a:t>
            </a:r>
            <a:r>
              <a:rPr lang="tr-TR" dirty="0" smtClean="0"/>
              <a:t>, </a:t>
            </a:r>
            <a:r>
              <a:rPr lang="tr-TR" dirty="0" err="1" smtClean="0"/>
              <a:t>İbn</a:t>
            </a:r>
            <a:r>
              <a:rPr lang="tr-TR" dirty="0" smtClean="0"/>
              <a:t> </a:t>
            </a:r>
            <a:r>
              <a:rPr lang="tr-TR" dirty="0" err="1" smtClean="0"/>
              <a:t>Sînâ</a:t>
            </a:r>
            <a:r>
              <a:rPr lang="tr-TR" dirty="0" smtClean="0"/>
              <a:t>, </a:t>
            </a:r>
            <a:r>
              <a:rPr lang="tr-TR" dirty="0" err="1" smtClean="0"/>
              <a:t>Gazâlî</a:t>
            </a:r>
            <a:r>
              <a:rPr lang="tr-TR" dirty="0" smtClean="0"/>
              <a:t>, kelamcılar, Musa b. </a:t>
            </a:r>
            <a:r>
              <a:rPr lang="tr-TR" dirty="0" err="1" smtClean="0"/>
              <a:t>Meymûn</a:t>
            </a:r>
            <a:r>
              <a:rPr lang="tr-TR" dirty="0" smtClean="0"/>
              <a:t>, </a:t>
            </a:r>
            <a:r>
              <a:rPr lang="tr-TR" dirty="0" err="1" smtClean="0"/>
              <a:t>Aquinas</a:t>
            </a:r>
            <a:r>
              <a:rPr lang="tr-TR" dirty="0" smtClean="0"/>
              <a:t>; </a:t>
            </a:r>
            <a:r>
              <a:rPr lang="tr-TR" dirty="0" err="1" smtClean="0"/>
              <a:t>Yeniçağ’da</a:t>
            </a:r>
            <a:r>
              <a:rPr lang="tr-TR" dirty="0" smtClean="0"/>
              <a:t> ise özellikle </a:t>
            </a:r>
            <a:r>
              <a:rPr lang="tr-TR" dirty="0" err="1" smtClean="0"/>
              <a:t>Leibniz’ın</a:t>
            </a:r>
            <a:r>
              <a:rPr lang="tr-TR" dirty="0" smtClean="0"/>
              <a:t> adı bu kanıtı </a:t>
            </a:r>
            <a:r>
              <a:rPr lang="tr-TR" dirty="0"/>
              <a:t>–farklı versiyonlarıyla- </a:t>
            </a:r>
            <a:r>
              <a:rPr lang="tr-TR" dirty="0" smtClean="0"/>
              <a:t>savunanlar arasında zikredilmektedir.  </a:t>
            </a:r>
          </a:p>
          <a:p>
            <a:endParaRPr lang="tr-TR" dirty="0"/>
          </a:p>
        </p:txBody>
      </p:sp>
    </p:spTree>
    <p:extLst>
      <p:ext uri="{BB962C8B-B14F-4D97-AF65-F5344CB8AC3E}">
        <p14:creationId xmlns:p14="http://schemas.microsoft.com/office/powerpoint/2010/main" val="4363145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708301"/>
          </a:xfrm>
        </p:spPr>
        <p:txBody>
          <a:bodyPr/>
          <a:lstStyle/>
          <a:p>
            <a:pPr algn="ctr"/>
            <a:r>
              <a:rPr lang="tr-TR" b="1" dirty="0" smtClean="0"/>
              <a:t>Kaynaklar</a:t>
            </a:r>
            <a:endParaRPr lang="tr-TR" b="1" dirty="0"/>
          </a:p>
        </p:txBody>
      </p:sp>
      <p:sp>
        <p:nvSpPr>
          <p:cNvPr id="3" name="İçerik Yer Tutucusu 2"/>
          <p:cNvSpPr>
            <a:spLocks noGrp="1"/>
          </p:cNvSpPr>
          <p:nvPr>
            <p:ph idx="1"/>
          </p:nvPr>
        </p:nvSpPr>
        <p:spPr>
          <a:xfrm>
            <a:off x="437322" y="967410"/>
            <a:ext cx="11131826" cy="5618920"/>
          </a:xfrm>
        </p:spPr>
        <p:txBody>
          <a:bodyPr>
            <a:normAutofit fontScale="25000" lnSpcReduction="20000"/>
          </a:bodyPr>
          <a:lstStyle/>
          <a:p>
            <a:pPr marL="0" indent="0">
              <a:buNone/>
            </a:pPr>
            <a:endParaRPr lang="tr-TR" dirty="0" smtClean="0"/>
          </a:p>
          <a:p>
            <a:r>
              <a:rPr lang="tr-TR" sz="7200" b="1" dirty="0" err="1"/>
              <a:t>Peterson</a:t>
            </a:r>
            <a:r>
              <a:rPr lang="tr-TR" sz="7200" dirty="0"/>
              <a:t> M. </a:t>
            </a:r>
            <a:r>
              <a:rPr lang="tr-TR" sz="7200" dirty="0" err="1"/>
              <a:t>vdğ</a:t>
            </a:r>
            <a:r>
              <a:rPr lang="tr-TR" sz="7200" dirty="0"/>
              <a:t>. (2003). </a:t>
            </a:r>
            <a:r>
              <a:rPr lang="tr-TR" sz="7200" i="1" dirty="0"/>
              <a:t>Akıl ve İnanç: Din Felsefesine Giriş</a:t>
            </a:r>
            <a:r>
              <a:rPr lang="tr-TR" sz="7200" dirty="0"/>
              <a:t>, (çev. Rahim Acar), İstanbul: Küre Yay.</a:t>
            </a:r>
          </a:p>
          <a:p>
            <a:r>
              <a:rPr lang="tr-TR" sz="7200" b="1" dirty="0" smtClean="0"/>
              <a:t>Reçber</a:t>
            </a:r>
            <a:r>
              <a:rPr lang="tr-TR" sz="7200" dirty="0"/>
              <a:t>, M. S. (2016). «Tanrı’nın </a:t>
            </a:r>
            <a:r>
              <a:rPr lang="tr-TR" sz="7200" dirty="0" err="1"/>
              <a:t>Varlığı’nın</a:t>
            </a:r>
            <a:r>
              <a:rPr lang="tr-TR" sz="7200" dirty="0"/>
              <a:t> Delilleri», </a:t>
            </a:r>
            <a:r>
              <a:rPr lang="tr-TR" sz="7200" i="1" dirty="0"/>
              <a:t>Din Felsefesi: El Kitabı</a:t>
            </a:r>
            <a:r>
              <a:rPr lang="tr-TR" sz="7200" dirty="0"/>
              <a:t>, ed. Recep Kılıç ve Mehmet Sait Reçber, Ankara: Grafiker Yayınları, </a:t>
            </a:r>
            <a:r>
              <a:rPr lang="tr-TR" sz="7200" dirty="0" err="1"/>
              <a:t>ss</a:t>
            </a:r>
            <a:r>
              <a:rPr lang="tr-TR" sz="7200" dirty="0"/>
              <a:t>. 123-154.</a:t>
            </a:r>
          </a:p>
          <a:p>
            <a:r>
              <a:rPr lang="tr-TR" sz="7200" b="1" dirty="0"/>
              <a:t>Erdem</a:t>
            </a:r>
            <a:r>
              <a:rPr lang="tr-TR" sz="7200" dirty="0"/>
              <a:t>, E. (2016). </a:t>
            </a:r>
            <a:r>
              <a:rPr lang="tr-TR" sz="7200" i="1" dirty="0"/>
              <a:t>Varlıktan Tanrı’ya: </a:t>
            </a:r>
            <a:r>
              <a:rPr lang="tr-TR" sz="7200" i="1" dirty="0" err="1"/>
              <a:t>İbn</a:t>
            </a:r>
            <a:r>
              <a:rPr lang="tr-TR" sz="7200" i="1" dirty="0"/>
              <a:t> </a:t>
            </a:r>
            <a:r>
              <a:rPr lang="tr-TR" sz="7200" i="1" dirty="0" err="1"/>
              <a:t>Sînâ’nın</a:t>
            </a:r>
            <a:r>
              <a:rPr lang="tr-TR" sz="7200" i="1" dirty="0"/>
              <a:t> Metafizik Delili</a:t>
            </a:r>
            <a:r>
              <a:rPr lang="tr-TR" sz="7200" dirty="0"/>
              <a:t>, Ankara: Endülüs Yay</a:t>
            </a:r>
            <a:r>
              <a:rPr lang="tr-TR" sz="7200" dirty="0" smtClean="0"/>
              <a:t>.</a:t>
            </a:r>
          </a:p>
          <a:p>
            <a:r>
              <a:rPr lang="tr-TR" sz="7200" b="1" dirty="0" err="1" smtClean="0"/>
              <a:t>Aquinas</a:t>
            </a:r>
            <a:r>
              <a:rPr lang="tr-TR" sz="7200" dirty="0"/>
              <a:t>, T. (2013). «Klasik Kozmolojik Argüman</a:t>
            </a:r>
            <a:r>
              <a:rPr lang="tr-TR" sz="7200" dirty="0" smtClean="0"/>
              <a:t>», </a:t>
            </a:r>
            <a:r>
              <a:rPr lang="tr-TR" sz="7200" i="1" dirty="0"/>
              <a:t>Din Felsefesi: Seçme Metinler</a:t>
            </a:r>
            <a:r>
              <a:rPr lang="tr-TR" sz="7200" dirty="0"/>
              <a:t>, ed. Michael </a:t>
            </a:r>
            <a:r>
              <a:rPr lang="tr-TR" sz="7200" dirty="0" err="1"/>
              <a:t>Peterson</a:t>
            </a:r>
            <a:r>
              <a:rPr lang="tr-TR" sz="7200" dirty="0"/>
              <a:t> </a:t>
            </a:r>
            <a:r>
              <a:rPr lang="tr-TR" sz="7200" dirty="0" err="1"/>
              <a:t>vdğ</a:t>
            </a:r>
            <a:r>
              <a:rPr lang="tr-TR" sz="7200" dirty="0"/>
              <a:t>. İstanbul: Küre,</a:t>
            </a:r>
            <a:r>
              <a:rPr lang="tr-TR" sz="7200" dirty="0" smtClean="0"/>
              <a:t> </a:t>
            </a:r>
            <a:r>
              <a:rPr lang="tr-TR" sz="7200" dirty="0" err="1"/>
              <a:t>ss</a:t>
            </a:r>
            <a:r>
              <a:rPr lang="tr-TR" sz="7200" dirty="0"/>
              <a:t>. 249-252.</a:t>
            </a:r>
          </a:p>
          <a:p>
            <a:r>
              <a:rPr lang="tr-TR" sz="7200" b="1" dirty="0" err="1"/>
              <a:t>Craig</a:t>
            </a:r>
            <a:r>
              <a:rPr lang="tr-TR" sz="7200" dirty="0"/>
              <a:t>, W. L.. (2013). «Kelam Kozmolojik Kanıtı», </a:t>
            </a:r>
            <a:r>
              <a:rPr lang="tr-TR" sz="7200" dirty="0" smtClean="0"/>
              <a:t>(çev</a:t>
            </a:r>
            <a:r>
              <a:rPr lang="tr-TR" sz="7200" dirty="0"/>
              <a:t>. Zikri </a:t>
            </a:r>
            <a:r>
              <a:rPr lang="tr-TR" sz="7200" dirty="0" smtClean="0"/>
              <a:t>Yavuz), </a:t>
            </a:r>
            <a:r>
              <a:rPr lang="tr-TR" sz="7200" i="1" dirty="0" smtClean="0"/>
              <a:t> </a:t>
            </a:r>
            <a:r>
              <a:rPr lang="tr-TR" sz="7200" i="1" dirty="0"/>
              <a:t>Allah, Felsefe ve Bilim</a:t>
            </a:r>
            <a:r>
              <a:rPr lang="tr-TR" sz="7200" dirty="0"/>
              <a:t>, ed. Caner Taslaman </a:t>
            </a:r>
            <a:r>
              <a:rPr lang="tr-TR" sz="7200" dirty="0" smtClean="0"/>
              <a:t>&amp; </a:t>
            </a:r>
            <a:r>
              <a:rPr lang="tr-TR" sz="7200" dirty="0"/>
              <a:t>Enis </a:t>
            </a:r>
            <a:r>
              <a:rPr lang="tr-TR" sz="7200" dirty="0" err="1"/>
              <a:t>Doko</a:t>
            </a:r>
            <a:r>
              <a:rPr lang="tr-TR" sz="7200" dirty="0"/>
              <a:t>, İstanbul: İstanbul Yay. </a:t>
            </a:r>
            <a:r>
              <a:rPr lang="tr-TR" sz="7200" dirty="0" err="1"/>
              <a:t>ss</a:t>
            </a:r>
            <a:r>
              <a:rPr lang="tr-TR" sz="7200" dirty="0"/>
              <a:t>. 145-174.</a:t>
            </a:r>
          </a:p>
          <a:p>
            <a:r>
              <a:rPr lang="tr-TR" sz="7200" b="1" dirty="0" err="1" smtClean="0"/>
              <a:t>Craig</a:t>
            </a:r>
            <a:r>
              <a:rPr lang="tr-TR" sz="7200" dirty="0"/>
              <a:t>, W. L</a:t>
            </a:r>
            <a:r>
              <a:rPr lang="tr-TR" sz="7200" dirty="0" smtClean="0"/>
              <a:t>.. (</a:t>
            </a:r>
            <a:r>
              <a:rPr lang="tr-TR" sz="7200" dirty="0" smtClean="0"/>
              <a:t>2017</a:t>
            </a:r>
            <a:r>
              <a:rPr lang="tr-TR" sz="7200" dirty="0" smtClean="0"/>
              <a:t>). «Kozmolojik Argüman»</a:t>
            </a:r>
            <a:r>
              <a:rPr lang="tr-TR" sz="7200" dirty="0" smtClean="0"/>
              <a:t>, </a:t>
            </a:r>
            <a:r>
              <a:rPr lang="tr-TR" sz="7200" i="1" dirty="0"/>
              <a:t>Din Felsefesi: Klasik ve Güncel Meseleler</a:t>
            </a:r>
            <a:r>
              <a:rPr lang="tr-TR" sz="7200" dirty="0"/>
              <a:t>, Ed. Paul </a:t>
            </a:r>
            <a:r>
              <a:rPr lang="tr-TR" sz="7200" dirty="0" err="1"/>
              <a:t>Copan</a:t>
            </a:r>
            <a:r>
              <a:rPr lang="tr-TR" sz="7200" dirty="0"/>
              <a:t> ve </a:t>
            </a:r>
            <a:r>
              <a:rPr lang="tr-TR" sz="7200" dirty="0" err="1"/>
              <a:t>Chad</a:t>
            </a:r>
            <a:r>
              <a:rPr lang="tr-TR" sz="7200" dirty="0"/>
              <a:t> </a:t>
            </a:r>
            <a:r>
              <a:rPr lang="tr-TR" sz="7200" dirty="0" err="1"/>
              <a:t>Meister</a:t>
            </a:r>
            <a:r>
              <a:rPr lang="tr-TR" sz="7200" dirty="0"/>
              <a:t>, </a:t>
            </a:r>
            <a:r>
              <a:rPr lang="tr-TR" sz="7200" dirty="0" smtClean="0"/>
              <a:t>(çev</a:t>
            </a:r>
            <a:r>
              <a:rPr lang="tr-TR" sz="7200" dirty="0"/>
              <a:t>. Aydın </a:t>
            </a:r>
            <a:r>
              <a:rPr lang="tr-TR" sz="7200" dirty="0" smtClean="0"/>
              <a:t>Çavdar), </a:t>
            </a:r>
            <a:r>
              <a:rPr lang="tr-TR" sz="7200" dirty="0"/>
              <a:t>İstanbul: Ayrıntı Yay. </a:t>
            </a:r>
            <a:r>
              <a:rPr lang="tr-TR" sz="7200" dirty="0" err="1"/>
              <a:t>ss</a:t>
            </a:r>
            <a:r>
              <a:rPr lang="tr-TR" sz="7200" dirty="0" smtClean="0"/>
              <a:t>. 123-142.</a:t>
            </a:r>
          </a:p>
          <a:p>
            <a:r>
              <a:rPr lang="tr-TR" sz="7200" b="1" dirty="0" err="1" smtClean="0"/>
              <a:t>Reichenbach</a:t>
            </a:r>
            <a:r>
              <a:rPr lang="tr-TR" sz="7200" dirty="0" smtClean="0"/>
              <a:t>, B. (2013). «Kozmolojik Argüman», </a:t>
            </a:r>
            <a:r>
              <a:rPr lang="tr-TR" sz="7200" i="1" dirty="0"/>
              <a:t>Din Felsefesi: Seçme Metinler</a:t>
            </a:r>
            <a:r>
              <a:rPr lang="tr-TR" sz="7200" dirty="0"/>
              <a:t>, ed. Michael </a:t>
            </a:r>
            <a:r>
              <a:rPr lang="tr-TR" sz="7200" dirty="0" err="1"/>
              <a:t>Peterson</a:t>
            </a:r>
            <a:r>
              <a:rPr lang="tr-TR" sz="7200" dirty="0"/>
              <a:t> </a:t>
            </a:r>
            <a:r>
              <a:rPr lang="tr-TR" sz="7200" dirty="0" err="1"/>
              <a:t>vdğ</a:t>
            </a:r>
            <a:r>
              <a:rPr lang="tr-TR" sz="7200" dirty="0"/>
              <a:t>. İstanbul: Küre,</a:t>
            </a:r>
            <a:r>
              <a:rPr lang="tr-TR" sz="7200" dirty="0" smtClean="0"/>
              <a:t> </a:t>
            </a:r>
            <a:r>
              <a:rPr lang="tr-TR" sz="7200" dirty="0" err="1" smtClean="0"/>
              <a:t>ss</a:t>
            </a:r>
            <a:r>
              <a:rPr lang="tr-TR" sz="7200" dirty="0" smtClean="0"/>
              <a:t>. 252-265.</a:t>
            </a:r>
          </a:p>
          <a:p>
            <a:r>
              <a:rPr lang="tr-TR" sz="7200" b="1" dirty="0" err="1" smtClean="0"/>
              <a:t>Mackie</a:t>
            </a:r>
            <a:r>
              <a:rPr lang="tr-TR" sz="7200" dirty="0" smtClean="0"/>
              <a:t>, J. J. (2013). «Kozmolojik Argümanın Eleştirisi», </a:t>
            </a:r>
            <a:r>
              <a:rPr lang="tr-TR" sz="7200" i="1" dirty="0"/>
              <a:t>Din Felsefesi: Seçme Metinler</a:t>
            </a:r>
            <a:r>
              <a:rPr lang="tr-TR" sz="7200" dirty="0"/>
              <a:t>, ed. Michael </a:t>
            </a:r>
            <a:r>
              <a:rPr lang="tr-TR" sz="7200" dirty="0" err="1"/>
              <a:t>Peterson</a:t>
            </a:r>
            <a:r>
              <a:rPr lang="tr-TR" sz="7200" dirty="0"/>
              <a:t> </a:t>
            </a:r>
            <a:r>
              <a:rPr lang="tr-TR" sz="7200" dirty="0" err="1"/>
              <a:t>vdğ</a:t>
            </a:r>
            <a:r>
              <a:rPr lang="tr-TR" sz="7200" dirty="0"/>
              <a:t>. İstanbul: Küre, </a:t>
            </a:r>
            <a:r>
              <a:rPr lang="tr-TR" sz="7200" dirty="0" err="1"/>
              <a:t>ss</a:t>
            </a:r>
            <a:r>
              <a:rPr lang="tr-TR" sz="7200" dirty="0" smtClean="0"/>
              <a:t>. 278-286.</a:t>
            </a:r>
          </a:p>
          <a:p>
            <a:r>
              <a:rPr lang="tr-TR" sz="7200" b="1" dirty="0" err="1" smtClean="0"/>
              <a:t>Swinburne</a:t>
            </a:r>
            <a:r>
              <a:rPr lang="tr-TR" sz="7200" dirty="0"/>
              <a:t>, R. (2001). </a:t>
            </a:r>
            <a:r>
              <a:rPr lang="tr-TR" sz="7200" i="1" dirty="0"/>
              <a:t>Tanrı Var mı?, </a:t>
            </a:r>
            <a:r>
              <a:rPr lang="tr-TR" sz="7200" dirty="0"/>
              <a:t>çev. Muhsin Akbaş, Bursa: Arasta Yay.</a:t>
            </a:r>
          </a:p>
          <a:p>
            <a:r>
              <a:rPr lang="tr-TR" sz="7200" b="1" dirty="0"/>
              <a:t>Taslaman</a:t>
            </a:r>
            <a:r>
              <a:rPr lang="tr-TR" sz="7200" dirty="0"/>
              <a:t>, C. (2015). </a:t>
            </a:r>
            <a:r>
              <a:rPr lang="tr-TR" sz="7200" i="1" dirty="0" err="1"/>
              <a:t>Big</a:t>
            </a:r>
            <a:r>
              <a:rPr lang="tr-TR" sz="7200" i="1" dirty="0"/>
              <a:t> </a:t>
            </a:r>
            <a:r>
              <a:rPr lang="tr-TR" sz="7200" i="1" dirty="0" err="1"/>
              <a:t>Bang</a:t>
            </a:r>
            <a:r>
              <a:rPr lang="tr-TR" sz="7200" i="1" dirty="0"/>
              <a:t> ve Tanrı</a:t>
            </a:r>
            <a:r>
              <a:rPr lang="tr-TR" sz="7200" dirty="0"/>
              <a:t>, İstanbul: İstanbul Yay.</a:t>
            </a:r>
          </a:p>
          <a:p>
            <a:r>
              <a:rPr lang="tr-TR" sz="7200" b="1" dirty="0" err="1" smtClean="0"/>
              <a:t>Davies</a:t>
            </a:r>
            <a:r>
              <a:rPr lang="tr-TR" sz="7200" dirty="0"/>
              <a:t>, P. (2014). </a:t>
            </a:r>
            <a:r>
              <a:rPr lang="tr-TR" sz="7200" i="1" dirty="0"/>
              <a:t>Tanrı ve Yeni Fizik</a:t>
            </a:r>
            <a:r>
              <a:rPr lang="tr-TR" sz="7200" dirty="0"/>
              <a:t>, İstanbul: Alfa Yay.</a:t>
            </a:r>
          </a:p>
          <a:p>
            <a:r>
              <a:rPr lang="tr-TR" sz="7200" b="1" dirty="0" smtClean="0"/>
              <a:t>Hawking</a:t>
            </a:r>
            <a:r>
              <a:rPr lang="tr-TR" sz="7200" dirty="0"/>
              <a:t>, S. (2017). </a:t>
            </a:r>
            <a:r>
              <a:rPr lang="tr-TR" sz="7200" i="1" dirty="0"/>
              <a:t>Zamanın Kısa Tarihi</a:t>
            </a:r>
            <a:r>
              <a:rPr lang="tr-TR" sz="7200" dirty="0"/>
              <a:t>, İstanbul: Alfa Yay.</a:t>
            </a:r>
          </a:p>
          <a:p>
            <a:r>
              <a:rPr lang="tr-TR" sz="7200" b="1" dirty="0" smtClean="0"/>
              <a:t>Uslu</a:t>
            </a:r>
            <a:r>
              <a:rPr lang="tr-TR" sz="7200" dirty="0" smtClean="0"/>
              <a:t>, F. (2007). </a:t>
            </a:r>
            <a:r>
              <a:rPr lang="tr-TR" sz="7200" i="1" dirty="0" smtClean="0"/>
              <a:t>Tanrı ve Fizik: Büyük Patlama ve Ötesi</a:t>
            </a:r>
            <a:r>
              <a:rPr lang="tr-TR" sz="7200" dirty="0" smtClean="0"/>
              <a:t>, Ankara: Nobel Yay.</a:t>
            </a:r>
          </a:p>
        </p:txBody>
      </p:sp>
    </p:spTree>
    <p:extLst>
      <p:ext uri="{BB962C8B-B14F-4D97-AF65-F5344CB8AC3E}">
        <p14:creationId xmlns:p14="http://schemas.microsoft.com/office/powerpoint/2010/main" val="31647241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İmkan Versiyonu</a:t>
            </a:r>
            <a:endParaRPr lang="tr-TR" b="1" dirty="0"/>
          </a:p>
        </p:txBody>
      </p:sp>
      <p:sp>
        <p:nvSpPr>
          <p:cNvPr id="3" name="İçerik Yer Tutucusu 2"/>
          <p:cNvSpPr>
            <a:spLocks noGrp="1"/>
          </p:cNvSpPr>
          <p:nvPr>
            <p:ph idx="1"/>
          </p:nvPr>
        </p:nvSpPr>
        <p:spPr/>
        <p:txBody>
          <a:bodyPr>
            <a:normAutofit fontScale="92500" lnSpcReduction="10000"/>
          </a:bodyPr>
          <a:lstStyle/>
          <a:p>
            <a:endParaRPr lang="tr-TR" dirty="0" smtClean="0"/>
          </a:p>
          <a:p>
            <a:r>
              <a:rPr lang="tr-TR" dirty="0" smtClean="0"/>
              <a:t>Alem, gerek parça gerek bütün olarak, zorunlu bir varlık değil, olumsal (mümkün) bir varlıktır.</a:t>
            </a:r>
          </a:p>
          <a:p>
            <a:r>
              <a:rPr lang="tr-TR" dirty="0" smtClean="0"/>
              <a:t>Mümkün bir varlığın var olma sebebi kendisi olamaz. O ancak kendi dışında bir varlığın onu var etmesiyle var olabilir.</a:t>
            </a:r>
          </a:p>
          <a:p>
            <a:r>
              <a:rPr lang="tr-TR" dirty="0" smtClean="0"/>
              <a:t>Mümkün bir varlığın nedeni olan varlık da mümkün olursa o da bir nedene muhtaç olmak durumundadır.</a:t>
            </a:r>
          </a:p>
          <a:p>
            <a:r>
              <a:rPr lang="tr-TR" dirty="0" smtClean="0"/>
              <a:t>Mümkün varlıkların birbirlerini </a:t>
            </a:r>
            <a:r>
              <a:rPr lang="tr-TR" dirty="0" err="1" smtClean="0"/>
              <a:t>nedenlediği</a:t>
            </a:r>
            <a:r>
              <a:rPr lang="tr-TR" dirty="0" smtClean="0"/>
              <a:t> geriye doğru sonsuz bir zincir imkansızdır. Yine döngüsel bir </a:t>
            </a:r>
            <a:r>
              <a:rPr lang="tr-TR" dirty="0" err="1" smtClean="0"/>
              <a:t>nedenleme</a:t>
            </a:r>
            <a:r>
              <a:rPr lang="tr-TR" dirty="0" smtClean="0"/>
              <a:t> de imkansızdır.</a:t>
            </a:r>
          </a:p>
          <a:p>
            <a:r>
              <a:rPr lang="tr-TR" dirty="0" smtClean="0"/>
              <a:t>O halde Bu nedene muhtaçlık hali ancak bir zorunlu varlıkta son bulabilir. O da Tanrı’dır ve ilk nedendir.   </a:t>
            </a:r>
          </a:p>
          <a:p>
            <a:endParaRPr lang="tr-TR" dirty="0"/>
          </a:p>
        </p:txBody>
      </p:sp>
    </p:spTree>
    <p:extLst>
      <p:ext uri="{BB962C8B-B14F-4D97-AF65-F5344CB8AC3E}">
        <p14:creationId xmlns:p14="http://schemas.microsoft.com/office/powerpoint/2010/main" val="30055032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err="1" smtClean="0"/>
              <a:t>Leibniz</a:t>
            </a:r>
            <a:r>
              <a:rPr lang="tr-TR" b="1" dirty="0" smtClean="0"/>
              <a:t> ve Yeter Neden İlkesi</a:t>
            </a:r>
            <a:endParaRPr lang="tr-TR" b="1" dirty="0"/>
          </a:p>
        </p:txBody>
      </p:sp>
      <p:sp>
        <p:nvSpPr>
          <p:cNvPr id="3" name="İçerik Yer Tutucusu 2"/>
          <p:cNvSpPr>
            <a:spLocks noGrp="1"/>
          </p:cNvSpPr>
          <p:nvPr>
            <p:ph idx="1"/>
          </p:nvPr>
        </p:nvSpPr>
        <p:spPr/>
        <p:txBody>
          <a:bodyPr/>
          <a:lstStyle/>
          <a:p>
            <a:r>
              <a:rPr lang="tr-TR" dirty="0" err="1" smtClean="0"/>
              <a:t>Leibniz</a:t>
            </a:r>
            <a:r>
              <a:rPr lang="tr-TR" dirty="0" smtClean="0"/>
              <a:t>’ göre bu kanıtta temel mesele alem için bir «yeter neden» arayışıdır.</a:t>
            </a:r>
          </a:p>
          <a:p>
            <a:r>
              <a:rPr lang="tr-TR" dirty="0" smtClean="0"/>
              <a:t>Alemin yokluğu düşünülebildiğine göre, soru şudur: «Neden bu alem yok değil de var»</a:t>
            </a:r>
          </a:p>
          <a:p>
            <a:r>
              <a:rPr lang="tr-TR" dirty="0" smtClean="0"/>
              <a:t>Alemin zamansal bir başlangıcının olmadığı varsayılsa bile bu soru hala geçerlidir. Çünkü alemin ezeli oluşu bize «neden var?» sorusunun cevabını verememektedir.</a:t>
            </a:r>
          </a:p>
          <a:p>
            <a:r>
              <a:rPr lang="tr-TR" dirty="0" smtClean="0"/>
              <a:t>Alemin varoluşunun nedeni ancak alemin dışında ve zorunlu bir varlık olmalıdır. Aksi takdirde aynı soruyu (neden yok değil de var?) bu neden için de sormamız gerekirdi. </a:t>
            </a:r>
            <a:endParaRPr lang="tr-TR" dirty="0"/>
          </a:p>
        </p:txBody>
      </p:sp>
    </p:spTree>
    <p:extLst>
      <p:ext uri="{BB962C8B-B14F-4D97-AF65-F5344CB8AC3E}">
        <p14:creationId xmlns:p14="http://schemas.microsoft.com/office/powerpoint/2010/main" val="38664080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Bazı İtirazlar</a:t>
            </a:r>
            <a:endParaRPr lang="tr-TR" b="1" dirty="0"/>
          </a:p>
        </p:txBody>
      </p:sp>
      <p:sp>
        <p:nvSpPr>
          <p:cNvPr id="3" name="İçerik Yer Tutucusu 2"/>
          <p:cNvSpPr>
            <a:spLocks noGrp="1"/>
          </p:cNvSpPr>
          <p:nvPr>
            <p:ph idx="1"/>
          </p:nvPr>
        </p:nvSpPr>
        <p:spPr/>
        <p:txBody>
          <a:bodyPr>
            <a:normAutofit fontScale="92500" lnSpcReduction="10000"/>
          </a:bodyPr>
          <a:lstStyle/>
          <a:p>
            <a:r>
              <a:rPr lang="tr-TR" dirty="0" smtClean="0"/>
              <a:t>Alemin zamansal başlangıcının olmadığını ve alemin her bir parçasının mümkün olduğunu düşünelim.</a:t>
            </a:r>
          </a:p>
          <a:p>
            <a:r>
              <a:rPr lang="tr-TR" dirty="0" smtClean="0"/>
              <a:t>Alemdeki her bir varlığın neden var olduğunu açıklayabilirsek bu yeterli olmaz mı? Yani tek tek varlıkların nedenlerini açıklamanın ötesinde bir de bütün olarak alemin bir nedenini olduğunu varsaymak zorunda mıyız?</a:t>
            </a:r>
          </a:p>
          <a:p>
            <a:r>
              <a:rPr lang="tr-TR" b="1" dirty="0" smtClean="0"/>
              <a:t>Cevap: </a:t>
            </a:r>
            <a:r>
              <a:rPr lang="tr-TR" dirty="0"/>
              <a:t>B</a:t>
            </a:r>
            <a:r>
              <a:rPr lang="tr-TR" dirty="0" smtClean="0"/>
              <a:t>u itirazda esas husus gözden kaçırılmaktadır. Mesele tek tek alemde var olan şeylerin neden var olduğu meselesi değil, aksine bir bütün olarak yokluğu düşünülebilecek bir varlığın «neden yok değil de var?» olduğu sorusudur.</a:t>
            </a:r>
          </a:p>
          <a:p>
            <a:r>
              <a:rPr lang="tr-TR" dirty="0" smtClean="0"/>
              <a:t>Seride bulunan her bir varlığı bir önceki varlıkla açıklasak bile, bu varlıkların neden yok değil de var olduğu sorusu hala açıklama beklemektedir.   </a:t>
            </a:r>
            <a:endParaRPr lang="tr-TR" dirty="0"/>
          </a:p>
        </p:txBody>
      </p:sp>
    </p:spTree>
    <p:extLst>
      <p:ext uri="{BB962C8B-B14F-4D97-AF65-F5344CB8AC3E}">
        <p14:creationId xmlns:p14="http://schemas.microsoft.com/office/powerpoint/2010/main" val="42170118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Bazı İtirazlar</a:t>
            </a:r>
            <a:endParaRPr lang="tr-TR" b="1" dirty="0"/>
          </a:p>
        </p:txBody>
      </p:sp>
      <p:sp>
        <p:nvSpPr>
          <p:cNvPr id="3" name="İçerik Yer Tutucusu 2"/>
          <p:cNvSpPr>
            <a:spLocks noGrp="1"/>
          </p:cNvSpPr>
          <p:nvPr>
            <p:ph idx="1"/>
          </p:nvPr>
        </p:nvSpPr>
        <p:spPr/>
        <p:txBody>
          <a:bodyPr>
            <a:normAutofit fontScale="92500" lnSpcReduction="20000"/>
          </a:bodyPr>
          <a:lstStyle/>
          <a:p>
            <a:r>
              <a:rPr lang="tr-TR" dirty="0" smtClean="0"/>
              <a:t>İtiraz: Yeter neden ilkesi </a:t>
            </a:r>
            <a:r>
              <a:rPr lang="tr-TR" i="1" dirty="0" smtClean="0"/>
              <a:t>a </a:t>
            </a:r>
            <a:r>
              <a:rPr lang="tr-TR" i="1" dirty="0" err="1" smtClean="0"/>
              <a:t>priori</a:t>
            </a:r>
            <a:r>
              <a:rPr lang="tr-TR" i="1" dirty="0" smtClean="0"/>
              <a:t> </a:t>
            </a:r>
            <a:r>
              <a:rPr lang="tr-TR" dirty="0" smtClean="0"/>
              <a:t>ve zorunlu bir ilke değildir.</a:t>
            </a:r>
          </a:p>
          <a:p>
            <a:r>
              <a:rPr lang="tr-TR" dirty="0" smtClean="0"/>
              <a:t>Cevap: Yeter neden ilkesinin </a:t>
            </a:r>
            <a:r>
              <a:rPr lang="tr-TR" i="1" dirty="0" smtClean="0"/>
              <a:t>a </a:t>
            </a:r>
            <a:r>
              <a:rPr lang="tr-TR" i="1" dirty="0" err="1" smtClean="0"/>
              <a:t>priori</a:t>
            </a:r>
            <a:r>
              <a:rPr lang="tr-TR" i="1" dirty="0" smtClean="0"/>
              <a:t> </a:t>
            </a:r>
            <a:r>
              <a:rPr lang="tr-TR" dirty="0" smtClean="0"/>
              <a:t>olup olmadığı tartışmalı olabilir. Ama bu ilkenin </a:t>
            </a:r>
            <a:r>
              <a:rPr lang="tr-TR" dirty="0" err="1" smtClean="0"/>
              <a:t>tümevarımsal</a:t>
            </a:r>
            <a:r>
              <a:rPr lang="tr-TR" dirty="0" smtClean="0"/>
              <a:t> bilimsel araştırmalarımızda rasyonelliğin temelini oluşturduğunu söylemek gerekir.</a:t>
            </a:r>
          </a:p>
          <a:p>
            <a:r>
              <a:rPr lang="tr-TR" dirty="0" smtClean="0"/>
              <a:t>İtiraz: Atom altı parçacıklar bir nedene bağlı olmaksızın rastlantısal bir şekilde hareket ederler. </a:t>
            </a:r>
          </a:p>
          <a:p>
            <a:r>
              <a:rPr lang="tr-TR" dirty="0" smtClean="0"/>
              <a:t>Cevap: Bir nedeni olmamakla bir neden bulamamak arasındaki farkı gözden kaçırmamak gerekir.</a:t>
            </a:r>
          </a:p>
          <a:p>
            <a:r>
              <a:rPr lang="tr-TR" dirty="0" smtClean="0"/>
              <a:t> Sonuç: Yeter neden ilkesinin zorunlu olmadığı gösterilse bile bu, kanıtın gücünden fazla bir şey eksiltmeyecektir. Çünkü mantıksal anlamda zorunlu olmadığı varsayılsa bile yeter neden arayışı kaçınılmaz bir rasyonel beklenti olacaktır. </a:t>
            </a:r>
            <a:endParaRPr lang="tr-TR" dirty="0"/>
          </a:p>
        </p:txBody>
      </p:sp>
    </p:spTree>
    <p:extLst>
      <p:ext uri="{BB962C8B-B14F-4D97-AF65-F5344CB8AC3E}">
        <p14:creationId xmlns:p14="http://schemas.microsoft.com/office/powerpoint/2010/main" val="25055734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err="1" smtClean="0"/>
              <a:t>Hudûs</a:t>
            </a:r>
            <a:r>
              <a:rPr lang="tr-TR" b="1" dirty="0" smtClean="0"/>
              <a:t> Versiyonu</a:t>
            </a:r>
            <a:endParaRPr lang="tr-TR" b="1" dirty="0"/>
          </a:p>
        </p:txBody>
      </p:sp>
      <p:sp>
        <p:nvSpPr>
          <p:cNvPr id="3" name="İçerik Yer Tutucusu 2"/>
          <p:cNvSpPr>
            <a:spLocks noGrp="1"/>
          </p:cNvSpPr>
          <p:nvPr>
            <p:ph idx="1"/>
          </p:nvPr>
        </p:nvSpPr>
        <p:spPr/>
        <p:txBody>
          <a:bodyPr/>
          <a:lstStyle/>
          <a:p>
            <a:r>
              <a:rPr lang="tr-TR" dirty="0" smtClean="0"/>
              <a:t>Bu kanıt, imkan kanıtı gibi alemin </a:t>
            </a:r>
            <a:r>
              <a:rPr lang="tr-TR" dirty="0" err="1" smtClean="0"/>
              <a:t>zorunsuz</a:t>
            </a:r>
            <a:r>
              <a:rPr lang="tr-TR" dirty="0" smtClean="0"/>
              <a:t> oluşundan değil de, zamansal açıdan bir başlangıcı olduğu fikrinden hareket eder.</a:t>
            </a:r>
          </a:p>
          <a:p>
            <a:r>
              <a:rPr lang="tr-TR" dirty="0" smtClean="0"/>
              <a:t>Kindi, </a:t>
            </a:r>
            <a:r>
              <a:rPr lang="tr-TR" dirty="0" err="1" smtClean="0"/>
              <a:t>Gazâli</a:t>
            </a:r>
            <a:r>
              <a:rPr lang="tr-TR" dirty="0" smtClean="0"/>
              <a:t> ve diğer kelamcılar tarafından savunulmuştur. Çağdaş din felsefesi literatüründe bu kanıta «Kelam Kozmolojik Kanıt» denilir.</a:t>
            </a:r>
          </a:p>
          <a:p>
            <a:r>
              <a:rPr lang="tr-TR" dirty="0" smtClean="0"/>
              <a:t>Zamansal bir başlangıcı olan (yok iken var olmaya başlayan) her şeyin var olmasına sebep olan bir varlık vardır.</a:t>
            </a:r>
          </a:p>
          <a:p>
            <a:r>
              <a:rPr lang="tr-TR" dirty="0" smtClean="0"/>
              <a:t>Alemin zamansal bir başlangıcı vardır.</a:t>
            </a:r>
          </a:p>
          <a:p>
            <a:r>
              <a:rPr lang="tr-TR" dirty="0" smtClean="0"/>
              <a:t>O halde aleme varlık veren, onun zamansal başlangıcını </a:t>
            </a:r>
            <a:r>
              <a:rPr lang="tr-TR" dirty="0" err="1" smtClean="0"/>
              <a:t>nedenleyen</a:t>
            </a:r>
            <a:r>
              <a:rPr lang="tr-TR" dirty="0" smtClean="0"/>
              <a:t> bir varlık vardır.</a:t>
            </a:r>
          </a:p>
          <a:p>
            <a:endParaRPr lang="tr-TR" dirty="0" smtClean="0"/>
          </a:p>
          <a:p>
            <a:endParaRPr lang="tr-TR" dirty="0"/>
          </a:p>
        </p:txBody>
      </p:sp>
    </p:spTree>
    <p:extLst>
      <p:ext uri="{BB962C8B-B14F-4D97-AF65-F5344CB8AC3E}">
        <p14:creationId xmlns:p14="http://schemas.microsoft.com/office/powerpoint/2010/main" val="15325706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Alemin Zamansal Başlangıcı</a:t>
            </a:r>
            <a:endParaRPr lang="tr-TR" dirty="0"/>
          </a:p>
        </p:txBody>
      </p:sp>
      <p:sp>
        <p:nvSpPr>
          <p:cNvPr id="3" name="İçerik Yer Tutucusu 2"/>
          <p:cNvSpPr>
            <a:spLocks noGrp="1"/>
          </p:cNvSpPr>
          <p:nvPr>
            <p:ph idx="1"/>
          </p:nvPr>
        </p:nvSpPr>
        <p:spPr/>
        <p:txBody>
          <a:bodyPr>
            <a:normAutofit lnSpcReduction="10000"/>
          </a:bodyPr>
          <a:lstStyle/>
          <a:p>
            <a:r>
              <a:rPr lang="tr-TR" dirty="0" err="1" smtClean="0"/>
              <a:t>Gazâli</a:t>
            </a:r>
            <a:r>
              <a:rPr lang="tr-TR" dirty="0" smtClean="0"/>
              <a:t> alemin zamansal başlangıcını şöyle ortaya koyar:</a:t>
            </a:r>
          </a:p>
          <a:p>
            <a:r>
              <a:rPr lang="tr-TR" dirty="0" smtClean="0"/>
              <a:t>1. Alemde zamansal hadiseler vardır.</a:t>
            </a:r>
          </a:p>
          <a:p>
            <a:r>
              <a:rPr lang="tr-TR" dirty="0" smtClean="0"/>
              <a:t>2. Bunlar başka zamansal hadiseler tarafından </a:t>
            </a:r>
            <a:r>
              <a:rPr lang="tr-TR" dirty="0" err="1" smtClean="0"/>
              <a:t>nedenlenmiştir</a:t>
            </a:r>
            <a:r>
              <a:rPr lang="tr-TR" dirty="0" smtClean="0"/>
              <a:t>.</a:t>
            </a:r>
          </a:p>
          <a:p>
            <a:r>
              <a:rPr lang="tr-TR" dirty="0" smtClean="0"/>
              <a:t>3. Zamansal hadiseler dizisi sonsuza kadar geriye gidemez.</a:t>
            </a:r>
          </a:p>
          <a:p>
            <a:r>
              <a:rPr lang="tr-TR" dirty="0" smtClean="0"/>
              <a:t>4. O halde bu zamansal hadiseler zinciri, kendisinin zamansal başlangıcı olmayan ezeli bir varlıkta son bulmalıdır. O varlık da Tanrı’dır.</a:t>
            </a:r>
          </a:p>
          <a:p>
            <a:r>
              <a:rPr lang="tr-TR" dirty="0" smtClean="0"/>
              <a:t>Bu kanıttaki en önemli öncül 3. öncüldür. Peki neden zamansal hadiselerin geriye doğru sonsuza kadar gidebileceği kabul edilmemelidir? </a:t>
            </a:r>
            <a:endParaRPr lang="tr-TR" dirty="0"/>
          </a:p>
        </p:txBody>
      </p:sp>
    </p:spTree>
    <p:extLst>
      <p:ext uri="{BB962C8B-B14F-4D97-AF65-F5344CB8AC3E}">
        <p14:creationId xmlns:p14="http://schemas.microsoft.com/office/powerpoint/2010/main" val="11853936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Zamansal Hadiselerin Sonsuz Olamayacağı</a:t>
            </a:r>
            <a:br>
              <a:rPr lang="tr-TR" b="1" dirty="0" smtClean="0"/>
            </a:br>
            <a:r>
              <a:rPr lang="tr-TR" b="1" dirty="0" smtClean="0"/>
              <a:t>(A </a:t>
            </a:r>
            <a:r>
              <a:rPr lang="tr-TR" b="1" dirty="0" err="1"/>
              <a:t>P</a:t>
            </a:r>
            <a:r>
              <a:rPr lang="tr-TR" b="1" dirty="0" err="1" smtClean="0"/>
              <a:t>riori</a:t>
            </a:r>
            <a:r>
              <a:rPr lang="tr-TR" b="1" dirty="0" smtClean="0"/>
              <a:t> Gerekçeler)</a:t>
            </a:r>
            <a:endParaRPr lang="tr-TR" b="1" dirty="0"/>
          </a:p>
        </p:txBody>
      </p:sp>
      <p:sp>
        <p:nvSpPr>
          <p:cNvPr id="3" name="İçerik Yer Tutucusu 2"/>
          <p:cNvSpPr>
            <a:spLocks noGrp="1"/>
          </p:cNvSpPr>
          <p:nvPr>
            <p:ph idx="1"/>
          </p:nvPr>
        </p:nvSpPr>
        <p:spPr/>
        <p:txBody>
          <a:bodyPr>
            <a:normAutofit fontScale="85000" lnSpcReduction="10000"/>
          </a:bodyPr>
          <a:lstStyle/>
          <a:p>
            <a:endParaRPr lang="tr-TR" dirty="0" smtClean="0"/>
          </a:p>
          <a:p>
            <a:r>
              <a:rPr lang="tr-TR" dirty="0" smtClean="0"/>
              <a:t>Jüpiter’in 15 yılda bir defa, Satürn’ün de 30 yılda bir defa döndüğünü varsayalım. Şimdi alemin zamansal bir başlangıcının olduğu kabul edilmezse, yani bu iki gök cisminin sonsuzdan beri bu şekilde döndüğü kabul edilirse, bu iki gök cisminin hem sonsuz sayıda dönmüş olacağı hem de birinin diğerinden iki kat daha fazla dönmüş olacağı kabul edilecektir. Bu tutarsızlıktır. Çünkü iki sonsuz varlık arasında büyüklük farkından bahsetmek tutarsızlıktır.</a:t>
            </a:r>
          </a:p>
          <a:p>
            <a:r>
              <a:rPr lang="tr-TR" dirty="0" smtClean="0"/>
              <a:t> Gezegenlerin dönüş sayılarının ya tek ya da çift olduğunu düşünelim, bu durumda teke bir eklendiğinde çift, çifte bir eklendiğinde ise tek olacaktır. Ancak sonsuza ekleme yapılamaz. Çünkü bu sonsuzun eksik olduğu anlamına gelecektir.</a:t>
            </a:r>
          </a:p>
          <a:p>
            <a:r>
              <a:rPr lang="tr-TR" dirty="0" smtClean="0"/>
              <a:t>Aynı şekilde alem </a:t>
            </a:r>
            <a:r>
              <a:rPr lang="tr-TR" dirty="0" err="1" smtClean="0"/>
              <a:t>başlangıçsız</a:t>
            </a:r>
            <a:r>
              <a:rPr lang="tr-TR" dirty="0" smtClean="0"/>
              <a:t> olsaydı ona yeni bir gün eklenmesi anlamsız olurdu. Çünkü «bugün» çoktan «dün» olurdu. Aleme yeni bir gün eklenebiliyorsa bu, onun bilfiil (tamamlanmış) bir sonsuz olmadığını gösterir.</a:t>
            </a:r>
            <a:endParaRPr lang="tr-TR" dirty="0"/>
          </a:p>
        </p:txBody>
      </p:sp>
    </p:spTree>
    <p:extLst>
      <p:ext uri="{BB962C8B-B14F-4D97-AF65-F5344CB8AC3E}">
        <p14:creationId xmlns:p14="http://schemas.microsoft.com/office/powerpoint/2010/main" val="27691944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Zamansal Hadiselerin Sonsuz Olamayacağı</a:t>
            </a:r>
            <a:br>
              <a:rPr lang="tr-TR" b="1" dirty="0"/>
            </a:br>
            <a:r>
              <a:rPr lang="tr-TR" b="1" dirty="0"/>
              <a:t>(A </a:t>
            </a:r>
            <a:r>
              <a:rPr lang="tr-TR" b="1" dirty="0" err="1" smtClean="0"/>
              <a:t>Posteriori</a:t>
            </a:r>
            <a:r>
              <a:rPr lang="tr-TR" b="1" dirty="0" smtClean="0"/>
              <a:t> </a:t>
            </a:r>
            <a:r>
              <a:rPr lang="tr-TR" b="1" dirty="0"/>
              <a:t>Gerekçeler)</a:t>
            </a:r>
            <a:endParaRPr lang="tr-TR" dirty="0"/>
          </a:p>
        </p:txBody>
      </p:sp>
      <p:sp>
        <p:nvSpPr>
          <p:cNvPr id="3" name="İçerik Yer Tutucusu 2"/>
          <p:cNvSpPr>
            <a:spLocks noGrp="1"/>
          </p:cNvSpPr>
          <p:nvPr>
            <p:ph idx="1"/>
          </p:nvPr>
        </p:nvSpPr>
        <p:spPr/>
        <p:txBody>
          <a:bodyPr>
            <a:normAutofit fontScale="92500" lnSpcReduction="20000"/>
          </a:bodyPr>
          <a:lstStyle/>
          <a:p>
            <a:r>
              <a:rPr lang="tr-TR" dirty="0" smtClean="0"/>
              <a:t>Çağdaş bilimsel veriler evrenin yaklaşık 15 Milyar yıl önce Büyük Patlama (</a:t>
            </a:r>
            <a:r>
              <a:rPr lang="tr-TR" dirty="0" err="1" smtClean="0"/>
              <a:t>Big</a:t>
            </a:r>
            <a:r>
              <a:rPr lang="tr-TR" dirty="0" smtClean="0"/>
              <a:t> </a:t>
            </a:r>
            <a:r>
              <a:rPr lang="tr-TR" dirty="0" err="1" smtClean="0"/>
              <a:t>Bang</a:t>
            </a:r>
            <a:r>
              <a:rPr lang="tr-TR" dirty="0" smtClean="0"/>
              <a:t>) ile var olduğunu ortaya koymuştur. </a:t>
            </a:r>
            <a:endParaRPr lang="tr-TR" dirty="0"/>
          </a:p>
          <a:p>
            <a:r>
              <a:rPr lang="tr-TR" dirty="0" smtClean="0"/>
              <a:t>Termodinamiğin ikinci yasası evrendeki bütün sistemlerin ve evrenin bir bütün olarak daha düzenli bir durumdan daha az düzenli bir duruma doğru ilerlediğini ileri sürer.</a:t>
            </a:r>
          </a:p>
          <a:p>
            <a:r>
              <a:rPr lang="tr-TR" dirty="0" smtClean="0"/>
              <a:t>Bu yasaya göre bu gidişin sonunda evren maksimum düzensizlik merhalesine ulaşacak ve tekdüze bir yapı, ısı ve basınca sahip olacak, bütün nesneler özdeşliklerini yitirecek ve evren adeta tek biçimli bir gaz kütlesine dönüşecektir. </a:t>
            </a:r>
          </a:p>
          <a:p>
            <a:r>
              <a:rPr lang="tr-TR" dirty="0" smtClean="0"/>
              <a:t>Evren zamansal başlangıcı olmayan sonsuz bir varlık olsaydı, bu maksimum düzensizlik durumu çoktan gerçekleşmiş olurdu. Öyle olmadığına göre demek ki evren için o an henüz gelmedi. Bu da ancak evrenin zamansal başlangıcı olduğu düşüncesi ile açıklanabilir.</a:t>
            </a:r>
            <a:endParaRPr lang="tr-TR" dirty="0"/>
          </a:p>
        </p:txBody>
      </p:sp>
    </p:spTree>
    <p:extLst>
      <p:ext uri="{BB962C8B-B14F-4D97-AF65-F5344CB8AC3E}">
        <p14:creationId xmlns:p14="http://schemas.microsoft.com/office/powerpoint/2010/main" val="420907749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1878</TotalTime>
  <Words>1286</Words>
  <Application>Microsoft Office PowerPoint</Application>
  <PresentationFormat>Geniş ekran</PresentationFormat>
  <Paragraphs>65</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KOZMOLOJİK KANIT</vt:lpstr>
      <vt:lpstr>İmkan Versiyonu</vt:lpstr>
      <vt:lpstr>Leibniz ve Yeter Neden İlkesi</vt:lpstr>
      <vt:lpstr>Bazı İtirazlar</vt:lpstr>
      <vt:lpstr>Bazı İtirazlar</vt:lpstr>
      <vt:lpstr>Hudûs Versiyonu</vt:lpstr>
      <vt:lpstr>Alemin Zamansal Başlangıcı</vt:lpstr>
      <vt:lpstr>Zamansal Hadiselerin Sonsuz Olamayacağı (A Priori Gerekçeler)</vt:lpstr>
      <vt:lpstr>Zamansal Hadiselerin Sonsuz Olamayacağı (A Posteriori Gerekçeler)</vt:lpstr>
      <vt:lpstr>Kaynaklar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FELSEFE, DİN VE DİN FELSEFESİ</dc:title>
  <dc:creator>yusuf duman</dc:creator>
  <cp:lastModifiedBy>yusuf duman</cp:lastModifiedBy>
  <cp:revision>671</cp:revision>
  <dcterms:created xsi:type="dcterms:W3CDTF">2017-12-27T11:58:08Z</dcterms:created>
  <dcterms:modified xsi:type="dcterms:W3CDTF">2018-04-11T12:26:04Z</dcterms:modified>
</cp:coreProperties>
</file>