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7" r:id="rId15"/>
    <p:sldId id="279" r:id="rId16"/>
    <p:sldId id="280" r:id="rId17"/>
    <p:sldId id="281" r:id="rId18"/>
    <p:sldId id="282" r:id="rId19"/>
    <p:sldId id="283" r:id="rId20"/>
    <p:sldId id="287" r:id="rId21"/>
    <p:sldId id="288" r:id="rId22"/>
    <p:sldId id="289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8AF7B-E7F5-4C89-9ABF-31D3DF08556C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395A7-4559-4569-81A9-F3F7901A36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887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F87DB8-6AAC-4140-A0C3-BCF67784CEC7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873FCC-4FA5-47D7-874F-55B0EF582D22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41744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BİLME-BİLGİ EDİNME,</a:t>
            </a:r>
            <a:br>
              <a:rPr lang="tr-TR" dirty="0" smtClean="0"/>
            </a:br>
            <a:r>
              <a:rPr lang="tr-TR" dirty="0" smtClean="0"/>
              <a:t>BİLGİ EDİNMENİN YOLLARI </a:t>
            </a:r>
            <a:br>
              <a:rPr lang="tr-TR" dirty="0" smtClean="0"/>
            </a:br>
            <a:r>
              <a:rPr lang="tr-TR" dirty="0" smtClean="0"/>
              <a:t>VE ÖNEMİ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533400" y="4293096"/>
            <a:ext cx="7854696" cy="180020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Doç. Dr. Ender DURUALP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99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457200">
              <a:buFontTx/>
              <a:buNone/>
              <a:defRPr/>
            </a:pPr>
            <a:endParaRPr lang="tr-TR" sz="2800" dirty="0" smtClean="0"/>
          </a:p>
          <a:p>
            <a:pPr marL="514350" indent="-457200">
              <a:buFontTx/>
              <a:buNone/>
              <a:defRPr/>
            </a:pPr>
            <a:r>
              <a:rPr lang="tr-TR" sz="2800" dirty="0" smtClean="0"/>
              <a:t>1</a:t>
            </a:r>
            <a:r>
              <a:rPr lang="tr-TR" sz="2800" dirty="0"/>
              <a:t>. Tecrübe-deneyim</a:t>
            </a:r>
          </a:p>
          <a:p>
            <a:pPr marL="914400" lvl="1" indent="-457200">
              <a:defRPr/>
            </a:pPr>
            <a:r>
              <a:rPr lang="tr-TR" sz="2800" dirty="0">
                <a:solidFill>
                  <a:schemeClr val="tx1"/>
                </a:solidFill>
              </a:rPr>
              <a:t>Bilgi ve yaşantı yığını sorun çözmede kullanılır.</a:t>
            </a:r>
          </a:p>
          <a:p>
            <a:pPr marL="914400" lvl="1" indent="-457200">
              <a:defRPr/>
            </a:pPr>
            <a:r>
              <a:rPr lang="tr-TR" sz="2800" dirty="0">
                <a:solidFill>
                  <a:schemeClr val="tx1"/>
                </a:solidFill>
              </a:rPr>
              <a:t>Kendi deneyimi, sonra çevresi, daha sonra da otoriteye başvurulur. Özneldir.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245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/>
          </a:bodyPr>
          <a:lstStyle/>
          <a:p>
            <a:pPr marL="514350" indent="-457200">
              <a:buFontTx/>
              <a:buNone/>
              <a:defRPr/>
            </a:pPr>
            <a:r>
              <a:rPr lang="tr-TR" dirty="0"/>
              <a:t>2. Akıl yürütme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r-TR" dirty="0">
                <a:solidFill>
                  <a:srgbClr val="FF0000"/>
                </a:solidFill>
              </a:rPr>
              <a:t>    Tümdengelim, tümevarım ve ikisi birden</a:t>
            </a:r>
          </a:p>
          <a:p>
            <a:pPr lvl="1">
              <a:lnSpc>
                <a:spcPct val="90000"/>
              </a:lnSpc>
              <a:defRPr/>
            </a:pPr>
            <a:r>
              <a:rPr lang="tr-TR" sz="3200" dirty="0">
                <a:solidFill>
                  <a:schemeClr val="tx1"/>
                </a:solidFill>
              </a:rPr>
              <a:t>Genel önermelerden (doğrulardan) hareket ederek özel durumlar için akıl yürüterek sonuç çıkarma (Aristo).</a:t>
            </a:r>
          </a:p>
          <a:p>
            <a:pPr lvl="1">
              <a:lnSpc>
                <a:spcPct val="90000"/>
              </a:lnSpc>
              <a:defRPr/>
            </a:pPr>
            <a:endParaRPr lang="tr-TR" sz="32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sz="3200" dirty="0">
                <a:solidFill>
                  <a:schemeClr val="tx1"/>
                </a:solidFill>
              </a:rPr>
              <a:t>Tek tek yapılan gözlem ve deneylerin sistemli bir biçimde incelenmesiyle elde edilen genellemeler (Bacon</a:t>
            </a:r>
            <a:r>
              <a:rPr lang="tr-TR" sz="3200" dirty="0" smtClean="0">
                <a:solidFill>
                  <a:schemeClr val="tx1"/>
                </a:solidFill>
              </a:rPr>
              <a:t>)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75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7571184" cy="590705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3. Araştırma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b="1" dirty="0">
                <a:solidFill>
                  <a:srgbClr val="FF0000"/>
                </a:solidFill>
              </a:rPr>
              <a:t>   Araştırma; </a:t>
            </a:r>
            <a:r>
              <a:rPr lang="tr-TR" altLang="tr-TR" sz="2800" dirty="0"/>
              <a:t>bir bilinmeyen hakkında örneğin; bir konu, bir kişi, bir durum, bir konum hakkında bilgi toplama anlamına gelmektedir.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</a:t>
            </a:r>
            <a:r>
              <a:rPr lang="tr-TR" altLang="tr-TR" sz="2800" dirty="0">
                <a:solidFill>
                  <a:srgbClr val="FF0000"/>
                </a:solidFill>
              </a:rPr>
              <a:t>Bilimsel araştırma; </a:t>
            </a:r>
            <a:r>
              <a:rPr lang="tr-TR" altLang="tr-TR" sz="2800" dirty="0"/>
              <a:t>sorunlara güvenilir çözümler bulmak üzere, sorunu tanımlama, planlı ve sistemli olarak soruna ilişkin verilerin toplanması, bunların analiz edilmesi, sorunun nasıl çözüleceğinin önerilmesi ve bütün bunların rapor edilmesini ifade eder</a:t>
            </a:r>
            <a:r>
              <a:rPr lang="tr-TR" altLang="tr-TR" sz="2800" dirty="0" smtClean="0"/>
              <a:t>.</a:t>
            </a:r>
            <a:endParaRPr lang="tr-TR" altLang="tr-TR" sz="2800" dirty="0"/>
          </a:p>
        </p:txBody>
      </p:sp>
    </p:spTree>
    <p:extLst>
      <p:ext uri="{BB962C8B-B14F-4D97-AF65-F5344CB8AC3E}">
        <p14:creationId xmlns:p14="http://schemas.microsoft.com/office/powerpoint/2010/main" val="191047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7355160" cy="504296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Bilim Çin’de bile olsa bulunuz.</a:t>
            </a:r>
          </a:p>
          <a:p>
            <a:pPr marL="0" indent="0">
              <a:buNone/>
            </a:pPr>
            <a:r>
              <a:rPr lang="tr-TR" sz="3200" dirty="0" smtClean="0"/>
              <a:t>		(Hz. Muhammed)</a:t>
            </a:r>
          </a:p>
          <a:p>
            <a:r>
              <a:rPr lang="tr-TR" sz="3200" dirty="0" smtClean="0"/>
              <a:t>İlimden gidilmeyen yolun sonu karanlıktır.</a:t>
            </a:r>
          </a:p>
          <a:p>
            <a:pPr marL="0" indent="0">
              <a:buNone/>
            </a:pPr>
            <a:r>
              <a:rPr lang="tr-TR" sz="3200" dirty="0" smtClean="0"/>
              <a:t>		(Hacı </a:t>
            </a:r>
            <a:r>
              <a:rPr lang="tr-TR" sz="3200" dirty="0" err="1" smtClean="0"/>
              <a:t>Bektaşı</a:t>
            </a:r>
            <a:r>
              <a:rPr lang="tr-TR" sz="3200" dirty="0" smtClean="0"/>
              <a:t> Veli)</a:t>
            </a:r>
          </a:p>
          <a:p>
            <a:r>
              <a:rPr lang="tr-TR" sz="3200" dirty="0" smtClean="0"/>
              <a:t>Hayatta en hakiki mürşit ilimdir.</a:t>
            </a:r>
          </a:p>
          <a:p>
            <a:pPr marL="0" indent="0">
              <a:buNone/>
            </a:pPr>
            <a:r>
              <a:rPr lang="tr-TR" sz="3200" dirty="0" smtClean="0"/>
              <a:t>		(Mustafa Kemal Atatürk)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481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Bilgi türleri nelerdir?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4213" indent="-619125">
              <a:buNone/>
            </a:pPr>
            <a:r>
              <a:rPr lang="tr-TR" altLang="tr-TR" sz="3200" b="1" dirty="0">
                <a:solidFill>
                  <a:srgbClr val="FF0000"/>
                </a:solidFill>
                <a:latin typeface="Calibri" pitchFamily="34" charset="0"/>
              </a:rPr>
              <a:t>Bilginin </a:t>
            </a:r>
            <a:r>
              <a:rPr lang="tr-TR" altLang="tr-TR" sz="3200" b="1" dirty="0">
                <a:solidFill>
                  <a:srgbClr val="FF0000"/>
                </a:solidFill>
                <a:latin typeface="Arial" pitchFamily="34" charset="0"/>
              </a:rPr>
              <a:t>5</a:t>
            </a:r>
            <a:r>
              <a:rPr lang="tr-TR" altLang="tr-TR" sz="3200" b="1" dirty="0">
                <a:solidFill>
                  <a:srgbClr val="FF0000"/>
                </a:solidFill>
                <a:latin typeface="Calibri" pitchFamily="34" charset="0"/>
              </a:rPr>
              <a:t> türü vardır:</a:t>
            </a:r>
          </a:p>
          <a:p>
            <a:pPr marL="684213" indent="-619125">
              <a:buNone/>
            </a:pPr>
            <a:endParaRPr lang="tr-TR" altLang="tr-TR" sz="3200" dirty="0">
              <a:latin typeface="Calibri" pitchFamily="34" charset="0"/>
            </a:endParaRPr>
          </a:p>
          <a:p>
            <a:pPr marL="684213" indent="-619125">
              <a:buFontTx/>
              <a:buAutoNum type="arabicPeriod"/>
            </a:pPr>
            <a:r>
              <a:rPr lang="tr-TR" altLang="tr-TR" dirty="0"/>
              <a:t>Gündelik Bilgi</a:t>
            </a:r>
          </a:p>
          <a:p>
            <a:pPr marL="684213" indent="-619125">
              <a:buFontTx/>
              <a:buAutoNum type="arabicPeriod"/>
            </a:pPr>
            <a:r>
              <a:rPr lang="tr-TR" altLang="tr-TR" dirty="0"/>
              <a:t>Teknik Bilgi </a:t>
            </a:r>
          </a:p>
          <a:p>
            <a:pPr marL="684213" indent="-619125">
              <a:buFontTx/>
              <a:buAutoNum type="arabicPeriod"/>
            </a:pPr>
            <a:r>
              <a:rPr lang="tr-TR" altLang="tr-TR" dirty="0"/>
              <a:t>Sanat Bilgisi</a:t>
            </a:r>
          </a:p>
          <a:p>
            <a:pPr marL="684213" indent="-619125">
              <a:buFontTx/>
              <a:buAutoNum type="arabicPeriod"/>
            </a:pPr>
            <a:r>
              <a:rPr lang="tr-TR" altLang="tr-TR" dirty="0"/>
              <a:t>Felsefe Bilgisi  </a:t>
            </a:r>
          </a:p>
          <a:p>
            <a:pPr marL="684213" indent="-619125">
              <a:buFontTx/>
              <a:buAutoNum type="arabicPeriod"/>
            </a:pPr>
            <a:r>
              <a:rPr lang="tr-TR" altLang="tr-TR" dirty="0"/>
              <a:t>Bilimsel Bilgi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458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3346450"/>
          </a:xfrm>
        </p:spPr>
        <p:txBody>
          <a:bodyPr/>
          <a:lstStyle/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Özneldir (</a:t>
            </a:r>
            <a:r>
              <a:rPr lang="tr-TR" altLang="tr-TR" dirty="0" err="1" smtClean="0"/>
              <a:t>subjektiftir</a:t>
            </a:r>
            <a:r>
              <a:rPr lang="tr-TR" altLang="tr-TR" dirty="0" smtClean="0"/>
              <a:t>)</a:t>
            </a:r>
          </a:p>
          <a:p>
            <a:pPr eaLnBrk="1" hangingPunct="1"/>
            <a:r>
              <a:rPr lang="tr-TR" altLang="tr-TR" dirty="0" smtClean="0"/>
              <a:t>Amaçsız, sistemsiz ve yöntemsiz olarak elde edilir.</a:t>
            </a:r>
          </a:p>
          <a:p>
            <a:pPr eaLnBrk="1" hangingPunct="1"/>
            <a:r>
              <a:rPr lang="tr-TR" altLang="tr-TR" dirty="0" smtClean="0"/>
              <a:t>Yaşamı kolaylaştırmasının yanı sıra yanıltıcı da olabilir.</a:t>
            </a:r>
            <a:br>
              <a:rPr lang="tr-TR" altLang="tr-TR" dirty="0" smtClean="0"/>
            </a:br>
            <a:endParaRPr lang="tr-TR" altLang="tr-TR" dirty="0" smtClean="0"/>
          </a:p>
        </p:txBody>
      </p:sp>
      <p:pic>
        <p:nvPicPr>
          <p:cNvPr id="37892" name="Picture 5" descr="MEDY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76700"/>
            <a:ext cx="383857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5" name="6 Dikdörtgen"/>
          <p:cNvSpPr>
            <a:spLocks noChangeArrowheads="1"/>
          </p:cNvSpPr>
          <p:nvPr/>
        </p:nvSpPr>
        <p:spPr bwMode="auto">
          <a:xfrm>
            <a:off x="468313" y="1052513"/>
            <a:ext cx="59039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b="1" dirty="0">
                <a:solidFill>
                  <a:srgbClr val="FF0000"/>
                </a:solidFill>
                <a:latin typeface="Arial" pitchFamily="34" charset="0"/>
              </a:rPr>
              <a:t>1. Gündelik Bilgi</a:t>
            </a:r>
            <a:endParaRPr lang="tr-TR" altLang="tr-TR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00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b="1" dirty="0" smtClean="0"/>
          </a:p>
        </p:txBody>
      </p:sp>
      <p:sp>
        <p:nvSpPr>
          <p:cNvPr id="38915" name="Rectangle 3"/>
          <p:cNvSpPr>
            <a:spLocks noGrp="1"/>
          </p:cNvSpPr>
          <p:nvPr>
            <p:ph idx="1"/>
          </p:nvPr>
        </p:nvSpPr>
        <p:spPr>
          <a:xfrm>
            <a:off x="395288" y="2133600"/>
            <a:ext cx="8229600" cy="2625725"/>
          </a:xfrm>
        </p:spPr>
        <p:txBody>
          <a:bodyPr/>
          <a:lstStyle/>
          <a:p>
            <a:pPr eaLnBrk="1" hangingPunct="1"/>
            <a:r>
              <a:rPr lang="tr-TR" altLang="tr-TR" smtClean="0"/>
              <a:t>İnsanların pratik yaşamlarını kolaylaştırır.</a:t>
            </a:r>
          </a:p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İnsanların  doğaya egemen olmalarını ve doğayı insan yararına değiştirmelerini sağlar.</a:t>
            </a:r>
          </a:p>
        </p:txBody>
      </p:sp>
      <p:sp>
        <p:nvSpPr>
          <p:cNvPr id="38918" name="5 Dikdörtgen"/>
          <p:cNvSpPr>
            <a:spLocks noChangeArrowheads="1"/>
          </p:cNvSpPr>
          <p:nvPr/>
        </p:nvSpPr>
        <p:spPr bwMode="auto">
          <a:xfrm>
            <a:off x="395288" y="1341438"/>
            <a:ext cx="35988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 b="1">
                <a:solidFill>
                  <a:srgbClr val="FF0000"/>
                </a:solidFill>
                <a:latin typeface="Arial" pitchFamily="34" charset="0"/>
              </a:rPr>
              <a:t>2. Teknik Bilgi </a:t>
            </a:r>
            <a:endParaRPr lang="tr-TR" altLang="tr-TR" sz="3600">
              <a:solidFill>
                <a:srgbClr val="FF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5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395288" y="0"/>
            <a:ext cx="7834312" cy="914400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     </a:t>
            </a: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>
          <a:xfrm>
            <a:off x="468313" y="2133600"/>
            <a:ext cx="5327650" cy="4248150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Özneldir.</a:t>
            </a:r>
          </a:p>
          <a:p>
            <a:pPr eaLnBrk="1" hangingPunct="1"/>
            <a:r>
              <a:rPr lang="tr-TR" altLang="tr-TR" dirty="0" smtClean="0"/>
              <a:t>Yaratıcıdır.</a:t>
            </a:r>
          </a:p>
          <a:p>
            <a:pPr eaLnBrk="1" hangingPunct="1"/>
            <a:r>
              <a:rPr lang="tr-TR" altLang="tr-TR" dirty="0" smtClean="0"/>
              <a:t> Sezgilere ve yaratıcı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    hayal gücüne dayanır.</a:t>
            </a:r>
          </a:p>
          <a:p>
            <a:pPr eaLnBrk="1" hangingPunct="1"/>
            <a:r>
              <a:rPr lang="tr-TR" altLang="tr-TR" dirty="0" smtClean="0"/>
              <a:t> Ürünleriyle somuttur.</a:t>
            </a:r>
          </a:p>
          <a:p>
            <a:pPr eaLnBrk="1" hangingPunct="1"/>
            <a:r>
              <a:rPr lang="tr-TR" altLang="tr-TR" dirty="0" smtClean="0"/>
              <a:t> Bireyseldir ve duygulara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    yöneliktir.</a:t>
            </a:r>
            <a:r>
              <a:rPr lang="tr-TR" altLang="tr-TR" sz="2600" dirty="0" smtClean="0"/>
              <a:t/>
            </a:r>
            <a:br>
              <a:rPr lang="tr-TR" altLang="tr-TR" sz="2600" dirty="0" smtClean="0"/>
            </a:br>
            <a:endParaRPr lang="tr-TR" altLang="tr-TR" sz="2600" dirty="0" smtClean="0"/>
          </a:p>
        </p:txBody>
      </p:sp>
      <p:pic>
        <p:nvPicPr>
          <p:cNvPr id="39940" name="Picture 5" descr="shakespear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088" y="1844675"/>
            <a:ext cx="3744912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3" name="6 Dikdörtgen"/>
          <p:cNvSpPr>
            <a:spLocks noChangeArrowheads="1"/>
          </p:cNvSpPr>
          <p:nvPr/>
        </p:nvSpPr>
        <p:spPr bwMode="auto">
          <a:xfrm>
            <a:off x="611188" y="1268413"/>
            <a:ext cx="35956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 b="1">
                <a:solidFill>
                  <a:srgbClr val="FF0000"/>
                </a:solidFill>
                <a:latin typeface="Arial" pitchFamily="34" charset="0"/>
              </a:rPr>
              <a:t>3. Sanat Bilgisi </a:t>
            </a:r>
            <a:endParaRPr lang="tr-TR" altLang="tr-TR" sz="3600">
              <a:solidFill>
                <a:srgbClr val="FF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65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1547664" y="0"/>
            <a:ext cx="6681936" cy="914400"/>
          </a:xfrm>
        </p:spPr>
        <p:txBody>
          <a:bodyPr/>
          <a:lstStyle/>
          <a:p>
            <a:pPr eaLnBrk="1" hangingPunct="1"/>
            <a:endParaRPr lang="tr-TR" altLang="tr-TR" b="1" dirty="0" smtClean="0"/>
          </a:p>
        </p:txBody>
      </p:sp>
      <p:sp>
        <p:nvSpPr>
          <p:cNvPr id="40963" name="Rectangle 3"/>
          <p:cNvSpPr>
            <a:spLocks noGrp="1"/>
          </p:cNvSpPr>
          <p:nvPr>
            <p:ph idx="1"/>
          </p:nvPr>
        </p:nvSpPr>
        <p:spPr>
          <a:xfrm>
            <a:off x="468313" y="1889125"/>
            <a:ext cx="8229600" cy="4348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İnsanın anlama isteğinden kaynaklanır.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Akla dayanır.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Evrenseldir.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Sistemlidir.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Eleştireldir.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Özneldir (</a:t>
            </a:r>
            <a:r>
              <a:rPr lang="tr-TR" altLang="tr-TR" dirty="0" err="1" smtClean="0"/>
              <a:t>subjektif</a:t>
            </a:r>
            <a:r>
              <a:rPr lang="tr-TR" altLang="tr-TR" dirty="0" smtClean="0"/>
              <a:t>).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Sonuçları kesin değildir.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Biriken bilgidir.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Sınırlı bir alanın bilgisi değildir.</a:t>
            </a:r>
            <a:br>
              <a:rPr lang="tr-TR" altLang="tr-TR" dirty="0" smtClean="0"/>
            </a:br>
            <a:r>
              <a:rPr lang="tr-TR" altLang="tr-TR" sz="2600" dirty="0" smtClean="0"/>
              <a:t/>
            </a:r>
            <a:br>
              <a:rPr lang="tr-TR" altLang="tr-TR" sz="2600" dirty="0" smtClean="0"/>
            </a:br>
            <a:endParaRPr lang="tr-TR" altLang="tr-TR" sz="2600" dirty="0" smtClean="0"/>
          </a:p>
        </p:txBody>
      </p:sp>
      <p:pic>
        <p:nvPicPr>
          <p:cNvPr id="40964" name="Picture 5" descr="philosop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299" y="2420888"/>
            <a:ext cx="33845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6 Dikdörtgen"/>
          <p:cNvSpPr>
            <a:spLocks noChangeArrowheads="1"/>
          </p:cNvSpPr>
          <p:nvPr/>
        </p:nvSpPr>
        <p:spPr bwMode="auto">
          <a:xfrm>
            <a:off x="611188" y="1052513"/>
            <a:ext cx="341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 b="1">
                <a:solidFill>
                  <a:srgbClr val="FF0000"/>
                </a:solidFill>
                <a:latin typeface="Arial" pitchFamily="34" charset="0"/>
              </a:rPr>
              <a:t>4. Felsefi Bilgi </a:t>
            </a:r>
            <a:endParaRPr lang="tr-TR" altLang="tr-TR" sz="3600">
              <a:solidFill>
                <a:srgbClr val="FF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23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1043608" y="0"/>
            <a:ext cx="7185992" cy="914400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      </a:t>
            </a:r>
            <a:endParaRPr lang="tr-TR" altLang="tr-TR" b="1" dirty="0" smtClean="0"/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>
          <a:xfrm>
            <a:off x="0" y="1196975"/>
            <a:ext cx="3492500" cy="525621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3600" b="1" dirty="0" smtClean="0">
                <a:solidFill>
                  <a:srgbClr val="FF0000"/>
                </a:solidFill>
              </a:rPr>
              <a:t>5. Bilimsel Bilgi</a:t>
            </a:r>
          </a:p>
          <a:p>
            <a:r>
              <a:rPr lang="tr-TR" altLang="tr-TR" b="1" dirty="0" smtClean="0"/>
              <a:t>Bilimsel bilgiyi meydana getiren sebepler</a:t>
            </a:r>
            <a:endParaRPr lang="tr-TR" altLang="tr-TR" dirty="0" smtClean="0"/>
          </a:p>
          <a:p>
            <a:pPr>
              <a:buFontTx/>
              <a:buNone/>
            </a:pPr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tr-TR" altLang="tr-TR" sz="2600" dirty="0" smtClean="0"/>
              <a:t/>
            </a:r>
            <a:br>
              <a:rPr lang="tr-TR" altLang="tr-TR" sz="2600" dirty="0" smtClean="0"/>
            </a:br>
            <a:endParaRPr lang="tr-TR" altLang="tr-TR" sz="2600" dirty="0" smtClean="0"/>
          </a:p>
        </p:txBody>
      </p:sp>
      <p:pic>
        <p:nvPicPr>
          <p:cNvPr id="419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241425"/>
            <a:ext cx="57245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03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BİLGİ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800" kern="0" dirty="0"/>
              <a:t>Öğrenme, araştırma veya gözlem sonucu elde edilen gerçek ve ilkelerin bütününe verilen addır.</a:t>
            </a:r>
          </a:p>
          <a:p>
            <a:pPr marL="448056" indent="-384048"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800" dirty="0"/>
              <a:t>Bilme, öğrenme süreci ve işleminin konusu ya da nesne ve olaylara yüklemler vererek varılan yargı.</a:t>
            </a:r>
          </a:p>
          <a:p>
            <a:pPr marL="448056" indent="-384048"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800" b="1" dirty="0">
                <a:solidFill>
                  <a:srgbClr val="FF0000"/>
                </a:solidFill>
              </a:rPr>
              <a:t>Halihazırda bildiğimiz şey</a:t>
            </a:r>
          </a:p>
          <a:p>
            <a:pPr marL="448056" indent="-384048"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800" b="1" dirty="0">
                <a:solidFill>
                  <a:srgbClr val="FF0000"/>
                </a:solidFill>
              </a:rPr>
              <a:t>Halihazırda bildiğimizi sandığımız şey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191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468313" y="0"/>
            <a:ext cx="7761287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Bilimsel Bilginin Özellikleri </a:t>
            </a:r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800" b="1" dirty="0" smtClean="0"/>
              <a:t>İnsanın merak ve hayretinden kaynaklanır.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b="1" dirty="0" smtClean="0"/>
              <a:t>Akla dayanır.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b="1" dirty="0" smtClean="0"/>
              <a:t>Sistemlidir.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b="1" dirty="0" smtClean="0"/>
              <a:t>Yöntemlidir.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b="1" dirty="0" smtClean="0"/>
              <a:t>Yığılarak (birikerek) ilerleyen bilgidir.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b="1" dirty="0" smtClean="0"/>
              <a:t>Nedensellik ilkesine dayanır.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b="1" dirty="0" smtClean="0"/>
              <a:t>Eleştireldir.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b="1" dirty="0" smtClean="0"/>
              <a:t>Öngörülerde bulunur.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b="1" dirty="0" smtClean="0"/>
              <a:t>Evrenseldir.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b="1" dirty="0" smtClean="0"/>
              <a:t>Nesneldir.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b="1" dirty="0" err="1" smtClean="0"/>
              <a:t>Genellenebilir</a:t>
            </a:r>
            <a:r>
              <a:rPr lang="tr-TR" altLang="tr-TR" sz="2800" b="1" dirty="0" smtClean="0"/>
              <a:t> bilgilerdir.</a:t>
            </a:r>
            <a:r>
              <a:rPr lang="tr-TR" altLang="tr-TR" sz="2400" b="1" dirty="0" smtClean="0"/>
              <a:t/>
            </a:r>
            <a:br>
              <a:rPr lang="tr-TR" altLang="tr-TR" sz="2400" b="1" dirty="0" smtClean="0"/>
            </a:br>
            <a:endParaRPr lang="tr-TR" alt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25998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81615" cy="864096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 bilginin değerli olması için:</a:t>
            </a:r>
            <a:endParaRPr lang="tr-T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341438"/>
            <a:ext cx="7273180" cy="4572000"/>
          </a:xfrm>
        </p:spPr>
        <p:txBody>
          <a:bodyPr>
            <a:normAutofit/>
          </a:bodyPr>
          <a:lstStyle/>
          <a:p>
            <a:pPr marL="57835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800" dirty="0" smtClean="0"/>
              <a:t>Odaklanmış</a:t>
            </a:r>
          </a:p>
          <a:p>
            <a:pPr marL="57835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800" b="1" dirty="0" smtClean="0"/>
              <a:t>Test edilmiş</a:t>
            </a:r>
          </a:p>
          <a:p>
            <a:pPr marL="57835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800" dirty="0" smtClean="0"/>
              <a:t>Gerçeklenmiş</a:t>
            </a:r>
          </a:p>
          <a:p>
            <a:pPr marL="57835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800" dirty="0" smtClean="0"/>
              <a:t>Paylaşılmış</a:t>
            </a:r>
          </a:p>
          <a:p>
            <a:pPr marL="57835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800" dirty="0" smtClean="0"/>
              <a:t>Bilginin girdi ve çıktılarının basit olması</a:t>
            </a:r>
          </a:p>
          <a:p>
            <a:pPr marL="57835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800" dirty="0" smtClean="0"/>
              <a:t>Güncellenebilmesi</a:t>
            </a:r>
          </a:p>
          <a:p>
            <a:pPr marL="57835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800" dirty="0" smtClean="0"/>
              <a:t>Dilinin basit ve uygun olması gereklidir.</a:t>
            </a:r>
          </a:p>
          <a:p>
            <a:pPr marL="578358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2800" dirty="0" smtClean="0"/>
          </a:p>
          <a:p>
            <a:pPr marL="578358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2800" dirty="0" smtClean="0"/>
          </a:p>
          <a:p>
            <a:pPr marL="578358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2800" dirty="0" smtClean="0"/>
          </a:p>
          <a:p>
            <a:pPr marL="578358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2800" dirty="0" smtClean="0"/>
          </a:p>
          <a:p>
            <a:pPr marL="578358" indent="-51435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913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Büyüköztürk, Ş., Kılıç-Çakmak, E., Akgün, Ö.E., Karadeniz, Ş. </a:t>
            </a:r>
            <a:r>
              <a:rPr lang="tr-TR" smtClean="0"/>
              <a:t>ve </a:t>
            </a:r>
            <a:r>
              <a:rPr lang="tr-TR" dirty="0"/>
              <a:t>Demirel, F. (2014). Bilimsel Araştırma Yöntemleri. 16 baskı. 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</a:p>
          <a:p>
            <a:r>
              <a:rPr lang="tr-TR" dirty="0" err="1" smtClean="0"/>
              <a:t>Karasar</a:t>
            </a:r>
            <a:r>
              <a:rPr lang="tr-TR" dirty="0" smtClean="0"/>
              <a:t>, N. (2011). Bilimsel </a:t>
            </a:r>
            <a:r>
              <a:rPr lang="tr-TR" dirty="0"/>
              <a:t>A</a:t>
            </a:r>
            <a:r>
              <a:rPr lang="tr-TR" dirty="0" smtClean="0"/>
              <a:t>raştırma Yöntemi. Ankara: Nobel Akademik.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149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BİLGİ EDİNME YOLLARI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801688" eaLnBrk="0" hangingPunct="0">
              <a:spcBef>
                <a:spcPts val="3725"/>
              </a:spcBef>
              <a:buFontTx/>
              <a:buChar char="•"/>
              <a:defRPr/>
            </a:pPr>
            <a:r>
              <a:rPr lang="tr-TR" sz="4000" b="1" dirty="0">
                <a:solidFill>
                  <a:srgbClr val="FF0000"/>
                </a:solidFill>
              </a:rPr>
              <a:t>Araştırma, Bilim</a:t>
            </a:r>
          </a:p>
          <a:p>
            <a:pPr defTabSz="801688" eaLnBrk="0" hangingPunct="0">
              <a:lnSpc>
                <a:spcPts val="3825"/>
              </a:lnSpc>
              <a:spcBef>
                <a:spcPts val="1413"/>
              </a:spcBef>
              <a:buFontTx/>
              <a:buChar char="•"/>
              <a:defRPr/>
            </a:pPr>
            <a:r>
              <a:rPr lang="tr-TR" sz="4000" dirty="0"/>
              <a:t>Alternatifler</a:t>
            </a:r>
          </a:p>
          <a:p>
            <a:pPr marL="1089787" lvl="2" indent="0" defTabSz="801688" eaLnBrk="0" hangingPunct="0">
              <a:lnSpc>
                <a:spcPts val="3825"/>
              </a:lnSpc>
              <a:buNone/>
              <a:defRPr/>
            </a:pPr>
            <a:r>
              <a:rPr lang="tr-TR" sz="4000" dirty="0"/>
              <a:t>•   otorite</a:t>
            </a:r>
          </a:p>
          <a:p>
            <a:pPr marL="1089787" lvl="2" indent="0" defTabSz="801688" eaLnBrk="0" hangingPunct="0">
              <a:lnSpc>
                <a:spcPts val="3825"/>
              </a:lnSpc>
              <a:buNone/>
              <a:defRPr/>
            </a:pPr>
            <a:r>
              <a:rPr lang="tr-TR" sz="4000" dirty="0"/>
              <a:t>•   gelenekler</a:t>
            </a:r>
          </a:p>
          <a:p>
            <a:pPr marL="1089787" lvl="2" indent="0" defTabSz="801688" eaLnBrk="0" hangingPunct="0">
              <a:lnSpc>
                <a:spcPts val="3825"/>
              </a:lnSpc>
              <a:spcBef>
                <a:spcPts val="25"/>
              </a:spcBef>
              <a:buNone/>
              <a:defRPr/>
            </a:pPr>
            <a:r>
              <a:rPr lang="tr-TR" sz="4000" dirty="0"/>
              <a:t>•   sağduyu</a:t>
            </a:r>
          </a:p>
          <a:p>
            <a:pPr marL="1089787" lvl="2" indent="0" defTabSz="801688" eaLnBrk="0" hangingPunct="0">
              <a:lnSpc>
                <a:spcPts val="3825"/>
              </a:lnSpc>
              <a:buNone/>
              <a:defRPr/>
            </a:pPr>
            <a:r>
              <a:rPr lang="tr-TR" sz="4000" dirty="0"/>
              <a:t>•   medya araçları</a:t>
            </a:r>
          </a:p>
          <a:p>
            <a:pPr marL="1089787" lvl="2" indent="0" defTabSz="801688" eaLnBrk="0" hangingPunct="0">
              <a:lnSpc>
                <a:spcPts val="3825"/>
              </a:lnSpc>
              <a:buNone/>
              <a:defRPr/>
            </a:pPr>
            <a:r>
              <a:rPr lang="tr-TR" sz="4000" dirty="0"/>
              <a:t>•   kişisel deneyimler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917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7715200" cy="5907056"/>
          </a:xfrm>
        </p:spPr>
        <p:txBody>
          <a:bodyPr>
            <a:normAutofit fontScale="92500"/>
          </a:bodyPr>
          <a:lstStyle/>
          <a:p>
            <a:pPr marL="133350" lvl="1" defTabSz="801688" eaLnBrk="0" hangingPunct="0">
              <a:defRPr/>
            </a:pPr>
            <a:r>
              <a:rPr lang="tr-TR" sz="3700" b="1" dirty="0">
                <a:solidFill>
                  <a:srgbClr val="FF0000"/>
                </a:solidFill>
              </a:rPr>
              <a:t>Otorite</a:t>
            </a:r>
            <a:endParaRPr lang="tr-TR" sz="3700" dirty="0">
              <a:solidFill>
                <a:srgbClr val="FF0000"/>
              </a:solidFill>
            </a:endParaRPr>
          </a:p>
          <a:p>
            <a:pPr marL="301625" lvl="2" indent="-301625" defTabSz="801688" eaLnBrk="0" hangingPunct="0">
              <a:lnSpc>
                <a:spcPts val="3288"/>
              </a:lnSpc>
              <a:spcBef>
                <a:spcPts val="3250"/>
              </a:spcBef>
              <a:defRPr/>
            </a:pPr>
            <a:r>
              <a:rPr lang="tr-TR" sz="3700" dirty="0"/>
              <a:t>  Kaynaktan alınan bilgileri doğru kabul ettiğinizde bilgi kaynağı : otorite</a:t>
            </a:r>
          </a:p>
          <a:p>
            <a:pPr defTabSz="801688" eaLnBrk="0" hangingPunct="0">
              <a:spcBef>
                <a:spcPts val="925"/>
              </a:spcBef>
              <a:defRPr/>
            </a:pPr>
            <a:r>
              <a:rPr lang="tr-TR" sz="3700" dirty="0"/>
              <a:t>Karar vermede </a:t>
            </a:r>
            <a:r>
              <a:rPr lang="tr-TR" sz="3700" dirty="0" smtClean="0"/>
              <a:t>otoriteyi </a:t>
            </a:r>
            <a:r>
              <a:rPr lang="tr-TR" sz="3700" dirty="0"/>
              <a:t>kullanmanın</a:t>
            </a:r>
          </a:p>
          <a:p>
            <a:pPr marL="0" indent="0">
              <a:buNone/>
              <a:defRPr/>
            </a:pPr>
            <a:r>
              <a:rPr lang="tr-TR" sz="3700" dirty="0">
                <a:solidFill>
                  <a:srgbClr val="FF0000"/>
                </a:solidFill>
              </a:rPr>
              <a:t>Avantajları:		Dezavantajları:</a:t>
            </a:r>
          </a:p>
          <a:p>
            <a:pPr marL="0" indent="0">
              <a:buNone/>
              <a:defRPr/>
            </a:pPr>
            <a:r>
              <a:rPr lang="tr-TR" sz="3700" dirty="0"/>
              <a:t>–çabuk			–otorite ?</a:t>
            </a:r>
          </a:p>
          <a:p>
            <a:pPr marL="0" indent="0">
              <a:buNone/>
              <a:defRPr/>
            </a:pPr>
            <a:r>
              <a:rPr lang="tr-TR" sz="3700" dirty="0"/>
              <a:t>–basit			–doğruluk ?</a:t>
            </a:r>
          </a:p>
          <a:p>
            <a:pPr marL="0" indent="0">
              <a:buNone/>
              <a:defRPr/>
            </a:pPr>
            <a:r>
              <a:rPr lang="tr-TR" sz="3700" dirty="0"/>
              <a:t>–ucuz			–</a:t>
            </a:r>
            <a:r>
              <a:rPr lang="tr-TR" sz="3700" dirty="0" smtClean="0"/>
              <a:t>yanlış 							 yönlendirme?</a:t>
            </a:r>
            <a:endParaRPr lang="tr-TR" sz="37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804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0"/>
            <a:ext cx="7643192" cy="6267096"/>
          </a:xfrm>
        </p:spPr>
        <p:txBody>
          <a:bodyPr>
            <a:normAutofit fontScale="25000" lnSpcReduction="20000"/>
          </a:bodyPr>
          <a:lstStyle/>
          <a:p>
            <a:pPr marL="109538" lvl="1" defTabSz="801688" eaLnBrk="0" hangingPunct="0">
              <a:lnSpc>
                <a:spcPct val="120000"/>
              </a:lnSpc>
              <a:defRPr/>
            </a:pPr>
            <a:r>
              <a:rPr lang="tr-TR" sz="9600" b="1" dirty="0">
                <a:solidFill>
                  <a:srgbClr val="FF0000"/>
                </a:solidFill>
              </a:rPr>
              <a:t>Gelenekler</a:t>
            </a:r>
            <a:endParaRPr lang="tr-TR" sz="9600" dirty="0"/>
          </a:p>
          <a:p>
            <a:pPr marL="109538" lvl="1" defTabSz="801688" eaLnBrk="0" hangingPunct="0">
              <a:lnSpc>
                <a:spcPct val="120000"/>
              </a:lnSpc>
              <a:defRPr/>
            </a:pPr>
            <a:r>
              <a:rPr lang="tr-TR" sz="9600" dirty="0">
                <a:solidFill>
                  <a:schemeClr val="tx1"/>
                </a:solidFill>
              </a:rPr>
              <a:t>Gelenekler mesleki güçlükler, kararlar için yararlı mıdır?</a:t>
            </a:r>
          </a:p>
          <a:p>
            <a:pPr marL="109538" lvl="1" defTabSz="801688" eaLnBrk="0" hangingPunct="0">
              <a:lnSpc>
                <a:spcPct val="120000"/>
              </a:lnSpc>
              <a:defRPr/>
            </a:pPr>
            <a:r>
              <a:rPr lang="tr-TR" sz="9600" dirty="0">
                <a:solidFill>
                  <a:schemeClr val="tx1"/>
                </a:solidFill>
              </a:rPr>
              <a:t>Önyargılar içerir, zamanla geçerliklerini yitirebilir.</a:t>
            </a:r>
          </a:p>
          <a:p>
            <a:pPr marL="109538" lvl="1" defTabSz="801688" eaLnBrk="0" hangingPunct="0">
              <a:lnSpc>
                <a:spcPct val="120000"/>
              </a:lnSpc>
              <a:defRPr/>
            </a:pPr>
            <a:endParaRPr lang="tr-TR" sz="9600" dirty="0"/>
          </a:p>
          <a:p>
            <a:pPr marL="179388" lvl="1" defTabSz="801688" eaLnBrk="0" hangingPunct="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sz="9600" b="1" dirty="0">
                <a:solidFill>
                  <a:srgbClr val="FF0000"/>
                </a:solidFill>
              </a:rPr>
              <a:t>Sağduyu</a:t>
            </a:r>
            <a:endParaRPr lang="tr-TR" sz="9600" dirty="0">
              <a:solidFill>
                <a:srgbClr val="FF0000"/>
              </a:solidFill>
            </a:endParaRPr>
          </a:p>
          <a:p>
            <a:pPr marL="301625" lvl="2" indent="-301625" algn="just" defTabSz="801688" eaLnBrk="0" hangingPunct="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sz="9600" dirty="0"/>
              <a:t>• Herkesin inandığı ve anlamlı (mantıklı) gelen bir şeye inanmak karar vermede sağduyudan yararlanmak</a:t>
            </a:r>
          </a:p>
          <a:p>
            <a:pPr marL="0" indent="0" defTabSz="801688" eaLnBrk="0" hangingPunct="0">
              <a:lnSpc>
                <a:spcPct val="120000"/>
              </a:lnSpc>
              <a:spcBef>
                <a:spcPts val="1375"/>
              </a:spcBef>
              <a:buNone/>
              <a:defRPr/>
            </a:pPr>
            <a:r>
              <a:rPr lang="tr-TR" sz="9600" dirty="0" smtClean="0"/>
              <a:t>   •</a:t>
            </a:r>
            <a:r>
              <a:rPr lang="tr-TR" sz="9600" dirty="0"/>
              <a:t>  Günlük yaşamda yararlı ama genelde</a:t>
            </a:r>
          </a:p>
          <a:p>
            <a:pPr marL="401638" lvl="3" defTabSz="801688" eaLnBrk="0" hangingPunct="0">
              <a:lnSpc>
                <a:spcPct val="120000"/>
              </a:lnSpc>
              <a:spcBef>
                <a:spcPts val="313"/>
              </a:spcBef>
              <a:defRPr/>
            </a:pPr>
            <a:r>
              <a:rPr lang="tr-TR" sz="9600" dirty="0"/>
              <a:t>– çelişkili fikirler </a:t>
            </a:r>
          </a:p>
          <a:p>
            <a:pPr marL="401638" lvl="3" defTabSz="801688" eaLnBrk="0" hangingPunct="0">
              <a:lnSpc>
                <a:spcPct val="120000"/>
              </a:lnSpc>
              <a:spcBef>
                <a:spcPts val="313"/>
              </a:spcBef>
              <a:defRPr/>
            </a:pPr>
            <a:r>
              <a:rPr lang="tr-TR" sz="9600" dirty="0"/>
              <a:t>– hatalar </a:t>
            </a:r>
          </a:p>
          <a:p>
            <a:pPr marL="401638" lvl="3" defTabSz="801688" eaLnBrk="0" hangingPunct="0">
              <a:lnSpc>
                <a:spcPct val="120000"/>
              </a:lnSpc>
              <a:spcBef>
                <a:spcPts val="313"/>
              </a:spcBef>
              <a:defRPr/>
            </a:pPr>
            <a:r>
              <a:rPr lang="tr-TR" sz="9600" dirty="0"/>
              <a:t>– yanlış bilgiler </a:t>
            </a:r>
          </a:p>
          <a:p>
            <a:pPr marL="401638" lvl="3" defTabSz="801688" eaLnBrk="0" hangingPunct="0">
              <a:lnSpc>
                <a:spcPct val="120000"/>
              </a:lnSpc>
              <a:spcBef>
                <a:spcPts val="313"/>
              </a:spcBef>
              <a:defRPr/>
            </a:pPr>
            <a:r>
              <a:rPr lang="tr-TR" sz="9600" dirty="0"/>
              <a:t>– önyargılar </a:t>
            </a:r>
            <a:r>
              <a:rPr lang="tr-TR" sz="9600" dirty="0">
                <a:solidFill>
                  <a:srgbClr val="F6143F"/>
                </a:solidFill>
              </a:rPr>
              <a:t>içerir</a:t>
            </a:r>
            <a:endParaRPr lang="tr-TR" sz="9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575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260648"/>
            <a:ext cx="7632848" cy="6195088"/>
          </a:xfrm>
        </p:spPr>
        <p:txBody>
          <a:bodyPr>
            <a:noAutofit/>
          </a:bodyPr>
          <a:lstStyle/>
          <a:p>
            <a:pPr marL="133350" lvl="1" defTabSz="801688" eaLnBrk="0" hangingPunct="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sz="2800" b="1" dirty="0">
                <a:solidFill>
                  <a:srgbClr val="FF0000"/>
                </a:solidFill>
              </a:rPr>
              <a:t>Medya Araçları</a:t>
            </a:r>
            <a:endParaRPr lang="tr-TR" sz="2800" dirty="0">
              <a:solidFill>
                <a:srgbClr val="FF0000"/>
              </a:solidFill>
            </a:endParaRPr>
          </a:p>
          <a:p>
            <a:pPr defTabSz="801688" eaLnBrk="0" hangingPunct="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sz="2800" dirty="0"/>
              <a:t>•  Toplum ve dünyadan bilgi alma</a:t>
            </a:r>
          </a:p>
          <a:p>
            <a:pPr defTabSz="801688" eaLnBrk="0" hangingPunct="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sz="2800" dirty="0"/>
              <a:t>•  Olaylar ve kişileri tanıma</a:t>
            </a:r>
          </a:p>
          <a:p>
            <a:pPr marL="906463" lvl="2" defTabSz="801688" eaLnBrk="0" hangingPunct="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sz="2800" dirty="0">
                <a:solidFill>
                  <a:srgbClr val="F6143F"/>
                </a:solidFill>
              </a:rPr>
              <a:t>Manipüle edilebilir / güvenmek zor</a:t>
            </a:r>
            <a:endParaRPr lang="tr-TR" sz="2800" b="1" dirty="0"/>
          </a:p>
          <a:p>
            <a:pPr marL="101600" lvl="1" defTabSz="801688" eaLnBrk="0" hangingPunct="0">
              <a:lnSpc>
                <a:spcPct val="110000"/>
              </a:lnSpc>
              <a:spcBef>
                <a:spcPts val="0"/>
              </a:spcBef>
              <a:defRPr/>
            </a:pPr>
            <a:r>
              <a:rPr lang="tr-TR" sz="2800" b="1" dirty="0">
                <a:solidFill>
                  <a:srgbClr val="FF0000"/>
                </a:solidFill>
              </a:rPr>
              <a:t>Kişisel Deneyimler</a:t>
            </a:r>
            <a:endParaRPr lang="tr-TR" sz="2800" dirty="0">
              <a:solidFill>
                <a:srgbClr val="FF0000"/>
              </a:solidFill>
            </a:endParaRPr>
          </a:p>
          <a:p>
            <a:pPr defTabSz="801688" eaLnBrk="0" hangingPunct="0">
              <a:lnSpc>
                <a:spcPct val="110000"/>
              </a:lnSpc>
              <a:spcBef>
                <a:spcPts val="0"/>
              </a:spcBef>
              <a:defRPr/>
            </a:pPr>
            <a:r>
              <a:rPr lang="tr-TR" sz="2800" dirty="0"/>
              <a:t>•  “Görmek inanmaktır”</a:t>
            </a:r>
          </a:p>
          <a:p>
            <a:pPr defTabSz="801688" eaLnBrk="0" hangingPunct="0">
              <a:lnSpc>
                <a:spcPct val="110000"/>
              </a:lnSpc>
              <a:spcBef>
                <a:spcPts val="0"/>
              </a:spcBef>
              <a:defRPr/>
            </a:pPr>
            <a:r>
              <a:rPr lang="tr-TR" sz="2800" dirty="0"/>
              <a:t>•  Yaşadıklarımız, deneyimlerimiz</a:t>
            </a:r>
          </a:p>
          <a:p>
            <a:pPr defTabSz="801688" eaLnBrk="0" hangingPunct="0">
              <a:lnSpc>
                <a:spcPct val="110000"/>
              </a:lnSpc>
              <a:spcBef>
                <a:spcPts val="0"/>
              </a:spcBef>
              <a:defRPr/>
            </a:pPr>
            <a:r>
              <a:rPr lang="tr-TR" sz="2800" dirty="0"/>
              <a:t>•  </a:t>
            </a:r>
            <a:r>
              <a:rPr lang="tr-TR" sz="2800" dirty="0">
                <a:solidFill>
                  <a:srgbClr val="F6143F"/>
                </a:solidFill>
              </a:rPr>
              <a:t>Yanlış sonuçlar</a:t>
            </a:r>
          </a:p>
          <a:p>
            <a:pPr marL="154750" lvl="2" indent="0" defTabSz="801688" eaLnBrk="0" hangingPunc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tr-TR" sz="2800" dirty="0"/>
              <a:t>– </a:t>
            </a:r>
            <a:r>
              <a:rPr lang="tr-TR" sz="2800" dirty="0" smtClean="0"/>
              <a:t>Gereğinden </a:t>
            </a:r>
            <a:r>
              <a:rPr lang="tr-TR" sz="2800" dirty="0"/>
              <a:t>fazla genelleştirme</a:t>
            </a:r>
          </a:p>
          <a:p>
            <a:pPr marL="154750" lvl="2" indent="0" defTabSz="801688" eaLnBrk="0" hangingPunc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tr-TR" sz="2800" dirty="0"/>
              <a:t>– Seçici gözlem </a:t>
            </a:r>
          </a:p>
          <a:p>
            <a:pPr marL="154750" lvl="2" indent="0" defTabSz="801688" eaLnBrk="0" hangingPunc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tr-TR" sz="2800" dirty="0"/>
              <a:t>– Gözlemi erken sonlandırma </a:t>
            </a:r>
          </a:p>
          <a:p>
            <a:pPr marL="154750" lvl="2" indent="0" defTabSz="801688" eaLnBrk="0" hangingPunc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tr-TR" sz="2800" dirty="0"/>
              <a:t>– </a:t>
            </a:r>
            <a:r>
              <a:rPr lang="tr-TR" sz="2800" dirty="0" smtClean="0"/>
              <a:t>Bir </a:t>
            </a:r>
            <a:r>
              <a:rPr lang="tr-TR" sz="2800" dirty="0"/>
              <a:t>özellikten genel yargı </a:t>
            </a:r>
            <a:r>
              <a:rPr lang="tr-TR" sz="2800" dirty="0" smtClean="0"/>
              <a:t>çıkarma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98471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8056" indent="-384048"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800" kern="0" dirty="0"/>
              <a:t>Bilgi üzerinde çalışılan içerik ve perspektife göre pek çok çeşitte anlamlar içeren kompleks bir kavramdır.</a:t>
            </a:r>
          </a:p>
          <a:p>
            <a:pPr marL="448056" indent="-384048"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800" kern="0" dirty="0">
                <a:solidFill>
                  <a:srgbClr val="FF0000"/>
                </a:solidFill>
              </a:rPr>
              <a:t>Öğrenme, araştırma veya gözlem sonucu elde edilen gerçek ve ilkelerin bütününe verilen addır.</a:t>
            </a:r>
          </a:p>
          <a:p>
            <a:pPr marL="448056" indent="-384048"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800" dirty="0"/>
              <a:t>Bilme, öğrenme süreci ve işleminin konusu ya da nesne ve olaylara yüklemler vererek varılan yargı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1948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Bilgi olmayan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dirty="0" smtClean="0"/>
          </a:p>
          <a:p>
            <a:r>
              <a:rPr lang="tr-TR" altLang="tr-TR" dirty="0" smtClean="0"/>
              <a:t>Tahmin</a:t>
            </a:r>
            <a:r>
              <a:rPr lang="tr-TR" altLang="tr-TR" dirty="0"/>
              <a:t>/ kestirim</a:t>
            </a:r>
          </a:p>
          <a:p>
            <a:r>
              <a:rPr lang="tr-TR" altLang="tr-TR" dirty="0"/>
              <a:t>Kanaat/ kanı/ sanı</a:t>
            </a:r>
          </a:p>
          <a:p>
            <a:r>
              <a:rPr lang="tr-TR" altLang="tr-TR" dirty="0"/>
              <a:t>İnanç (geleneklerle, alışkanlıklarla, dinlerle vb. yapılana bağlantılı olarak)</a:t>
            </a:r>
          </a:p>
          <a:p>
            <a:r>
              <a:rPr lang="tr-TR" altLang="tr-TR" dirty="0"/>
              <a:t>Haber (enformasyon, ileti: betimleyici/ açıklayıcı</a:t>
            </a:r>
            <a:r>
              <a:rPr lang="tr-TR" altLang="tr-TR" dirty="0" smtClean="0"/>
              <a:t>)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41439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114300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Doğru bilgiye nasıl ulaşılır?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tr-TR" altLang="tr-TR" sz="2800" b="1" dirty="0" smtClean="0">
              <a:solidFill>
                <a:srgbClr val="FF3300"/>
              </a:solidFill>
            </a:endParaRPr>
          </a:p>
          <a:p>
            <a:pPr>
              <a:buFontTx/>
              <a:buNone/>
            </a:pPr>
            <a:r>
              <a:rPr lang="tr-TR" altLang="tr-TR" sz="2800" b="1" dirty="0">
                <a:solidFill>
                  <a:srgbClr val="FF3300"/>
                </a:solidFill>
              </a:rPr>
              <a:t>	</a:t>
            </a:r>
            <a:r>
              <a:rPr lang="tr-TR" altLang="tr-TR" sz="2800" b="1" dirty="0" smtClean="0">
                <a:solidFill>
                  <a:srgbClr val="FF3300"/>
                </a:solidFill>
              </a:rPr>
              <a:t>Kişiler </a:t>
            </a:r>
            <a:r>
              <a:rPr lang="tr-TR" altLang="tr-TR" sz="2800" b="1" dirty="0">
                <a:solidFill>
                  <a:srgbClr val="FF3300"/>
                </a:solidFill>
              </a:rPr>
              <a:t>tabiattaki olayları anlamada ve problemleri çözmede üç genel kavramdan etkilenirler. </a:t>
            </a:r>
          </a:p>
          <a:p>
            <a:pPr>
              <a:buFontTx/>
              <a:buNone/>
            </a:pPr>
            <a:endParaRPr lang="tr-TR" altLang="tr-TR" sz="2800" dirty="0"/>
          </a:p>
          <a:p>
            <a:pPr marL="914400" lvl="1" indent="-457200">
              <a:buFontTx/>
              <a:buAutoNum type="arabicPeriod"/>
            </a:pPr>
            <a:r>
              <a:rPr lang="tr-TR" altLang="tr-TR" dirty="0"/>
              <a:t>Tecrübe-deneyim</a:t>
            </a:r>
          </a:p>
          <a:p>
            <a:pPr marL="914400" lvl="1" indent="-457200">
              <a:buFontTx/>
              <a:buAutoNum type="arabicPeriod"/>
            </a:pPr>
            <a:r>
              <a:rPr lang="tr-TR" altLang="tr-TR" dirty="0"/>
              <a:t>Akıl yürütme</a:t>
            </a:r>
          </a:p>
          <a:p>
            <a:pPr marL="914400" lvl="1" indent="-457200">
              <a:buFontTx/>
              <a:buAutoNum type="arabicPeriod"/>
            </a:pPr>
            <a:r>
              <a:rPr lang="tr-TR" altLang="tr-TR" dirty="0"/>
              <a:t>Araştırma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901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363</TotalTime>
  <Words>584</Words>
  <Application>Microsoft Office PowerPoint</Application>
  <PresentationFormat>Ekran Gösterisi (4:3)</PresentationFormat>
  <Paragraphs>149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Akış</vt:lpstr>
      <vt:lpstr>  BİLME-BİLGİ EDİNME, BİLGİ EDİNMENİN YOLLARI  VE ÖNEMİ</vt:lpstr>
      <vt:lpstr>BİLGİ NEDİR?</vt:lpstr>
      <vt:lpstr>BİLGİ EDİNME YOLLARI</vt:lpstr>
      <vt:lpstr>PowerPoint Sunusu</vt:lpstr>
      <vt:lpstr>PowerPoint Sunusu</vt:lpstr>
      <vt:lpstr>PowerPoint Sunusu</vt:lpstr>
      <vt:lpstr>Bilgi nedir?</vt:lpstr>
      <vt:lpstr>Bilgi olmayan nedir?</vt:lpstr>
      <vt:lpstr>Doğru bilgiye nasıl ulaşılır?</vt:lpstr>
      <vt:lpstr>PowerPoint Sunusu</vt:lpstr>
      <vt:lpstr>PowerPoint Sunusu</vt:lpstr>
      <vt:lpstr>PowerPoint Sunusu</vt:lpstr>
      <vt:lpstr>PowerPoint Sunusu</vt:lpstr>
      <vt:lpstr>Bilgi türleri nelerdir?</vt:lpstr>
      <vt:lpstr>PowerPoint Sunusu</vt:lpstr>
      <vt:lpstr>PowerPoint Sunusu</vt:lpstr>
      <vt:lpstr>     </vt:lpstr>
      <vt:lpstr>PowerPoint Sunusu</vt:lpstr>
      <vt:lpstr>      </vt:lpstr>
      <vt:lpstr>      Bilimsel Bilginin Özellikleri </vt:lpstr>
      <vt:lpstr>Bir bilginin değerli olması için:</vt:lpstr>
      <vt:lpstr>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GELİŞİMİNDE ARAŞTIRMA</dc:title>
  <dc:creator>sony</dc:creator>
  <cp:lastModifiedBy>EDurualp</cp:lastModifiedBy>
  <cp:revision>35</cp:revision>
  <dcterms:created xsi:type="dcterms:W3CDTF">2013-09-29T10:28:43Z</dcterms:created>
  <dcterms:modified xsi:type="dcterms:W3CDTF">2017-01-30T08:09:20Z</dcterms:modified>
</cp:coreProperties>
</file>