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6" r:id="rId23"/>
    <p:sldId id="279" r:id="rId24"/>
    <p:sldId id="278"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5" d="100"/>
          <a:sy n="75" d="100"/>
        </p:scale>
        <p:origin x="1776" y="3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CB53D2-CEB4-43A6-9857-A0F4468A226E}" type="datetimeFigureOut">
              <a:rPr lang="tr-TR" smtClean="0"/>
              <a:t>19.09.2019</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30B1BA-B4F9-4361-B12A-D265561DA010}" type="slidenum">
              <a:rPr lang="tr-TR" smtClean="0"/>
              <a:t>‹#›</a:t>
            </a:fld>
            <a:endParaRPr lang="tr-TR"/>
          </a:p>
        </p:txBody>
      </p:sp>
    </p:spTree>
    <p:extLst>
      <p:ext uri="{BB962C8B-B14F-4D97-AF65-F5344CB8AC3E}">
        <p14:creationId xmlns:p14="http://schemas.microsoft.com/office/powerpoint/2010/main" val="3791038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130B1BA-B4F9-4361-B12A-D265561DA010}" type="slidenum">
              <a:rPr lang="tr-TR" smtClean="0"/>
              <a:t>24</a:t>
            </a:fld>
            <a:endParaRPr lang="tr-TR"/>
          </a:p>
        </p:txBody>
      </p:sp>
    </p:spTree>
    <p:extLst>
      <p:ext uri="{BB962C8B-B14F-4D97-AF65-F5344CB8AC3E}">
        <p14:creationId xmlns:p14="http://schemas.microsoft.com/office/powerpoint/2010/main" val="3768000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tr-T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867603C1-6629-40FD-A420-2526A1EB6F1C}" type="datetime1">
              <a:rPr lang="tr-TR" smtClean="0"/>
              <a:t>19.09.2019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FE5F6B-3F37-4018-A768-F9E722601949}" type="slidenum">
              <a:rPr lang="tr-TR" smtClean="0"/>
              <a:t>‹#›</a:t>
            </a:fld>
            <a:endParaRPr lang="tr-TR"/>
          </a:p>
        </p:txBody>
      </p:sp>
    </p:spTree>
    <p:extLst>
      <p:ext uri="{BB962C8B-B14F-4D97-AF65-F5344CB8AC3E}">
        <p14:creationId xmlns:p14="http://schemas.microsoft.com/office/powerpoint/2010/main" val="3134682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F0A54AF-2DEC-4371-9C1E-07F27DC98A6F}" type="datetime1">
              <a:rPr lang="tr-TR" smtClean="0"/>
              <a:t>19.09.2019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FE5F6B-3F37-4018-A768-F9E722601949}" type="slidenum">
              <a:rPr lang="tr-TR" smtClean="0"/>
              <a:t>‹#›</a:t>
            </a:fld>
            <a:endParaRPr lang="tr-TR"/>
          </a:p>
        </p:txBody>
      </p:sp>
    </p:spTree>
    <p:extLst>
      <p:ext uri="{BB962C8B-B14F-4D97-AF65-F5344CB8AC3E}">
        <p14:creationId xmlns:p14="http://schemas.microsoft.com/office/powerpoint/2010/main" val="4184470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B816438-28D9-44CC-A514-9E325FCBFD4D}" type="datetime1">
              <a:rPr lang="tr-TR" smtClean="0"/>
              <a:t>19.09.2019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FE5F6B-3F37-4018-A768-F9E722601949}" type="slidenum">
              <a:rPr lang="tr-TR" smtClean="0"/>
              <a:t>‹#›</a:t>
            </a:fld>
            <a:endParaRPr lang="tr-TR"/>
          </a:p>
        </p:txBody>
      </p:sp>
    </p:spTree>
    <p:extLst>
      <p:ext uri="{BB962C8B-B14F-4D97-AF65-F5344CB8AC3E}">
        <p14:creationId xmlns:p14="http://schemas.microsoft.com/office/powerpoint/2010/main" val="2553879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70F56202-04D2-418C-A70F-197FF3F4CD32}" type="datetime1">
              <a:rPr lang="tr-TR" smtClean="0"/>
              <a:t>19.09.2019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FE5F6B-3F37-4018-A768-F9E722601949}" type="slidenum">
              <a:rPr lang="tr-TR" smtClean="0"/>
              <a:t>‹#›</a:t>
            </a:fld>
            <a:endParaRPr lang="tr-TR"/>
          </a:p>
        </p:txBody>
      </p:sp>
    </p:spTree>
    <p:extLst>
      <p:ext uri="{BB962C8B-B14F-4D97-AF65-F5344CB8AC3E}">
        <p14:creationId xmlns:p14="http://schemas.microsoft.com/office/powerpoint/2010/main" val="3369094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tr-T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CC76F22-6A99-44D9-8ABF-250EE9086E31}" type="datetime1">
              <a:rPr lang="tr-TR" smtClean="0"/>
              <a:t>19.09.2019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FE5F6B-3F37-4018-A768-F9E722601949}" type="slidenum">
              <a:rPr lang="tr-TR" smtClean="0"/>
              <a:t>‹#›</a:t>
            </a:fld>
            <a:endParaRPr lang="tr-TR"/>
          </a:p>
        </p:txBody>
      </p:sp>
    </p:spTree>
    <p:extLst>
      <p:ext uri="{BB962C8B-B14F-4D97-AF65-F5344CB8AC3E}">
        <p14:creationId xmlns:p14="http://schemas.microsoft.com/office/powerpoint/2010/main" val="2812418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2BAB211D-1F80-499A-AE50-B26135A58823}" type="datetime1">
              <a:rPr lang="tr-TR" smtClean="0"/>
              <a:t>19.09.2019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FE5F6B-3F37-4018-A768-F9E722601949}" type="slidenum">
              <a:rPr lang="tr-TR" smtClean="0"/>
              <a:t>‹#›</a:t>
            </a:fld>
            <a:endParaRPr lang="tr-TR"/>
          </a:p>
        </p:txBody>
      </p:sp>
    </p:spTree>
    <p:extLst>
      <p:ext uri="{BB962C8B-B14F-4D97-AF65-F5344CB8AC3E}">
        <p14:creationId xmlns:p14="http://schemas.microsoft.com/office/powerpoint/2010/main" val="3405071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EEB69AF6-C1F2-44D0-8932-AAC5D7C82263}" type="datetime1">
              <a:rPr lang="tr-TR" smtClean="0"/>
              <a:t>19.09.2019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8FE5F6B-3F37-4018-A768-F9E722601949}" type="slidenum">
              <a:rPr lang="tr-TR" smtClean="0"/>
              <a:t>‹#›</a:t>
            </a:fld>
            <a:endParaRPr lang="tr-TR"/>
          </a:p>
        </p:txBody>
      </p:sp>
    </p:spTree>
    <p:extLst>
      <p:ext uri="{BB962C8B-B14F-4D97-AF65-F5344CB8AC3E}">
        <p14:creationId xmlns:p14="http://schemas.microsoft.com/office/powerpoint/2010/main" val="3443537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3BB51EE7-B2F8-427C-95E2-8CBF23E6EC5B}" type="datetime1">
              <a:rPr lang="tr-TR" smtClean="0"/>
              <a:t>19.09.2019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8FE5F6B-3F37-4018-A768-F9E722601949}" type="slidenum">
              <a:rPr lang="tr-TR" smtClean="0"/>
              <a:t>‹#›</a:t>
            </a:fld>
            <a:endParaRPr lang="tr-TR"/>
          </a:p>
        </p:txBody>
      </p:sp>
    </p:spTree>
    <p:extLst>
      <p:ext uri="{BB962C8B-B14F-4D97-AF65-F5344CB8AC3E}">
        <p14:creationId xmlns:p14="http://schemas.microsoft.com/office/powerpoint/2010/main" val="3414517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6D5914-3737-48B0-962F-CB16AB8AD6A2}" type="datetime1">
              <a:rPr lang="tr-TR" smtClean="0"/>
              <a:t>19.09.2019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8FE5F6B-3F37-4018-A768-F9E722601949}" type="slidenum">
              <a:rPr lang="tr-TR" smtClean="0"/>
              <a:t>‹#›</a:t>
            </a:fld>
            <a:endParaRPr lang="tr-TR"/>
          </a:p>
        </p:txBody>
      </p:sp>
    </p:spTree>
    <p:extLst>
      <p:ext uri="{BB962C8B-B14F-4D97-AF65-F5344CB8AC3E}">
        <p14:creationId xmlns:p14="http://schemas.microsoft.com/office/powerpoint/2010/main" val="2564448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tr-T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29EEC3E9-D5AC-4B7C-A2D3-38C743A7EFD9}" type="datetime1">
              <a:rPr lang="tr-TR" smtClean="0"/>
              <a:t>19.09.2019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FE5F6B-3F37-4018-A768-F9E722601949}" type="slidenum">
              <a:rPr lang="tr-TR" smtClean="0"/>
              <a:t>‹#›</a:t>
            </a:fld>
            <a:endParaRPr lang="tr-TR"/>
          </a:p>
        </p:txBody>
      </p:sp>
    </p:spTree>
    <p:extLst>
      <p:ext uri="{BB962C8B-B14F-4D97-AF65-F5344CB8AC3E}">
        <p14:creationId xmlns:p14="http://schemas.microsoft.com/office/powerpoint/2010/main" val="979415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tr-T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86F40E8A-1160-4474-B320-E748BD80AEC3}" type="datetime1">
              <a:rPr lang="tr-TR" smtClean="0"/>
              <a:t>19.09.2019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FE5F6B-3F37-4018-A768-F9E722601949}" type="slidenum">
              <a:rPr lang="tr-TR" smtClean="0"/>
              <a:t>‹#›</a:t>
            </a:fld>
            <a:endParaRPr lang="tr-TR"/>
          </a:p>
        </p:txBody>
      </p:sp>
    </p:spTree>
    <p:extLst>
      <p:ext uri="{BB962C8B-B14F-4D97-AF65-F5344CB8AC3E}">
        <p14:creationId xmlns:p14="http://schemas.microsoft.com/office/powerpoint/2010/main" val="3441491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908CCA2-0CEB-4161-95E5-ADDC8230AC22}" type="datetime1">
              <a:rPr lang="tr-TR" smtClean="0"/>
              <a:t>19.09.2019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8FE5F6B-3F37-4018-A768-F9E722601949}" type="slidenum">
              <a:rPr lang="tr-TR" smtClean="0"/>
              <a:t>‹#›</a:t>
            </a:fld>
            <a:endParaRPr lang="tr-TR"/>
          </a:p>
        </p:txBody>
      </p:sp>
    </p:spTree>
    <p:extLst>
      <p:ext uri="{BB962C8B-B14F-4D97-AF65-F5344CB8AC3E}">
        <p14:creationId xmlns:p14="http://schemas.microsoft.com/office/powerpoint/2010/main" val="97213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6000" r="-6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99457" y="-145877"/>
            <a:ext cx="6858000" cy="2387600"/>
          </a:xfrm>
        </p:spPr>
        <p:txBody>
          <a:bodyPr>
            <a:normAutofit/>
          </a:bodyPr>
          <a:lstStyle/>
          <a:p>
            <a:r>
              <a:rPr lang="tr-TR" sz="5000" b="1" dirty="0" smtClean="0">
                <a:latin typeface="Times New Roman" panose="02020603050405020304" pitchFamily="18" charset="0"/>
                <a:cs typeface="Times New Roman" panose="02020603050405020304" pitchFamily="18" charset="0"/>
              </a:rPr>
              <a:t>ÇEVRE TOKSİKOLOJİSİ</a:t>
            </a:r>
            <a:endParaRPr lang="tr-TR" sz="5000" b="1" dirty="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41987" y="71837"/>
            <a:ext cx="1497512" cy="1497512"/>
          </a:xfrm>
          <a:prstGeom prst="rect">
            <a:avLst/>
          </a:prstGeom>
        </p:spPr>
      </p:pic>
      <p:pic>
        <p:nvPicPr>
          <p:cNvPr id="6" name="Picture 5"/>
          <p:cNvPicPr>
            <a:picLocks noChangeAspect="1"/>
          </p:cNvPicPr>
          <p:nvPr/>
        </p:nvPicPr>
        <p:blipFill>
          <a:blip r:embed="rId4"/>
          <a:stretch>
            <a:fillRect/>
          </a:stretch>
        </p:blipFill>
        <p:spPr>
          <a:xfrm>
            <a:off x="66675" y="71837"/>
            <a:ext cx="1631496" cy="1521834"/>
          </a:xfrm>
          <a:prstGeom prst="rect">
            <a:avLst/>
          </a:prstGeom>
        </p:spPr>
      </p:pic>
      <p:pic>
        <p:nvPicPr>
          <p:cNvPr id="7" name="Picture 6"/>
          <p:cNvPicPr>
            <a:picLocks noChangeAspect="1"/>
          </p:cNvPicPr>
          <p:nvPr/>
        </p:nvPicPr>
        <p:blipFill>
          <a:blip r:embed="rId5"/>
          <a:stretch>
            <a:fillRect/>
          </a:stretch>
        </p:blipFill>
        <p:spPr>
          <a:xfrm>
            <a:off x="6551438" y="2374099"/>
            <a:ext cx="2488061" cy="1807905"/>
          </a:xfrm>
          <a:prstGeom prst="rect">
            <a:avLst/>
          </a:prstGeom>
        </p:spPr>
      </p:pic>
      <p:pic>
        <p:nvPicPr>
          <p:cNvPr id="8" name="Picture 7"/>
          <p:cNvPicPr>
            <a:picLocks noChangeAspect="1"/>
          </p:cNvPicPr>
          <p:nvPr/>
        </p:nvPicPr>
        <p:blipFill>
          <a:blip r:embed="rId6"/>
          <a:stretch>
            <a:fillRect/>
          </a:stretch>
        </p:blipFill>
        <p:spPr>
          <a:xfrm>
            <a:off x="66675" y="2374099"/>
            <a:ext cx="2600325" cy="1752600"/>
          </a:xfrm>
          <a:prstGeom prst="rect">
            <a:avLst/>
          </a:prstGeom>
        </p:spPr>
      </p:pic>
      <p:sp>
        <p:nvSpPr>
          <p:cNvPr id="9" name="Dikdörtgen 8"/>
          <p:cNvSpPr/>
          <p:nvPr/>
        </p:nvSpPr>
        <p:spPr>
          <a:xfrm>
            <a:off x="1698171" y="4182004"/>
            <a:ext cx="5948986" cy="1963614"/>
          </a:xfrm>
          <a:prstGeom prst="rect">
            <a:avLst/>
          </a:prstGeom>
        </p:spPr>
        <p:txBody>
          <a:bodyPr wrap="square">
            <a:spAutoFit/>
          </a:bodyPr>
          <a:lstStyle/>
          <a:p>
            <a:pPr lvl="0" algn="ctr" eaLnBrk="0" fontAlgn="base" hangingPunct="0">
              <a:spcAft>
                <a:spcPct val="0"/>
              </a:spcAft>
              <a:defRPr/>
            </a:pPr>
            <a:r>
              <a:rPr lang="tr-TR" altLang="tr-TR" sz="3200" b="1" dirty="0">
                <a:latin typeface="Times New Roman"/>
              </a:rPr>
              <a:t>Prof. Dr. Ali BİLGİLİ</a:t>
            </a:r>
            <a:endParaRPr lang="tr-TR" altLang="tr-TR" sz="3200" dirty="0">
              <a:latin typeface="Times New Roman"/>
            </a:endParaRPr>
          </a:p>
          <a:p>
            <a:pPr lvl="0" algn="ctr" eaLnBrk="0" fontAlgn="base" hangingPunct="0">
              <a:spcAft>
                <a:spcPct val="0"/>
              </a:spcAft>
              <a:defRPr/>
            </a:pPr>
            <a:r>
              <a:rPr lang="tr-TR" altLang="tr-TR" sz="2800" dirty="0">
                <a:latin typeface="Times New Roman"/>
              </a:rPr>
              <a:t>Ankara </a:t>
            </a:r>
            <a:r>
              <a:rPr lang="tr-TR" altLang="tr-TR" sz="2800" dirty="0" smtClean="0">
                <a:latin typeface="Times New Roman"/>
              </a:rPr>
              <a:t>Üniversitesi Veteriner </a:t>
            </a:r>
            <a:r>
              <a:rPr lang="tr-TR" altLang="tr-TR" sz="2800" dirty="0">
                <a:latin typeface="Times New Roman"/>
              </a:rPr>
              <a:t>Fakültesi</a:t>
            </a:r>
          </a:p>
          <a:p>
            <a:pPr lvl="0" algn="ctr" eaLnBrk="0" fontAlgn="base" hangingPunct="0">
              <a:spcAft>
                <a:spcPct val="0"/>
              </a:spcAft>
              <a:defRPr/>
            </a:pPr>
            <a:r>
              <a:rPr lang="tr-TR" altLang="tr-TR" sz="2800" dirty="0">
                <a:latin typeface="Times New Roman"/>
              </a:rPr>
              <a:t>Farmakoloji ve Toksikoloji </a:t>
            </a:r>
          </a:p>
          <a:p>
            <a:pPr marL="342900" lvl="0" indent="-342900" algn="ctr" eaLnBrk="0" fontAlgn="base" hangingPunct="0">
              <a:spcBef>
                <a:spcPct val="20000"/>
              </a:spcBef>
              <a:spcAft>
                <a:spcPct val="0"/>
              </a:spcAft>
              <a:defRPr/>
            </a:pPr>
            <a:r>
              <a:rPr lang="tr-TR" altLang="tr-TR" sz="2800" dirty="0">
                <a:latin typeface="Times New Roman"/>
              </a:rPr>
              <a:t>Anabilim Dalı, Öğretim Üyesi</a:t>
            </a:r>
            <a:endParaRPr lang="tr-TR" altLang="tr-TR" sz="2800" dirty="0">
              <a:latin typeface="Arial" panose="020B0604020202020204" pitchFamily="34" charset="0"/>
            </a:endParaRPr>
          </a:p>
        </p:txBody>
      </p:sp>
    </p:spTree>
    <p:extLst>
      <p:ext uri="{BB962C8B-B14F-4D97-AF65-F5344CB8AC3E}">
        <p14:creationId xmlns:p14="http://schemas.microsoft.com/office/powerpoint/2010/main" val="1561462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6753" y="0"/>
            <a:ext cx="8791303" cy="6858000"/>
          </a:xfrm>
        </p:spPr>
        <p:txBody>
          <a:bodyPr/>
          <a:lstStyle/>
          <a:p>
            <a:pPr marL="0" indent="0" algn="just">
              <a:buNone/>
            </a:pPr>
            <a:endParaRPr lang="tr-TR" sz="2400" b="1" dirty="0" smtClean="0">
              <a:solidFill>
                <a:srgbClr val="FF0000"/>
              </a:solidFill>
              <a:latin typeface="Times New Roman" panose="02020603050405020304" pitchFamily="18" charset="0"/>
              <a:cs typeface="Times New Roman" panose="02020603050405020304" pitchFamily="18" charset="0"/>
            </a:endParaRPr>
          </a:p>
          <a:p>
            <a:pPr marL="0" indent="0" algn="just">
              <a:buNone/>
            </a:pPr>
            <a:endParaRPr lang="tr-TR" sz="2400" b="1" dirty="0" smtClean="0">
              <a:solidFill>
                <a:srgbClr val="FF0000"/>
              </a:solidFill>
              <a:latin typeface="Times New Roman" panose="02020603050405020304" pitchFamily="18" charset="0"/>
              <a:cs typeface="Times New Roman" panose="02020603050405020304" pitchFamily="18" charset="0"/>
            </a:endParaRPr>
          </a:p>
          <a:p>
            <a:pPr marL="0" indent="0" algn="just">
              <a:buNone/>
            </a:pPr>
            <a:endParaRPr lang="tr-TR" sz="2400" b="1" dirty="0">
              <a:solidFill>
                <a:srgbClr val="FF0000"/>
              </a:solidFill>
              <a:latin typeface="Times New Roman" panose="02020603050405020304" pitchFamily="18" charset="0"/>
              <a:cs typeface="Times New Roman" panose="02020603050405020304" pitchFamily="18" charset="0"/>
            </a:endParaRPr>
          </a:p>
          <a:p>
            <a:pPr marL="0" indent="0" algn="just">
              <a:buNone/>
            </a:pPr>
            <a:r>
              <a:rPr lang="tr-TR" sz="2800" b="1" dirty="0" smtClean="0">
                <a:solidFill>
                  <a:srgbClr val="FF0000"/>
                </a:solidFill>
                <a:latin typeface="Times New Roman" panose="02020603050405020304" pitchFamily="18" charset="0"/>
                <a:cs typeface="Times New Roman" panose="02020603050405020304" pitchFamily="18" charset="0"/>
              </a:rPr>
              <a:t>2. </a:t>
            </a:r>
            <a:r>
              <a:rPr lang="tr-TR" sz="2800" b="1" dirty="0" smtClean="0">
                <a:solidFill>
                  <a:srgbClr val="FF0000"/>
                </a:solidFill>
                <a:latin typeface="Times New Roman" panose="02020603050405020304" pitchFamily="18" charset="0"/>
                <a:cs typeface="Times New Roman" panose="02020603050405020304" pitchFamily="18" charset="0"/>
              </a:rPr>
              <a:t>Pestisitler</a:t>
            </a:r>
            <a:endParaRPr lang="tr-TR" sz="2800" b="1" dirty="0" smtClean="0">
              <a:solidFill>
                <a:srgbClr val="FF0000"/>
              </a:solidFill>
              <a:latin typeface="Times New Roman" panose="02020603050405020304" pitchFamily="18" charset="0"/>
              <a:cs typeface="Times New Roman" panose="02020603050405020304" pitchFamily="18" charset="0"/>
            </a:endParaRPr>
          </a:p>
          <a:p>
            <a:pPr algn="just"/>
            <a:r>
              <a:rPr lang="tr-TR" sz="2800" dirty="0" smtClean="0">
                <a:latin typeface="Times New Roman" panose="02020603050405020304" pitchFamily="18" charset="0"/>
                <a:cs typeface="Times New Roman" panose="02020603050405020304" pitchFamily="18" charset="0"/>
              </a:rPr>
              <a:t>Günümüzde bu maddeler insan, hayvan ve bitki sağlığının korunmasında geniş şekilde kullanılmaktadır. Yalnız, yararlı etkileri yanında, hedef durumunda olmayan insan ve hayvanlarda akut ve kronik zehirlenmelere, bağışıklık sisteminin baskılanmasına, alerjik, teratojenik, mutajenik ve karsinojenik etkilere yol açabilirler. Bu sebeple, günümüzde dünyada ve ülkemizde bunların kullanımına karşı geniş ölçüde toplumsal tepki söz konusudur. Pestisidlerin önemli bazı istenmeyen etkileri ve örnekleri Tablo 24.3.2’de özetlenmiştir. </a:t>
            </a:r>
          </a:p>
          <a:p>
            <a:endParaRPr lang="tr-TR" dirty="0"/>
          </a:p>
        </p:txBody>
      </p:sp>
      <p:sp>
        <p:nvSpPr>
          <p:cNvPr id="4" name="Slayt Numarası Yer Tutucusu 3"/>
          <p:cNvSpPr>
            <a:spLocks noGrp="1"/>
          </p:cNvSpPr>
          <p:nvPr>
            <p:ph type="sldNum" sz="quarter" idx="12"/>
          </p:nvPr>
        </p:nvSpPr>
        <p:spPr/>
        <p:txBody>
          <a:bodyPr/>
          <a:lstStyle/>
          <a:p>
            <a:fld id="{18FE5F6B-3F37-4018-A768-F9E722601949}" type="slidenum">
              <a:rPr lang="tr-TR" smtClean="0"/>
              <a:t>10</a:t>
            </a:fld>
            <a:endParaRPr lang="tr-TR"/>
          </a:p>
        </p:txBody>
      </p:sp>
    </p:spTree>
    <p:extLst>
      <p:ext uri="{BB962C8B-B14F-4D97-AF65-F5344CB8AC3E}">
        <p14:creationId xmlns:p14="http://schemas.microsoft.com/office/powerpoint/2010/main" val="15468325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0"/>
            <a:ext cx="8569234" cy="6858000"/>
          </a:xfrm>
        </p:spPr>
        <p:txBody>
          <a:bodyPr>
            <a:normAutofit/>
          </a:bodyPr>
          <a:lstStyle/>
          <a:p>
            <a:pPr marL="0" indent="0" algn="ctr">
              <a:buNone/>
            </a:pPr>
            <a:r>
              <a:rPr lang="tr-TR" sz="2600" b="1" dirty="0" smtClean="0">
                <a:solidFill>
                  <a:srgbClr val="FF0000"/>
                </a:solidFill>
                <a:latin typeface="Times New Roman" panose="02020603050405020304" pitchFamily="18" charset="0"/>
                <a:cs typeface="Times New Roman" panose="02020603050405020304" pitchFamily="18" charset="0"/>
              </a:rPr>
              <a:t>Tablo </a:t>
            </a:r>
            <a:r>
              <a:rPr lang="tr-TR" sz="2600" b="1" dirty="0" smtClean="0">
                <a:solidFill>
                  <a:srgbClr val="FF0000"/>
                </a:solidFill>
                <a:latin typeface="Times New Roman" panose="02020603050405020304" pitchFamily="18" charset="0"/>
                <a:cs typeface="Times New Roman" panose="02020603050405020304" pitchFamily="18" charset="0"/>
              </a:rPr>
              <a:t> </a:t>
            </a:r>
            <a:r>
              <a:rPr lang="tr-TR" sz="2600" b="1" dirty="0" smtClean="0">
                <a:solidFill>
                  <a:srgbClr val="FF0000"/>
                </a:solidFill>
                <a:latin typeface="Times New Roman" panose="02020603050405020304" pitchFamily="18" charset="0"/>
                <a:cs typeface="Times New Roman" panose="02020603050405020304" pitchFamily="18" charset="0"/>
              </a:rPr>
              <a:t>Pestisitler ve bazı önemli etkileri. </a:t>
            </a:r>
            <a:endParaRPr lang="tr-TR" sz="2600" b="1" dirty="0">
              <a:solidFill>
                <a:srgbClr val="FF0000"/>
              </a:solidFill>
              <a:latin typeface="Times New Roman" panose="02020603050405020304" pitchFamily="18" charset="0"/>
              <a:cs typeface="Times New Roman" panose="02020603050405020304" pitchFamily="18" charset="0"/>
            </a:endParaRPr>
          </a:p>
          <a:p>
            <a:pPr marL="0" indent="0" algn="ctr">
              <a:buNone/>
            </a:pPr>
            <a:endParaRPr lang="tr-TR" sz="26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676368296"/>
              </p:ext>
            </p:extLst>
          </p:nvPr>
        </p:nvGraphicFramePr>
        <p:xfrm>
          <a:off x="130628" y="431073"/>
          <a:ext cx="8860971" cy="6488008"/>
        </p:xfrm>
        <a:graphic>
          <a:graphicData uri="http://schemas.openxmlformats.org/drawingml/2006/table">
            <a:tbl>
              <a:tblPr>
                <a:tableStyleId>{5C22544A-7EE6-4342-B048-85BDC9FD1C3A}</a:tableStyleId>
              </a:tblPr>
              <a:tblGrid>
                <a:gridCol w="2290114">
                  <a:extLst>
                    <a:ext uri="{9D8B030D-6E8A-4147-A177-3AD203B41FA5}">
                      <a16:colId xmlns:a16="http://schemas.microsoft.com/office/drawing/2014/main" xmlns="" val="3906834465"/>
                    </a:ext>
                  </a:extLst>
                </a:gridCol>
                <a:gridCol w="6570857">
                  <a:extLst>
                    <a:ext uri="{9D8B030D-6E8A-4147-A177-3AD203B41FA5}">
                      <a16:colId xmlns:a16="http://schemas.microsoft.com/office/drawing/2014/main" xmlns="" val="1294710688"/>
                    </a:ext>
                  </a:extLst>
                </a:gridCol>
              </a:tblGrid>
              <a:tr h="776535">
                <a:tc>
                  <a:txBody>
                    <a:bodyPr/>
                    <a:lstStyle/>
                    <a:p>
                      <a:pPr algn="just">
                        <a:spcAft>
                          <a:spcPts val="0"/>
                        </a:spcAft>
                      </a:pPr>
                      <a:r>
                        <a:rPr lang="tr-TR" sz="2000" dirty="0">
                          <a:effectLst/>
                          <a:latin typeface="Times New Roman" panose="02020603050405020304" pitchFamily="18" charset="0"/>
                          <a:cs typeface="Times New Roman" panose="02020603050405020304" pitchFamily="18" charset="0"/>
                        </a:rPr>
                        <a:t> </a:t>
                      </a:r>
                    </a:p>
                    <a:p>
                      <a:pPr algn="just">
                        <a:spcAft>
                          <a:spcPts val="0"/>
                        </a:spcAft>
                      </a:pPr>
                      <a:r>
                        <a:rPr lang="tr-TR" sz="2000" dirty="0">
                          <a:effectLst/>
                          <a:latin typeface="Times New Roman" panose="02020603050405020304" pitchFamily="18" charset="0"/>
                          <a:cs typeface="Times New Roman" panose="02020603050405020304" pitchFamily="18" charset="0"/>
                        </a:rPr>
                        <a:t>Etki</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just">
                        <a:spcAft>
                          <a:spcPts val="0"/>
                        </a:spcAft>
                      </a:pPr>
                      <a:r>
                        <a:rPr lang="tr-TR" sz="2000">
                          <a:effectLst/>
                          <a:latin typeface="Times New Roman" panose="02020603050405020304" pitchFamily="18" charset="0"/>
                          <a:cs typeface="Times New Roman" panose="02020603050405020304" pitchFamily="18" charset="0"/>
                        </a:rPr>
                        <a:t> </a:t>
                      </a:r>
                    </a:p>
                    <a:p>
                      <a:pPr algn="just">
                        <a:spcAft>
                          <a:spcPts val="0"/>
                        </a:spcAft>
                      </a:pPr>
                      <a:r>
                        <a:rPr lang="tr-TR" sz="2000">
                          <a:effectLst/>
                          <a:latin typeface="Times New Roman" panose="02020603050405020304" pitchFamily="18" charset="0"/>
                          <a:cs typeface="Times New Roman" panose="02020603050405020304" pitchFamily="18" charset="0"/>
                        </a:rPr>
                        <a:t>Pestisid örnekleri</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1741853966"/>
                  </a:ext>
                </a:extLst>
              </a:tr>
              <a:tr h="1941336">
                <a:tc>
                  <a:txBody>
                    <a:bodyPr/>
                    <a:lstStyle/>
                    <a:p>
                      <a:pPr algn="just">
                        <a:spcAft>
                          <a:spcPts val="0"/>
                        </a:spcAft>
                      </a:pPr>
                      <a:r>
                        <a:rPr lang="tr-TR" sz="2000" dirty="0">
                          <a:effectLst/>
                          <a:latin typeface="Times New Roman" panose="02020603050405020304" pitchFamily="18" charset="0"/>
                          <a:cs typeface="Times New Roman" panose="02020603050405020304" pitchFamily="18" charset="0"/>
                        </a:rPr>
                        <a:t>Tümör oluşturucu etki</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just">
                        <a:spcAft>
                          <a:spcPts val="0"/>
                        </a:spcAft>
                      </a:pPr>
                      <a:r>
                        <a:rPr lang="tr-TR" sz="2000" dirty="0">
                          <a:effectLst/>
                          <a:latin typeface="Times New Roman" panose="02020603050405020304" pitchFamily="18" charset="0"/>
                          <a:cs typeface="Times New Roman" panose="02020603050405020304" pitchFamily="18" charset="0"/>
                        </a:rPr>
                        <a:t>Alaklor, aldrin, amitrol, asetoklor, DDT, DDE, diallat, dibromokloropropan, dieldrin, dimetoat, ditiyokarbamat türevleri (mankozeb, thiram, zinep, ziram gibi), etilendibromür, fenilüre türevleri (linuron, monuron, neburon gibi), hekzaklorobenzen, heptaklor, kaptafol, kaptan, klordimeform, klorobenzilat, lindan, malatiyon, maleikhidrazid,  propoksur</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1555381972"/>
                  </a:ext>
                </a:extLst>
              </a:tr>
              <a:tr h="776535">
                <a:tc>
                  <a:txBody>
                    <a:bodyPr/>
                    <a:lstStyle/>
                    <a:p>
                      <a:pPr algn="just">
                        <a:spcAft>
                          <a:spcPts val="0"/>
                        </a:spcAft>
                      </a:pPr>
                      <a:r>
                        <a:rPr lang="tr-TR" sz="2000">
                          <a:effectLst/>
                          <a:latin typeface="Times New Roman" panose="02020603050405020304" pitchFamily="18" charset="0"/>
                          <a:cs typeface="Times New Roman" panose="02020603050405020304" pitchFamily="18" charset="0"/>
                        </a:rPr>
                        <a:t>Mutajenik etki</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just">
                        <a:spcAft>
                          <a:spcPts val="0"/>
                        </a:spcAft>
                      </a:pPr>
                      <a:r>
                        <a:rPr lang="tr-TR" sz="2000" dirty="0">
                          <a:effectLst/>
                          <a:latin typeface="Times New Roman" panose="02020603050405020304" pitchFamily="18" charset="0"/>
                          <a:cs typeface="Times New Roman" panose="02020603050405020304" pitchFamily="18" charset="0"/>
                        </a:rPr>
                        <a:t>DDT ve türevleri, demeton, diklorvos, endosulfan, endrin, kaptan, lindan, malatiyon, paratiyon</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3601864638"/>
                  </a:ext>
                </a:extLst>
              </a:tr>
              <a:tr h="1767721">
                <a:tc>
                  <a:txBody>
                    <a:bodyPr/>
                    <a:lstStyle/>
                    <a:p>
                      <a:pPr algn="just">
                        <a:spcAft>
                          <a:spcPts val="0"/>
                        </a:spcAft>
                      </a:pPr>
                      <a:r>
                        <a:rPr lang="tr-TR" sz="2000">
                          <a:effectLst/>
                          <a:latin typeface="Times New Roman" panose="02020603050405020304" pitchFamily="18" charset="0"/>
                          <a:cs typeface="Times New Roman" panose="02020603050405020304" pitchFamily="18" charset="0"/>
                        </a:rPr>
                        <a:t>Teratojenik etki</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just">
                        <a:spcAft>
                          <a:spcPts val="0"/>
                        </a:spcAft>
                      </a:pPr>
                      <a:r>
                        <a:rPr lang="tr-TR" sz="2000" dirty="0">
                          <a:effectLst/>
                          <a:latin typeface="Times New Roman" panose="02020603050405020304" pitchFamily="18" charset="0"/>
                          <a:cs typeface="Times New Roman" panose="02020603050405020304" pitchFamily="18" charset="0"/>
                        </a:rPr>
                        <a:t>Akrolein, 2,4-D, demeton, diklorvos, dikuat, dinokap, dinoseb, endosulfan, endrin, kaptan, klordimeform, lindan, OF bileşikler (diazinon, dimetoat, malatiyon, metamidofos, mevinfos, monokrotos, paratiyon, primifos metil, triklorfon başta olmak üzere), metilkarbamat türevleri, nitrofen, pikloram, 2,4,5-T, trifluralin</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3519963285"/>
                  </a:ext>
                </a:extLst>
              </a:tr>
              <a:tr h="776535">
                <a:tc>
                  <a:txBody>
                    <a:bodyPr/>
                    <a:lstStyle/>
                    <a:p>
                      <a:pPr algn="just">
                        <a:spcAft>
                          <a:spcPts val="0"/>
                        </a:spcAft>
                      </a:pPr>
                      <a:r>
                        <a:rPr lang="tr-TR" sz="2000">
                          <a:effectLst/>
                          <a:latin typeface="Times New Roman" panose="02020603050405020304" pitchFamily="18" charset="0"/>
                          <a:cs typeface="Times New Roman" panose="02020603050405020304" pitchFamily="18" charset="0"/>
                        </a:rPr>
                        <a:t>Alerji</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just">
                        <a:spcAft>
                          <a:spcPts val="0"/>
                        </a:spcAft>
                      </a:pPr>
                      <a:r>
                        <a:rPr lang="tr-TR" sz="2000" dirty="0">
                          <a:effectLst/>
                          <a:latin typeface="Times New Roman" panose="02020603050405020304" pitchFamily="18" charset="0"/>
                          <a:cs typeface="Times New Roman" panose="02020603050405020304" pitchFamily="18" charset="0"/>
                        </a:rPr>
                        <a:t>Benomil, DDT, OF bileşikler (diklorvos, klorfenvinfos, malatiyon, naled, paratiyon), pentaklorofenol </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4195228494"/>
                  </a:ext>
                </a:extLst>
              </a:tr>
              <a:tr h="388267">
                <a:tc>
                  <a:txBody>
                    <a:bodyPr/>
                    <a:lstStyle/>
                    <a:p>
                      <a:pPr algn="just">
                        <a:spcAft>
                          <a:spcPts val="0"/>
                        </a:spcAft>
                      </a:pPr>
                      <a:r>
                        <a:rPr lang="tr-TR" sz="2000">
                          <a:effectLst/>
                          <a:latin typeface="Times New Roman" panose="02020603050405020304" pitchFamily="18" charset="0"/>
                          <a:cs typeface="Times New Roman" panose="02020603050405020304" pitchFamily="18" charset="0"/>
                        </a:rPr>
                        <a:t>Östrojenik etki</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just">
                        <a:spcAft>
                          <a:spcPts val="0"/>
                        </a:spcAft>
                      </a:pPr>
                      <a:r>
                        <a:rPr lang="tr-TR" sz="2000" dirty="0">
                          <a:effectLst/>
                          <a:latin typeface="Times New Roman" panose="02020603050405020304" pitchFamily="18" charset="0"/>
                          <a:cs typeface="Times New Roman" panose="02020603050405020304" pitchFamily="18" charset="0"/>
                        </a:rPr>
                        <a:t>DDT, kepone, metoksiklor </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3079255866"/>
                  </a:ext>
                </a:extLst>
              </a:tr>
            </a:tbl>
          </a:graphicData>
        </a:graphic>
      </p:graphicFrame>
      <p:sp>
        <p:nvSpPr>
          <p:cNvPr id="4" name="Slayt Numarası Yer Tutucusu 3"/>
          <p:cNvSpPr>
            <a:spLocks noGrp="1"/>
          </p:cNvSpPr>
          <p:nvPr>
            <p:ph type="sldNum" sz="quarter" idx="12"/>
          </p:nvPr>
        </p:nvSpPr>
        <p:spPr/>
        <p:txBody>
          <a:bodyPr/>
          <a:lstStyle/>
          <a:p>
            <a:fld id="{18FE5F6B-3F37-4018-A768-F9E722601949}" type="slidenum">
              <a:rPr lang="tr-TR" smtClean="0"/>
              <a:t>11</a:t>
            </a:fld>
            <a:endParaRPr lang="tr-TR"/>
          </a:p>
        </p:txBody>
      </p:sp>
    </p:spTree>
    <p:extLst>
      <p:ext uri="{BB962C8B-B14F-4D97-AF65-F5344CB8AC3E}">
        <p14:creationId xmlns:p14="http://schemas.microsoft.com/office/powerpoint/2010/main" val="15640783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069" y="0"/>
            <a:ext cx="8739051" cy="6858000"/>
          </a:xfrm>
        </p:spPr>
        <p:txBody>
          <a:bodyPr>
            <a:normAutofit/>
          </a:bodyPr>
          <a:lstStyle/>
          <a:p>
            <a:pPr algn="just"/>
            <a:endParaRPr lang="tr-TR" sz="2500" dirty="0" smtClean="0">
              <a:latin typeface="Times New Roman" panose="02020603050405020304" pitchFamily="18" charset="0"/>
              <a:cs typeface="Times New Roman" panose="02020603050405020304" pitchFamily="18" charset="0"/>
            </a:endParaRPr>
          </a:p>
          <a:p>
            <a:pPr algn="just"/>
            <a:endParaRPr lang="tr-TR" sz="2500" dirty="0">
              <a:latin typeface="Times New Roman" panose="02020603050405020304" pitchFamily="18" charset="0"/>
              <a:cs typeface="Times New Roman" panose="02020603050405020304" pitchFamily="18" charset="0"/>
            </a:endParaRPr>
          </a:p>
          <a:p>
            <a:pPr algn="just"/>
            <a:r>
              <a:rPr lang="tr-TR" sz="2500" dirty="0" smtClean="0">
                <a:latin typeface="Times New Roman" panose="02020603050405020304" pitchFamily="18" charset="0"/>
                <a:cs typeface="Times New Roman" panose="02020603050405020304" pitchFamily="18" charset="0"/>
              </a:rPr>
              <a:t>DDT ve türevleri ile BHC gibi insektisidler, bipiridil türevi yabani ot ilaçları besin zinciri boyunca birikerek, ekosistem açısından önemli tehlike oluştururlar. Besin zincirine giren bu maddelerin çeşitli faktörlerle yıkımlanmaya dayanıklı olmaları sebebiyle uzun ömürlü olmak, yağda kolay çözünmek gibi bazı ortak özellikleri vardır. </a:t>
            </a:r>
          </a:p>
          <a:p>
            <a:pPr algn="just"/>
            <a:endParaRPr lang="tr-TR" sz="2500" dirty="0" smtClean="0">
              <a:latin typeface="Times New Roman" panose="02020603050405020304" pitchFamily="18" charset="0"/>
              <a:cs typeface="Times New Roman" panose="02020603050405020304" pitchFamily="18" charset="0"/>
            </a:endParaRPr>
          </a:p>
          <a:p>
            <a:pPr algn="just"/>
            <a:r>
              <a:rPr lang="tr-TR" sz="2500" dirty="0" smtClean="0">
                <a:latin typeface="Times New Roman" panose="02020603050405020304" pitchFamily="18" charset="0"/>
                <a:cs typeface="Times New Roman" panose="02020603050405020304" pitchFamily="18" charset="0"/>
              </a:rPr>
              <a:t>Besinlerle birlikte vücuda alınan bu maddeler ne metabolik yollarla daha zararsız metabolitlere çevrilebilir, ne de suda çözünmediklerinden vücuttan atılabilirler; böylece, vücut yağında giderek birikirler. Anılan maddelerin miktarı planktonlarda 1 birim olduğunda, bunlarla beslenen küçük balıklarda 1x102; küçük balıklarla beslenen büyük balıklarda 1x104; bunlarla beslenen balıkçıl kuşlarda 1x107 katına kadar ulaşabilir. </a:t>
            </a:r>
          </a:p>
          <a:p>
            <a:pPr algn="just"/>
            <a:endParaRPr lang="tr-TR" sz="2500" dirty="0" smtClean="0">
              <a:latin typeface="Times New Roman" panose="02020603050405020304" pitchFamily="18" charset="0"/>
              <a:cs typeface="Times New Roman" panose="02020603050405020304" pitchFamily="18" charset="0"/>
            </a:endParaRPr>
          </a:p>
          <a:p>
            <a:pPr algn="just"/>
            <a:endParaRPr lang="tr-TR" sz="25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18FE5F6B-3F37-4018-A768-F9E722601949}" type="slidenum">
              <a:rPr lang="tr-TR" smtClean="0"/>
              <a:t>12</a:t>
            </a:fld>
            <a:endParaRPr lang="tr-TR"/>
          </a:p>
        </p:txBody>
      </p:sp>
    </p:spTree>
    <p:extLst>
      <p:ext uri="{BB962C8B-B14F-4D97-AF65-F5344CB8AC3E}">
        <p14:creationId xmlns:p14="http://schemas.microsoft.com/office/powerpoint/2010/main" val="35060965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 y="1"/>
            <a:ext cx="8804366" cy="6858000"/>
          </a:xfrm>
        </p:spPr>
        <p:txBody>
          <a:bodyPr>
            <a:normAutofit lnSpcReduction="10000"/>
          </a:bodyPr>
          <a:lstStyle/>
          <a:p>
            <a:pPr marL="0" indent="0" algn="just">
              <a:buNone/>
            </a:pPr>
            <a:r>
              <a:rPr lang="tr-TR" sz="2500" b="1" dirty="0" smtClean="0">
                <a:solidFill>
                  <a:srgbClr val="FF0000"/>
                </a:solidFill>
                <a:latin typeface="Times New Roman" panose="02020603050405020304" pitchFamily="18" charset="0"/>
                <a:cs typeface="Times New Roman" panose="02020603050405020304" pitchFamily="18" charset="0"/>
              </a:rPr>
              <a:t>3. Halojenli bileşikler</a:t>
            </a:r>
          </a:p>
          <a:p>
            <a:pPr algn="just"/>
            <a:r>
              <a:rPr lang="tr-TR" sz="2500" dirty="0" smtClean="0">
                <a:latin typeface="Times New Roman" panose="02020603050405020304" pitchFamily="18" charset="0"/>
                <a:cs typeface="Times New Roman" panose="02020603050405020304" pitchFamily="18" charset="0"/>
              </a:rPr>
              <a:t>Alifatik ve aromatik halojenli bileşikler (klor, brom, flor içeren bileşikler) de dahil, ülkemizde çevre kirleticilerden bazılarının TGKY’ne göre su ve bazı besin maddelerinde bulunmasına izin verilen düzeyleri Tablo 24.3.7’de verilmiştir.</a:t>
            </a:r>
          </a:p>
          <a:p>
            <a:pPr marL="457200" indent="-457200" algn="just">
              <a:buFont typeface="+mj-lt"/>
              <a:buAutoNum type="alphaLcPeriod"/>
            </a:pPr>
            <a:r>
              <a:rPr lang="tr-TR" sz="2500" b="1" dirty="0" smtClean="0">
                <a:solidFill>
                  <a:srgbClr val="FF0000"/>
                </a:solidFill>
                <a:latin typeface="Times New Roman" panose="02020603050405020304" pitchFamily="18" charset="0"/>
                <a:cs typeface="Times New Roman" panose="02020603050405020304" pitchFamily="18" charset="0"/>
              </a:rPr>
              <a:t>Dioksin (TCDD)</a:t>
            </a:r>
          </a:p>
          <a:p>
            <a:pPr algn="just"/>
            <a:r>
              <a:rPr lang="tr-TR" sz="2500" dirty="0" smtClean="0">
                <a:latin typeface="Times New Roman" panose="02020603050405020304" pitchFamily="18" charset="0"/>
                <a:cs typeface="Times New Roman" panose="02020603050405020304" pitchFamily="18" charset="0"/>
              </a:rPr>
              <a:t>Bu maddeyle ilgili bilgiler daha önce verilmiştir. Pentaklorofenol (PCP), 2,4,5-T gibi bileşiklerin yan ürünü olarak şekillenen dioksin bilinen en zehirli maddelerden birisidir. Besin zincirine girdiğinde giderek (balıklarda suya göre &gt;100 bin katı gibi) birikir; insan veya hayvan vücudundaki miktarı gıda maddeleri veya yemdeki miktarının yüzlerce katına ulaşabilir. Dioksinle bulaşık hayvansal besinler (et, süt gibi) en önemli (&gt;%90) kaynaklarıdır. </a:t>
            </a:r>
          </a:p>
          <a:p>
            <a:pPr algn="just"/>
            <a:r>
              <a:rPr lang="tr-TR" sz="2500" dirty="0" smtClean="0">
                <a:latin typeface="Times New Roman" panose="02020603050405020304" pitchFamily="18" charset="0"/>
                <a:cs typeface="Times New Roman" panose="02020603050405020304" pitchFamily="18" charset="0"/>
              </a:rPr>
              <a:t>Dioksinin en önemli kaynağını 2,4,5-T oluşturur; bu genellikle 50 ppb’den az dioksin içerir; anılan yabani ot ilacının uygulanmasını takiben bitkilerdeki dioksin düzeyi 5 ppt’ye kadar çıkar; böyle bir ortamda dioksinin yarı-ömrü 4 saat-1 hafta arasında değişir; 1 ay sonra da düzeyi 0.001-0.3 ppt’nin altına iner. Dioksinle ilgili daha fazla bilgi edinmek için Konu 23.2.4’e bakılabilir. </a:t>
            </a:r>
          </a:p>
          <a:p>
            <a:pPr algn="just"/>
            <a:endParaRPr lang="tr-TR" sz="2500" dirty="0" smtClean="0">
              <a:latin typeface="Times New Roman" panose="02020603050405020304" pitchFamily="18" charset="0"/>
              <a:cs typeface="Times New Roman" panose="02020603050405020304" pitchFamily="18" charset="0"/>
            </a:endParaRPr>
          </a:p>
          <a:p>
            <a:pPr algn="just"/>
            <a:endParaRPr lang="tr-TR" sz="25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18FE5F6B-3F37-4018-A768-F9E722601949}" type="slidenum">
              <a:rPr lang="tr-TR" smtClean="0"/>
              <a:t>13</a:t>
            </a:fld>
            <a:endParaRPr lang="tr-TR"/>
          </a:p>
        </p:txBody>
      </p:sp>
    </p:spTree>
    <p:extLst>
      <p:ext uri="{BB962C8B-B14F-4D97-AF65-F5344CB8AC3E}">
        <p14:creationId xmlns:p14="http://schemas.microsoft.com/office/powerpoint/2010/main" val="42315129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943" y="0"/>
            <a:ext cx="8765177" cy="6858000"/>
          </a:xfrm>
        </p:spPr>
        <p:txBody>
          <a:bodyPr/>
          <a:lstStyle/>
          <a:p>
            <a:pPr marL="0" indent="0">
              <a:buNone/>
            </a:pPr>
            <a:endParaRPr lang="tr-TR" sz="2500" b="1" dirty="0">
              <a:solidFill>
                <a:srgbClr val="FF0000"/>
              </a:solidFill>
              <a:latin typeface="Times New Roman" panose="02020603050405020304" pitchFamily="18" charset="0"/>
              <a:cs typeface="Times New Roman" panose="02020603050405020304" pitchFamily="18" charset="0"/>
            </a:endParaRPr>
          </a:p>
          <a:p>
            <a:pPr marL="0" indent="0">
              <a:buNone/>
            </a:pPr>
            <a:r>
              <a:rPr lang="tr-TR" sz="2500" b="1" dirty="0" smtClean="0">
                <a:solidFill>
                  <a:srgbClr val="FF0000"/>
                </a:solidFill>
                <a:latin typeface="Times New Roman" panose="02020603050405020304" pitchFamily="18" charset="0"/>
                <a:cs typeface="Times New Roman" panose="02020603050405020304" pitchFamily="18" charset="0"/>
              </a:rPr>
              <a:t>b. Hekzaklorobenzen (HCB)</a:t>
            </a:r>
          </a:p>
          <a:p>
            <a:pPr algn="just"/>
            <a:r>
              <a:rPr lang="tr-TR" sz="2700" dirty="0" smtClean="0">
                <a:latin typeface="Times New Roman" panose="02020603050405020304" pitchFamily="18" charset="0"/>
                <a:cs typeface="Times New Roman" panose="02020603050405020304" pitchFamily="18" charset="0"/>
              </a:rPr>
              <a:t>Bu bir zamanlar zirai mücadelede mantarlara karşı tohum kaplama ilacı olarak sık kullanılmıştır. Bu madde klor gazı ve klorlu hidrokarbonların yan ürünü olarak da oluşur ve PCP’un üretiminde kullanılır. Diğer ülkelerde olduğu gibi, ülkemizde de 1956 yılında, Urfa ve Diyarbakır’da, bilhassa çocuklar olmak üzere, binlerce bölge insanında karşılaşılan ve kara yara hastalığı (porfiria cutanea tarda) diye bilinen olay bu maddeyle muamele edilmiş tahılların tüketimi arasında ilişki bulunduğu ortaya konulmuştur. </a:t>
            </a:r>
          </a:p>
          <a:p>
            <a:pPr algn="just"/>
            <a:r>
              <a:rPr lang="tr-TR" sz="2700" dirty="0" smtClean="0">
                <a:latin typeface="Times New Roman" panose="02020603050405020304" pitchFamily="18" charset="0"/>
                <a:cs typeface="Times New Roman" panose="02020603050405020304" pitchFamily="18" charset="0"/>
              </a:rPr>
              <a:t>Amerika’da hayvansal dokularda ilk kez 1973 yılında bulunmuştur; 157 sürüdeki 555 hayvandan alınan yağ örneklerinden %29’unda ≥500 ppb HCB kalıntısı bulunmuştur. </a:t>
            </a:r>
          </a:p>
          <a:p>
            <a:pPr algn="just"/>
            <a:endParaRPr lang="tr-TR" sz="2700" dirty="0"/>
          </a:p>
        </p:txBody>
      </p:sp>
      <p:sp>
        <p:nvSpPr>
          <p:cNvPr id="4" name="Slayt Numarası Yer Tutucusu 3"/>
          <p:cNvSpPr>
            <a:spLocks noGrp="1"/>
          </p:cNvSpPr>
          <p:nvPr>
            <p:ph type="sldNum" sz="quarter" idx="12"/>
          </p:nvPr>
        </p:nvSpPr>
        <p:spPr/>
        <p:txBody>
          <a:bodyPr/>
          <a:lstStyle/>
          <a:p>
            <a:fld id="{18FE5F6B-3F37-4018-A768-F9E722601949}" type="slidenum">
              <a:rPr lang="tr-TR" smtClean="0"/>
              <a:t>14</a:t>
            </a:fld>
            <a:endParaRPr lang="tr-TR"/>
          </a:p>
        </p:txBody>
      </p:sp>
    </p:spTree>
    <p:extLst>
      <p:ext uri="{BB962C8B-B14F-4D97-AF65-F5344CB8AC3E}">
        <p14:creationId xmlns:p14="http://schemas.microsoft.com/office/powerpoint/2010/main" val="2017466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943" y="0"/>
            <a:ext cx="8778239" cy="6858000"/>
          </a:xfrm>
        </p:spPr>
        <p:txBody>
          <a:bodyPr>
            <a:normAutofit/>
          </a:bodyPr>
          <a:lstStyle/>
          <a:p>
            <a:pPr algn="just"/>
            <a:endParaRPr lang="tr-TR" sz="2700" dirty="0" smtClean="0">
              <a:latin typeface="Times New Roman" panose="02020603050405020304" pitchFamily="18" charset="0"/>
              <a:cs typeface="Times New Roman" panose="02020603050405020304" pitchFamily="18" charset="0"/>
            </a:endParaRPr>
          </a:p>
          <a:p>
            <a:pPr algn="just"/>
            <a:endParaRPr lang="tr-TR" sz="2700" dirty="0">
              <a:latin typeface="Times New Roman" panose="02020603050405020304" pitchFamily="18" charset="0"/>
              <a:cs typeface="Times New Roman" panose="02020603050405020304" pitchFamily="18" charset="0"/>
            </a:endParaRPr>
          </a:p>
          <a:p>
            <a:pPr algn="just"/>
            <a:r>
              <a:rPr lang="tr-TR" sz="2700" dirty="0" smtClean="0">
                <a:latin typeface="Times New Roman" panose="02020603050405020304" pitchFamily="18" charset="0"/>
                <a:cs typeface="Times New Roman" panose="02020603050405020304" pitchFamily="18" charset="0"/>
              </a:rPr>
              <a:t>Yem vb maddelerle vücuda giren HCB yağ dokuda depolanır; hayvan türüne göre, yağda yemdekinin 5-30 katı miktarlarda birikir. Yemde 30 ppb bulunduğunda, etlik piliçlerin vücut yağındaki miktarı 500 ppb’nin üzerine çıkar. Yeme 120 ppb miktarında katılıp 7 hafta süreyle verildiğinde ve 5 haftalık kesim öncesi bekletme süresi uygulandığında, etlik piliçlerin vücut yağındaki miktarı 500 ppb dolayındadır. Vücut yağından salıverilmesi birikme hızına göre çok yavaştır; yağdaki yarı-ömrü koyunlarda 10-18 hafta, etlik piliçlerde 24-27 gün arasında değişir. Yağ dokunun HCB’den tümüyle arınması 1 yıl kadar sürebilir. HCB’nin sağılan hayvanlarda vücuttan atılması sağılmayanlardan daha hızlıdır.</a:t>
            </a:r>
            <a:endParaRPr lang="tr-TR" sz="27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18FE5F6B-3F37-4018-A768-F9E722601949}" type="slidenum">
              <a:rPr lang="tr-TR" smtClean="0"/>
              <a:t>15</a:t>
            </a:fld>
            <a:endParaRPr lang="tr-TR"/>
          </a:p>
        </p:txBody>
      </p:sp>
    </p:spTree>
    <p:extLst>
      <p:ext uri="{BB962C8B-B14F-4D97-AF65-F5344CB8AC3E}">
        <p14:creationId xmlns:p14="http://schemas.microsoft.com/office/powerpoint/2010/main" val="542090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943" y="0"/>
            <a:ext cx="8699863" cy="6858000"/>
          </a:xfrm>
        </p:spPr>
        <p:txBody>
          <a:bodyPr>
            <a:normAutofit lnSpcReduction="10000"/>
          </a:bodyPr>
          <a:lstStyle/>
          <a:p>
            <a:pPr marL="0" indent="0">
              <a:buNone/>
            </a:pPr>
            <a:r>
              <a:rPr lang="tr-TR" sz="2600" b="1" dirty="0" smtClean="0">
                <a:solidFill>
                  <a:srgbClr val="FF0000"/>
                </a:solidFill>
                <a:latin typeface="Times New Roman" panose="02020603050405020304" pitchFamily="18" charset="0"/>
                <a:cs typeface="Times New Roman" panose="02020603050405020304" pitchFamily="18" charset="0"/>
              </a:rPr>
              <a:t>c. DDT</a:t>
            </a:r>
          </a:p>
          <a:p>
            <a:pPr algn="just"/>
            <a:r>
              <a:rPr lang="tr-TR" sz="2600" dirty="0" smtClean="0">
                <a:latin typeface="Times New Roman" panose="02020603050405020304" pitchFamily="18" charset="0"/>
                <a:cs typeface="Times New Roman" panose="02020603050405020304" pitchFamily="18" charset="0"/>
              </a:rPr>
              <a:t>Bu maddeyle ilgili olarak daha önce bilgi verilmiştir. DDT gıda kirleticisi olarak değerlendirildiğinde, gıda zincirine girdiğinde giderek birikir; su veya yemdeki miktarının binlerce katı miktarlarda vücut yağında birikir. Sütle de atılır; 8 ppm miktarda DDT içeren yem yiyen hayvanların sütlerinde 3 ppm ve böyle sütlerden hazırlanan tereyağında da 65 ppm miktarda kalıntısı bulunabilir. Kullanımı birçok ülkede 20-25 yıldır yasak olmasına rağmen, bugün bile birçok su ve tarım ürünleri ile besin maddelerinde kalıntılarına rastlanmaktadır. </a:t>
            </a:r>
          </a:p>
          <a:p>
            <a:pPr marL="0" indent="0" algn="just">
              <a:buNone/>
            </a:pPr>
            <a:r>
              <a:rPr lang="tr-TR" sz="2600" b="1" dirty="0" smtClean="0">
                <a:solidFill>
                  <a:srgbClr val="FF0000"/>
                </a:solidFill>
                <a:latin typeface="Times New Roman" panose="02020603050405020304" pitchFamily="18" charset="0"/>
                <a:cs typeface="Times New Roman" panose="02020603050405020304" pitchFamily="18" charset="0"/>
              </a:rPr>
              <a:t>d. Pentaklorofenol (PCP)</a:t>
            </a:r>
          </a:p>
          <a:p>
            <a:pPr algn="just"/>
            <a:r>
              <a:rPr lang="tr-TR" sz="2600" dirty="0" smtClean="0">
                <a:latin typeface="Times New Roman" panose="02020603050405020304" pitchFamily="18" charset="0"/>
                <a:cs typeface="Times New Roman" panose="02020603050405020304" pitchFamily="18" charset="0"/>
              </a:rPr>
              <a:t>Bu özellikle ağaçların korunması amacıyla mantarlara karşı etkisi için kullanılan klorofenol türevi bir maddedir. Madde sığırlara önce 10 gün süreyle 20 mg/kg, sonra 60 gün süreyle de 10 mg/kg miktarlarda verildiğinde, sütteki miktarı 4 ppm’e kadar çıkmaktadır. Yeme 1-100 ppm miktarlarda katılıp 8 hafta süreyle etlik civciv-piliçlere yedirildikten ve 5 haftalık bekletme süresine uyulduktan sonra, özellikle böbrekler olmak üzere, hayvanların tüm doku ve organlarında 10 ppb’nin üzerinde kalıntılarına rastlanır. </a:t>
            </a:r>
          </a:p>
          <a:p>
            <a:endParaRPr lang="tr-TR" dirty="0" smtClean="0"/>
          </a:p>
          <a:p>
            <a:endParaRPr lang="tr-TR" dirty="0"/>
          </a:p>
        </p:txBody>
      </p:sp>
      <p:sp>
        <p:nvSpPr>
          <p:cNvPr id="4" name="Slayt Numarası Yer Tutucusu 3"/>
          <p:cNvSpPr>
            <a:spLocks noGrp="1"/>
          </p:cNvSpPr>
          <p:nvPr>
            <p:ph type="sldNum" sz="quarter" idx="12"/>
          </p:nvPr>
        </p:nvSpPr>
        <p:spPr/>
        <p:txBody>
          <a:bodyPr/>
          <a:lstStyle/>
          <a:p>
            <a:fld id="{18FE5F6B-3F37-4018-A768-F9E722601949}" type="slidenum">
              <a:rPr lang="tr-TR" smtClean="0"/>
              <a:t>16</a:t>
            </a:fld>
            <a:endParaRPr lang="tr-TR"/>
          </a:p>
        </p:txBody>
      </p:sp>
    </p:spTree>
    <p:extLst>
      <p:ext uri="{BB962C8B-B14F-4D97-AF65-F5344CB8AC3E}">
        <p14:creationId xmlns:p14="http://schemas.microsoft.com/office/powerpoint/2010/main" val="1580240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7383" y="1"/>
            <a:ext cx="8569233" cy="6858000"/>
          </a:xfrm>
        </p:spPr>
        <p:txBody>
          <a:bodyPr>
            <a:normAutofit lnSpcReduction="10000"/>
          </a:bodyPr>
          <a:lstStyle/>
          <a:p>
            <a:pPr marL="0" indent="0" algn="just">
              <a:buNone/>
            </a:pPr>
            <a:endParaRPr lang="tr-TR" sz="2600" b="1" dirty="0">
              <a:solidFill>
                <a:srgbClr val="FF0000"/>
              </a:solidFill>
              <a:latin typeface="Times New Roman" panose="02020603050405020304" pitchFamily="18" charset="0"/>
              <a:cs typeface="Times New Roman" panose="02020603050405020304" pitchFamily="18" charset="0"/>
            </a:endParaRPr>
          </a:p>
          <a:p>
            <a:pPr marL="0" indent="0" algn="just">
              <a:buNone/>
            </a:pPr>
            <a:r>
              <a:rPr lang="tr-TR" sz="2600" b="1" dirty="0" smtClean="0">
                <a:solidFill>
                  <a:srgbClr val="FF0000"/>
                </a:solidFill>
                <a:latin typeface="Times New Roman" panose="02020603050405020304" pitchFamily="18" charset="0"/>
                <a:cs typeface="Times New Roman" panose="02020603050405020304" pitchFamily="18" charset="0"/>
              </a:rPr>
              <a:t>e.</a:t>
            </a:r>
            <a:r>
              <a:rPr lang="tr-TR" b="1" dirty="0" smtClean="0">
                <a:solidFill>
                  <a:srgbClr val="FF0000"/>
                </a:solidFill>
              </a:rPr>
              <a:t> </a:t>
            </a:r>
            <a:r>
              <a:rPr lang="tr-TR" sz="2600" b="1" dirty="0" smtClean="0">
                <a:solidFill>
                  <a:srgbClr val="FF0000"/>
                </a:solidFill>
                <a:latin typeface="Times New Roman" panose="02020603050405020304" pitchFamily="18" charset="0"/>
                <a:cs typeface="Times New Roman" panose="02020603050405020304" pitchFamily="18" charset="0"/>
              </a:rPr>
              <a:t>Pentakloronitrobenzen (PCNB)</a:t>
            </a:r>
          </a:p>
          <a:p>
            <a:pPr algn="just"/>
            <a:r>
              <a:rPr lang="tr-TR" sz="2600" dirty="0" smtClean="0">
                <a:latin typeface="Times New Roman" panose="02020603050405020304" pitchFamily="18" charset="0"/>
                <a:cs typeface="Times New Roman" panose="02020603050405020304" pitchFamily="18" charset="0"/>
              </a:rPr>
              <a:t>Bu madde tarım ürünlerinde kök hastalığına yol açan birçok mantara karşı kullanılır; ilaç ve ana metaboliti pentakloroanilin mısır, pamuk, soya vb tarım ürünleri tarafından alınır. PCNB diğer bazı maddelerin (pentaklorobenzen, tetrakloronitroben-zen, HCB gibi) üretilmeleri sırasında yan ürün olarak da şekillenir. </a:t>
            </a:r>
          </a:p>
          <a:p>
            <a:pPr algn="just"/>
            <a:r>
              <a:rPr lang="tr-TR" sz="2600" dirty="0" smtClean="0">
                <a:latin typeface="Times New Roman" panose="02020603050405020304" pitchFamily="18" charset="0"/>
                <a:cs typeface="Times New Roman" panose="02020603050405020304" pitchFamily="18" charset="0"/>
              </a:rPr>
              <a:t>Yeme 0.1-20 ppm arasında katılıp etlik piliçlere 8 hafta süreyle yedirildiğinde, doku ve organlardaki ana madde ve metabolit miktarı 10 ppb dolayındadır; yani, son derece düşüktür. PCNB yeme 20 ppm’e kadar katılıp verildiğinde, yağda kalıntısıyla karşılaşılmaz. </a:t>
            </a:r>
          </a:p>
          <a:p>
            <a:pPr algn="just"/>
            <a:r>
              <a:rPr lang="tr-TR" sz="2600" dirty="0" smtClean="0">
                <a:latin typeface="Times New Roman" panose="02020603050405020304" pitchFamily="18" charset="0"/>
                <a:cs typeface="Times New Roman" panose="02020603050405020304" pitchFamily="18" charset="0"/>
              </a:rPr>
              <a:t>Yemdeki düzeyi 50 ppm’i geçtiğinde, diğer dokulardakine benzer şekilde, yağ dokuda da birikir. Yemdeki miktarı 500 ppm’i aştığında ise yağ dokudaki kalıntıları tolerans düzeyinin üzerine (500 ppb) çıkar. Yeme 10-100 ppm miktarda katılıp yumurta tavuklarına verildiğinde, yumurtada kalıntıya yol açmaz; yemdeki miktarı 1000 ppm’i bulduğunda ise yumurtaya çok az miktarda (&lt;50 ppb) geçer.</a:t>
            </a:r>
          </a:p>
          <a:p>
            <a:pPr algn="just"/>
            <a:endParaRPr lang="tr-TR" sz="2600" dirty="0" smtClean="0">
              <a:latin typeface="Times New Roman" panose="02020603050405020304" pitchFamily="18" charset="0"/>
              <a:cs typeface="Times New Roman" panose="02020603050405020304" pitchFamily="18" charset="0"/>
            </a:endParaRPr>
          </a:p>
          <a:p>
            <a:pPr algn="just"/>
            <a:endParaRPr lang="tr-TR" sz="26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18FE5F6B-3F37-4018-A768-F9E722601949}" type="slidenum">
              <a:rPr lang="tr-TR" smtClean="0"/>
              <a:t>17</a:t>
            </a:fld>
            <a:endParaRPr lang="tr-TR"/>
          </a:p>
        </p:txBody>
      </p:sp>
    </p:spTree>
    <p:extLst>
      <p:ext uri="{BB962C8B-B14F-4D97-AF65-F5344CB8AC3E}">
        <p14:creationId xmlns:p14="http://schemas.microsoft.com/office/powerpoint/2010/main" val="28529390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691" y="0"/>
            <a:ext cx="8804366" cy="6858000"/>
          </a:xfrm>
        </p:spPr>
        <p:txBody>
          <a:bodyPr>
            <a:normAutofit/>
          </a:bodyPr>
          <a:lstStyle/>
          <a:p>
            <a:pPr marL="0" indent="0">
              <a:buNone/>
            </a:pPr>
            <a:endParaRPr lang="tr-TR" sz="2600" b="1" dirty="0" smtClean="0">
              <a:solidFill>
                <a:srgbClr val="FF0000"/>
              </a:solidFill>
              <a:latin typeface="Times New Roman" panose="02020603050405020304" pitchFamily="18" charset="0"/>
              <a:cs typeface="Times New Roman" panose="02020603050405020304" pitchFamily="18" charset="0"/>
            </a:endParaRPr>
          </a:p>
          <a:p>
            <a:pPr marL="0" indent="0">
              <a:buNone/>
            </a:pPr>
            <a:r>
              <a:rPr lang="tr-TR" sz="2600" b="1" dirty="0" smtClean="0">
                <a:solidFill>
                  <a:srgbClr val="FF0000"/>
                </a:solidFill>
                <a:latin typeface="Times New Roman" panose="02020603050405020304" pitchFamily="18" charset="0"/>
                <a:cs typeface="Times New Roman" panose="02020603050405020304" pitchFamily="18" charset="0"/>
              </a:rPr>
              <a:t>f. Poliklorobifeniller (PCB’ler)</a:t>
            </a:r>
          </a:p>
          <a:p>
            <a:pPr algn="just"/>
            <a:r>
              <a:rPr lang="tr-TR" sz="2600" dirty="0" smtClean="0">
                <a:latin typeface="Times New Roman" panose="02020603050405020304" pitchFamily="18" charset="0"/>
                <a:cs typeface="Times New Roman" panose="02020603050405020304" pitchFamily="18" charset="0"/>
              </a:rPr>
              <a:t>Bunlar (209 üyesi vardır) aromatik maddelerin %12-68 klorlandırılmasıyla hazırlanmıştır; katı veya sıvı, renksiz veya hafif sarı renktedirler. PCB’ler üretim veya kullanılmaları sırasında hava, toprak ve su sistemlerine girerler; atmosfer havasında 10 gün süreyle kalabilirler. PCB’lerin yaygın şekilde kullanılmaları, fiziki, kimyasal ve biyolojik yıkımlanmaya son derece dayanıklı olmaları sebepleriyle, yaygın çevre ve gıda kirlenmesine yol açabilirler. </a:t>
            </a:r>
          </a:p>
          <a:p>
            <a:pPr algn="just"/>
            <a:r>
              <a:rPr lang="tr-TR" sz="2600" dirty="0" smtClean="0">
                <a:latin typeface="Times New Roman" panose="02020603050405020304" pitchFamily="18" charset="0"/>
                <a:cs typeface="Times New Roman" panose="02020603050405020304" pitchFamily="18" charset="0"/>
              </a:rPr>
              <a:t>Tatlı sularda yaşayan balıklardaki düzeyi 0.5 ppb’nin altındadır. Yukarıda belirtilen sebeplerle, insanların, özellikle su ürünleri ile olmak üzere, besinleriyle günde ortalama 150-200 µg arasında PCB’i aldıkları tahmin edilmektedir. Yemdeki miktarı 0.2 ppm’i aştığında dokulardaki kalıntısı 3 ppm’i geçmektedir; yeme 0.5-1 ppm miktarda katılarak verilen Araclor 1254 yumurtaya 0.2-0.45 ppm miktarlarda geçer. </a:t>
            </a:r>
          </a:p>
          <a:p>
            <a:pPr algn="just"/>
            <a:endParaRPr lang="tr-TR" sz="26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18FE5F6B-3F37-4018-A768-F9E722601949}" type="slidenum">
              <a:rPr lang="tr-TR" smtClean="0"/>
              <a:t>18</a:t>
            </a:fld>
            <a:endParaRPr lang="tr-TR"/>
          </a:p>
        </p:txBody>
      </p:sp>
    </p:spTree>
    <p:extLst>
      <p:ext uri="{BB962C8B-B14F-4D97-AF65-F5344CB8AC3E}">
        <p14:creationId xmlns:p14="http://schemas.microsoft.com/office/powerpoint/2010/main" val="42487902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691" y="0"/>
            <a:ext cx="8778239" cy="6858000"/>
          </a:xfrm>
        </p:spPr>
        <p:txBody>
          <a:bodyPr>
            <a:normAutofit lnSpcReduction="10000"/>
          </a:bodyPr>
          <a:lstStyle/>
          <a:p>
            <a:pPr marL="0" indent="0" algn="just">
              <a:buNone/>
            </a:pPr>
            <a:r>
              <a:rPr lang="tr-TR" sz="2600" b="1" dirty="0" smtClean="0">
                <a:solidFill>
                  <a:srgbClr val="FF0000"/>
                </a:solidFill>
                <a:latin typeface="Times New Roman" panose="02020603050405020304" pitchFamily="18" charset="0"/>
                <a:cs typeface="Times New Roman" panose="02020603050405020304" pitchFamily="18" charset="0"/>
              </a:rPr>
              <a:t>g. Polibromobifeniller (PBB’ler)</a:t>
            </a:r>
          </a:p>
          <a:p>
            <a:pPr algn="just"/>
            <a:r>
              <a:rPr lang="tr-TR" sz="2600" dirty="0" smtClean="0">
                <a:latin typeface="Times New Roman" panose="02020603050405020304" pitchFamily="18" charset="0"/>
                <a:cs typeface="Times New Roman" panose="02020603050405020304" pitchFamily="18" charset="0"/>
              </a:rPr>
              <a:t>PBB’ler fiziko-kimyasal özelliklerinin bir sonucu olarak çevrede parçalanmamaları sebebiyle, besin zincirine girdiklerinde her halkada giderek birikirler. Öyle ki, vücut yağında ömür boyu kalırlar. PBB’lerle bulaşık yemin yenilmesini takiben, sığırların sütlerinde 43 ppm ve karaciğerinde 310 ppm’e varan miktarlarda bulunur. Kirleticinin yemden uzaklaştırılmasını takiben, sütteki düzeyi 10-15 günde hızla azalır; sütle atılma yarı-ömrü 60 gündür. Yumurta tavuklarında atılma yarı-ömrü 28 gün dolayındadır; yeme 42 ppm miktarda katılıp verildiğinde, yumurtadaki miktarı 66 ppm’e kadar çıkabilir.</a:t>
            </a:r>
          </a:p>
          <a:p>
            <a:pPr marL="0" indent="0" algn="just">
              <a:buNone/>
            </a:pPr>
            <a:r>
              <a:rPr lang="tr-TR" sz="2600" b="1" dirty="0" smtClean="0">
                <a:solidFill>
                  <a:srgbClr val="FF0000"/>
                </a:solidFill>
                <a:latin typeface="Times New Roman" panose="02020603050405020304" pitchFamily="18" charset="0"/>
                <a:cs typeface="Times New Roman" panose="02020603050405020304" pitchFamily="18" charset="0"/>
              </a:rPr>
              <a:t>h. N-Nitrozo bileşikler</a:t>
            </a:r>
          </a:p>
          <a:p>
            <a:pPr algn="just"/>
            <a:r>
              <a:rPr lang="tr-TR" sz="2600" dirty="0" smtClean="0">
                <a:latin typeface="Times New Roman" panose="02020603050405020304" pitchFamily="18" charset="0"/>
                <a:cs typeface="Times New Roman" panose="02020603050405020304" pitchFamily="18" charset="0"/>
              </a:rPr>
              <a:t>Bunlar amid, amin, guanidin, üre gibi azotlu maddelerin azotoksitlerle yaptıkları bileşiklerdir. Nitrozaminler ve nitrozamidler diye iki ana gruba ayrılırlar; nitrozaminler ikincil-amin; nitrozamidler de üre (nitrozoüre, tiyoüre), amid, guanidin, karbamat, karboksamid gibi maddelerin türevidirler. İki gruptaki maddeler de karsinojeniktir. </a:t>
            </a:r>
          </a:p>
          <a:p>
            <a:endParaRPr lang="tr-TR" dirty="0"/>
          </a:p>
        </p:txBody>
      </p:sp>
      <p:sp>
        <p:nvSpPr>
          <p:cNvPr id="4" name="Slayt Numarası Yer Tutucusu 3"/>
          <p:cNvSpPr>
            <a:spLocks noGrp="1"/>
          </p:cNvSpPr>
          <p:nvPr>
            <p:ph type="sldNum" sz="quarter" idx="12"/>
          </p:nvPr>
        </p:nvSpPr>
        <p:spPr/>
        <p:txBody>
          <a:bodyPr/>
          <a:lstStyle/>
          <a:p>
            <a:fld id="{18FE5F6B-3F37-4018-A768-F9E722601949}" type="slidenum">
              <a:rPr lang="tr-TR" smtClean="0"/>
              <a:t>19</a:t>
            </a:fld>
            <a:endParaRPr lang="tr-TR"/>
          </a:p>
        </p:txBody>
      </p:sp>
    </p:spTree>
    <p:extLst>
      <p:ext uri="{BB962C8B-B14F-4D97-AF65-F5344CB8AC3E}">
        <p14:creationId xmlns:p14="http://schemas.microsoft.com/office/powerpoint/2010/main" val="2496380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056914" cy="6858000"/>
          </a:xfrm>
        </p:spPr>
        <p:txBody>
          <a:bodyPr/>
          <a:lstStyle/>
          <a:p>
            <a:endParaRPr lang="tr-TR" dirty="0" smtClean="0"/>
          </a:p>
          <a:p>
            <a:endParaRPr lang="tr-TR" dirty="0" smtClean="0"/>
          </a:p>
          <a:p>
            <a:endParaRPr lang="tr-TR" dirty="0"/>
          </a:p>
          <a:p>
            <a:endParaRPr lang="tr-TR" dirty="0"/>
          </a:p>
          <a:p>
            <a:pPr algn="just"/>
            <a:r>
              <a:rPr lang="tr-TR" sz="3400" dirty="0" smtClean="0">
                <a:latin typeface="Times New Roman" panose="02020603050405020304" pitchFamily="18" charset="0"/>
                <a:cs typeface="Times New Roman" panose="02020603050405020304" pitchFamily="18" charset="0"/>
              </a:rPr>
              <a:t>Gıdalarda kirlenmeye yol açan çevre kirleticileri başlıca metaller, pestisidler, halojenli alifatik ve aromatik maddeler, N-nitrozo bileşikler, polisiklik aromatik hidrokarbonlar başlıkları altında incelenebilir; bu gruptaki maddeler adından da anlaşılabileceği gibi, istenilse de kaçınılamayan kirleticilerdir. </a:t>
            </a:r>
            <a:endParaRPr lang="tr-TR" sz="34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18FE5F6B-3F37-4018-A768-F9E722601949}" type="slidenum">
              <a:rPr lang="tr-TR" smtClean="0"/>
              <a:t>2</a:t>
            </a:fld>
            <a:endParaRPr lang="tr-TR"/>
          </a:p>
        </p:txBody>
      </p:sp>
    </p:spTree>
    <p:extLst>
      <p:ext uri="{BB962C8B-B14F-4D97-AF65-F5344CB8AC3E}">
        <p14:creationId xmlns:p14="http://schemas.microsoft.com/office/powerpoint/2010/main" val="14447222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 y="0"/>
            <a:ext cx="8752114" cy="6858000"/>
          </a:xfrm>
        </p:spPr>
        <p:txBody>
          <a:bodyPr>
            <a:normAutofit fontScale="92500"/>
          </a:bodyPr>
          <a:lstStyle/>
          <a:p>
            <a:pPr algn="just"/>
            <a:r>
              <a:rPr lang="tr-TR" sz="2600" dirty="0" smtClean="0">
                <a:latin typeface="Times New Roman" panose="02020603050405020304" pitchFamily="18" charset="0"/>
                <a:cs typeface="Times New Roman" panose="02020603050405020304" pitchFamily="18" charset="0"/>
              </a:rPr>
              <a:t>Nitrozaminlerin 10’dan fazla üyesi vardır; başlıcaları dibutilnitrozamin (DBN), dimetilnitrozamin (DMA), dietilnitrozamin (DEN), nitrozopirrolidin (NPyr), nitrozosarkosin (NSA) ve nitrozopiperidin (NPip)’dir. Bu maddeler ön-karsinojen halinde bulunurlar; vücutta, sırasıyla, diazoalkan, diazonium tuzu ve karbonium iyonuna dönüşürler. Karsinojenik etkili olan esasta son maddedir; bu DNA, RNA gibi büyük molekülleri alkilleyerek etkir. Nitrozamidler vücut sıvılarında normal olarak kendiliklerinden yıkımlanırlar ve karbonium iyonu oluştururlar. </a:t>
            </a:r>
          </a:p>
          <a:p>
            <a:pPr algn="just"/>
            <a:r>
              <a:rPr lang="tr-TR" sz="2600" dirty="0" smtClean="0">
                <a:latin typeface="Times New Roman" panose="02020603050405020304" pitchFamily="18" charset="0"/>
                <a:cs typeface="Times New Roman" panose="02020603050405020304" pitchFamily="18" charset="0"/>
              </a:rPr>
              <a:t>N-nitrozo bileşikler hem vücutta şekillenirler, hem de çevreden kaynaklanırlar. Besinlerle alınan nitrat mide-bağırsak kanalında amonyağa kadar (nitrat→nitrit→hidroksilamin→amonyak) indirgenir. Özellikle midenin asit ortamında (pH 2-4 en uygun ortamdır) nitrattan oluşan nitrit ikincil aminler ve N-amidlerle tepkimeye girerek nitrozaminler ve nitrozamidler oluşturur. </a:t>
            </a:r>
          </a:p>
          <a:p>
            <a:pPr algn="just"/>
            <a:r>
              <a:rPr lang="tr-TR" sz="2600" dirty="0" smtClean="0">
                <a:latin typeface="Times New Roman" panose="02020603050405020304" pitchFamily="18" charset="0"/>
                <a:cs typeface="Times New Roman" panose="02020603050405020304" pitchFamily="18" charset="0"/>
              </a:rPr>
              <a:t>Nitrozaminlerin çevredeki kaynaklarını nitrat veya nitrit içeren besinler (özellikle ıspanak, şeker pancarı, turpgiller gibi), su, nitratlı etler (sucuk gibi), alkolik içecekler (mayalı içecekler gibi), kozmetikler, kauçuk üretimi ve mesleki maruziyet oluşturur. </a:t>
            </a:r>
          </a:p>
          <a:p>
            <a:pPr algn="just"/>
            <a:endParaRPr lang="tr-TR" sz="26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18FE5F6B-3F37-4018-A768-F9E722601949}" type="slidenum">
              <a:rPr lang="tr-TR" smtClean="0"/>
              <a:t>20</a:t>
            </a:fld>
            <a:endParaRPr lang="tr-TR"/>
          </a:p>
        </p:txBody>
      </p:sp>
    </p:spTree>
    <p:extLst>
      <p:ext uri="{BB962C8B-B14F-4D97-AF65-F5344CB8AC3E}">
        <p14:creationId xmlns:p14="http://schemas.microsoft.com/office/powerpoint/2010/main" val="10159234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131" y="0"/>
            <a:ext cx="8765178" cy="6858000"/>
          </a:xfrm>
        </p:spPr>
        <p:txBody>
          <a:bodyPr>
            <a:normAutofit/>
          </a:bodyPr>
          <a:lstStyle/>
          <a:p>
            <a:pPr marL="0" indent="0" algn="ctr">
              <a:buNone/>
            </a:pPr>
            <a:r>
              <a:rPr lang="tr-TR" sz="2500" b="1" dirty="0" smtClean="0">
                <a:solidFill>
                  <a:srgbClr val="FF0000"/>
                </a:solidFill>
                <a:latin typeface="Times New Roman" panose="02020603050405020304" pitchFamily="18" charset="0"/>
                <a:cs typeface="Times New Roman" panose="02020603050405020304" pitchFamily="18" charset="0"/>
              </a:rPr>
              <a:t>Gıda </a:t>
            </a:r>
            <a:r>
              <a:rPr lang="tr-TR" sz="2500" b="1" dirty="0" smtClean="0">
                <a:solidFill>
                  <a:srgbClr val="FF0000"/>
                </a:solidFill>
                <a:latin typeface="Times New Roman" panose="02020603050405020304" pitchFamily="18" charset="0"/>
                <a:cs typeface="Times New Roman" panose="02020603050405020304" pitchFamily="18" charset="0"/>
              </a:rPr>
              <a:t>maddelerindeki nitrozamin ön-maddeleri. </a:t>
            </a:r>
            <a:endParaRPr lang="tr-TR" sz="25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689696880"/>
              </p:ext>
            </p:extLst>
          </p:nvPr>
        </p:nvGraphicFramePr>
        <p:xfrm>
          <a:off x="0" y="418016"/>
          <a:ext cx="9144000" cy="6439991"/>
        </p:xfrm>
        <a:graphic>
          <a:graphicData uri="http://schemas.openxmlformats.org/drawingml/2006/table">
            <a:tbl>
              <a:tblPr>
                <a:tableStyleId>{5C22544A-7EE6-4342-B048-85BDC9FD1C3A}</a:tableStyleId>
              </a:tblPr>
              <a:tblGrid>
                <a:gridCol w="2778633">
                  <a:extLst>
                    <a:ext uri="{9D8B030D-6E8A-4147-A177-3AD203B41FA5}">
                      <a16:colId xmlns:a16="http://schemas.microsoft.com/office/drawing/2014/main" xmlns="" val="2329239671"/>
                    </a:ext>
                  </a:extLst>
                </a:gridCol>
                <a:gridCol w="4768773">
                  <a:extLst>
                    <a:ext uri="{9D8B030D-6E8A-4147-A177-3AD203B41FA5}">
                      <a16:colId xmlns:a16="http://schemas.microsoft.com/office/drawing/2014/main" xmlns="" val="2805014573"/>
                    </a:ext>
                  </a:extLst>
                </a:gridCol>
                <a:gridCol w="1596594">
                  <a:extLst>
                    <a:ext uri="{9D8B030D-6E8A-4147-A177-3AD203B41FA5}">
                      <a16:colId xmlns:a16="http://schemas.microsoft.com/office/drawing/2014/main" xmlns="" val="1131627078"/>
                    </a:ext>
                  </a:extLst>
                </a:gridCol>
              </a:tblGrid>
              <a:tr h="757646">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 </a:t>
                      </a:r>
                    </a:p>
                    <a:p>
                      <a:pPr>
                        <a:spcAft>
                          <a:spcPts val="0"/>
                        </a:spcAft>
                      </a:pPr>
                      <a:r>
                        <a:rPr lang="tr-TR" sz="2000" dirty="0">
                          <a:effectLst/>
                          <a:latin typeface="Times New Roman" panose="02020603050405020304" pitchFamily="18" charset="0"/>
                          <a:cs typeface="Times New Roman" panose="02020603050405020304" pitchFamily="18" charset="0"/>
                        </a:rPr>
                        <a:t>Madde</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spcAft>
                          <a:spcPts val="0"/>
                        </a:spcAft>
                      </a:pPr>
                      <a:r>
                        <a:rPr lang="tr-TR" sz="2000">
                          <a:effectLst/>
                          <a:latin typeface="Times New Roman" panose="02020603050405020304" pitchFamily="18" charset="0"/>
                          <a:cs typeface="Times New Roman" panose="02020603050405020304" pitchFamily="18" charset="0"/>
                        </a:rPr>
                        <a:t> </a:t>
                      </a:r>
                    </a:p>
                    <a:p>
                      <a:pPr>
                        <a:spcAft>
                          <a:spcPts val="0"/>
                        </a:spcAft>
                      </a:pPr>
                      <a:r>
                        <a:rPr lang="tr-TR" sz="2000">
                          <a:effectLst/>
                          <a:latin typeface="Times New Roman" panose="02020603050405020304" pitchFamily="18" charset="0"/>
                          <a:cs typeface="Times New Roman" panose="02020603050405020304" pitchFamily="18" charset="0"/>
                        </a:rPr>
                        <a:t>Gıda maddesi</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Nitrozamin</a:t>
                      </a:r>
                    </a:p>
                    <a:p>
                      <a:pPr algn="ctr">
                        <a:spcAft>
                          <a:spcPts val="0"/>
                        </a:spcAft>
                      </a:pPr>
                      <a:r>
                        <a:rPr lang="tr-TR" sz="2000">
                          <a:effectLst/>
                          <a:latin typeface="Times New Roman" panose="02020603050405020304" pitchFamily="18" charset="0"/>
                          <a:cs typeface="Times New Roman" panose="02020603050405020304" pitchFamily="18" charset="0"/>
                        </a:rPr>
                        <a:t>çeşidi</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2251202675"/>
                  </a:ext>
                </a:extLst>
              </a:tr>
              <a:tr h="378823">
                <a:tc>
                  <a:txBody>
                    <a:bodyPr/>
                    <a:lstStyle/>
                    <a:p>
                      <a:pPr>
                        <a:spcAft>
                          <a:spcPts val="0"/>
                        </a:spcAft>
                      </a:pPr>
                      <a:r>
                        <a:rPr lang="tr-TR" sz="2000">
                          <a:effectLst/>
                          <a:latin typeface="Times New Roman" panose="02020603050405020304" pitchFamily="18" charset="0"/>
                          <a:cs typeface="Times New Roman" panose="02020603050405020304" pitchFamily="18" charset="0"/>
                        </a:rPr>
                        <a:t>Dimetilamin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spcAft>
                          <a:spcPts val="0"/>
                        </a:spcAft>
                      </a:pPr>
                      <a:r>
                        <a:rPr lang="tr-TR" sz="2000">
                          <a:effectLst/>
                          <a:latin typeface="Times New Roman" panose="02020603050405020304" pitchFamily="18" charset="0"/>
                          <a:cs typeface="Times New Roman" panose="02020603050405020304" pitchFamily="18" charset="0"/>
                        </a:rPr>
                        <a:t>Balık, et ve ürünleri, peynir</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DMN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513094333"/>
                  </a:ext>
                </a:extLst>
              </a:tr>
              <a:tr h="378823">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Dietilamin</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spcAft>
                          <a:spcPts val="0"/>
                        </a:spcAft>
                      </a:pPr>
                      <a:r>
                        <a:rPr lang="tr-TR" sz="2000">
                          <a:effectLst/>
                          <a:latin typeface="Times New Roman" panose="02020603050405020304" pitchFamily="18" charset="0"/>
                          <a:cs typeface="Times New Roman" panose="02020603050405020304" pitchFamily="18" charset="0"/>
                        </a:rPr>
                        <a:t>Peynir</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DEN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2778757295"/>
                  </a:ext>
                </a:extLst>
              </a:tr>
              <a:tr h="378823">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Dibutilamin</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spcAft>
                          <a:spcPts val="0"/>
                        </a:spcAft>
                      </a:pPr>
                      <a:r>
                        <a:rPr lang="tr-TR" sz="2000">
                          <a:effectLst/>
                          <a:latin typeface="Times New Roman" panose="02020603050405020304" pitchFamily="18" charset="0"/>
                          <a:cs typeface="Times New Roman" panose="02020603050405020304" pitchFamily="18" charset="0"/>
                        </a:rPr>
                        <a:t>Peynir</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DBN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3033858608"/>
                  </a:ext>
                </a:extLst>
              </a:tr>
              <a:tr h="378823">
                <a:tc>
                  <a:txBody>
                    <a:bodyPr/>
                    <a:lstStyle/>
                    <a:p>
                      <a:pPr>
                        <a:spcAft>
                          <a:spcPts val="0"/>
                        </a:spcAft>
                      </a:pPr>
                      <a:r>
                        <a:rPr lang="tr-TR" sz="2000">
                          <a:effectLst/>
                          <a:latin typeface="Times New Roman" panose="02020603050405020304" pitchFamily="18" charset="0"/>
                          <a:cs typeface="Times New Roman" panose="02020603050405020304" pitchFamily="18" charset="0"/>
                        </a:rPr>
                        <a:t>Dipropilamin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Peynir</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DPN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2144895978"/>
                  </a:ext>
                </a:extLst>
              </a:tr>
              <a:tr h="378823">
                <a:tc>
                  <a:txBody>
                    <a:bodyPr/>
                    <a:lstStyle/>
                    <a:p>
                      <a:pPr>
                        <a:spcAft>
                          <a:spcPts val="0"/>
                        </a:spcAft>
                      </a:pPr>
                      <a:r>
                        <a:rPr lang="tr-TR" sz="2000">
                          <a:effectLst/>
                          <a:latin typeface="Times New Roman" panose="02020603050405020304" pitchFamily="18" charset="0"/>
                          <a:cs typeface="Times New Roman" panose="02020603050405020304" pitchFamily="18" charset="0"/>
                        </a:rPr>
                        <a:t>Karnitin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Et ve ürünleri</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DMN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4042111059"/>
                  </a:ext>
                </a:extLst>
              </a:tr>
              <a:tr h="378823">
                <a:tc>
                  <a:txBody>
                    <a:bodyPr/>
                    <a:lstStyle/>
                    <a:p>
                      <a:pPr>
                        <a:spcAft>
                          <a:spcPts val="0"/>
                        </a:spcAft>
                      </a:pPr>
                      <a:r>
                        <a:rPr lang="tr-TR" sz="2000">
                          <a:effectLst/>
                          <a:latin typeface="Times New Roman" panose="02020603050405020304" pitchFamily="18" charset="0"/>
                          <a:cs typeface="Times New Roman" panose="02020603050405020304" pitchFamily="18" charset="0"/>
                        </a:rPr>
                        <a:t>Kreatinin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Et, et ürünleri, süt, sebzeler</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NSA</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2431843650"/>
                  </a:ext>
                </a:extLst>
              </a:tr>
              <a:tr h="378823">
                <a:tc>
                  <a:txBody>
                    <a:bodyPr/>
                    <a:lstStyle/>
                    <a:p>
                      <a:pPr>
                        <a:spcAft>
                          <a:spcPts val="0"/>
                        </a:spcAft>
                      </a:pPr>
                      <a:r>
                        <a:rPr lang="tr-TR" sz="2000">
                          <a:effectLst/>
                          <a:latin typeface="Times New Roman" panose="02020603050405020304" pitchFamily="18" charset="0"/>
                          <a:cs typeface="Times New Roman" panose="02020603050405020304" pitchFamily="18" charset="0"/>
                        </a:rPr>
                        <a:t>Metilguandin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Balık, et</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MNU</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1827210179"/>
                  </a:ext>
                </a:extLst>
              </a:tr>
              <a:tr h="378823">
                <a:tc>
                  <a:txBody>
                    <a:bodyPr/>
                    <a:lstStyle/>
                    <a:p>
                      <a:pPr>
                        <a:spcAft>
                          <a:spcPts val="0"/>
                        </a:spcAft>
                      </a:pPr>
                      <a:r>
                        <a:rPr lang="tr-TR" sz="2000">
                          <a:effectLst/>
                          <a:latin typeface="Times New Roman" panose="02020603050405020304" pitchFamily="18" charset="0"/>
                          <a:cs typeface="Times New Roman" panose="02020603050405020304" pitchFamily="18" charset="0"/>
                        </a:rPr>
                        <a:t>Lesitin, kolin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Et ve ürünleri, soya, yumurta mısır</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DMN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3252411821"/>
                  </a:ext>
                </a:extLst>
              </a:tr>
              <a:tr h="378823">
                <a:tc>
                  <a:txBody>
                    <a:bodyPr/>
                    <a:lstStyle/>
                    <a:p>
                      <a:pPr>
                        <a:spcAft>
                          <a:spcPts val="0"/>
                        </a:spcAft>
                      </a:pPr>
                      <a:r>
                        <a:rPr lang="tr-TR" sz="2000">
                          <a:effectLst/>
                          <a:latin typeface="Times New Roman" panose="02020603050405020304" pitchFamily="18" charset="0"/>
                          <a:cs typeface="Times New Roman" panose="02020603050405020304" pitchFamily="18" charset="0"/>
                        </a:rPr>
                        <a:t>Piperidin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Et ve ürünleri, peynir, kara biber</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NPip</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2495214170"/>
                  </a:ext>
                </a:extLst>
              </a:tr>
              <a:tr h="378823">
                <a:tc>
                  <a:txBody>
                    <a:bodyPr/>
                    <a:lstStyle/>
                    <a:p>
                      <a:pPr>
                        <a:spcAft>
                          <a:spcPts val="0"/>
                        </a:spcAft>
                      </a:pPr>
                      <a:r>
                        <a:rPr lang="tr-TR" sz="2000">
                          <a:effectLst/>
                          <a:latin typeface="Times New Roman" panose="02020603050405020304" pitchFamily="18" charset="0"/>
                          <a:cs typeface="Times New Roman" panose="02020603050405020304" pitchFamily="18" charset="0"/>
                        </a:rPr>
                        <a:t>Pirolin, hidroksipirolin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Et ve ürünleri, diğer gıda maddeleri</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NPro, NPyr</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3904091600"/>
                  </a:ext>
                </a:extLst>
              </a:tr>
              <a:tr h="378823">
                <a:tc>
                  <a:txBody>
                    <a:bodyPr/>
                    <a:lstStyle/>
                    <a:p>
                      <a:pPr>
                        <a:spcAft>
                          <a:spcPts val="0"/>
                        </a:spcAft>
                      </a:pPr>
                      <a:r>
                        <a:rPr lang="tr-TR" sz="2000">
                          <a:effectLst/>
                          <a:latin typeface="Times New Roman" panose="02020603050405020304" pitchFamily="18" charset="0"/>
                          <a:cs typeface="Times New Roman" panose="02020603050405020304" pitchFamily="18" charset="0"/>
                        </a:rPr>
                        <a:t>Pirrolidin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Et ve ürünleri</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NPyr</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1399461203"/>
                  </a:ext>
                </a:extLst>
              </a:tr>
              <a:tr h="378823">
                <a:tc>
                  <a:txBody>
                    <a:bodyPr/>
                    <a:lstStyle/>
                    <a:p>
                      <a:pPr>
                        <a:spcAft>
                          <a:spcPts val="0"/>
                        </a:spcAft>
                      </a:pPr>
                      <a:r>
                        <a:rPr lang="tr-TR" sz="2000">
                          <a:effectLst/>
                          <a:latin typeface="Times New Roman" panose="02020603050405020304" pitchFamily="18" charset="0"/>
                          <a:cs typeface="Times New Roman" panose="02020603050405020304" pitchFamily="18" charset="0"/>
                        </a:rPr>
                        <a:t>Sarkosin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Balık, et ve ürünleri</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NSA</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1675843190"/>
                  </a:ext>
                </a:extLst>
              </a:tr>
              <a:tr h="378823">
                <a:tc>
                  <a:txBody>
                    <a:bodyPr/>
                    <a:lstStyle/>
                    <a:p>
                      <a:pPr>
                        <a:spcAft>
                          <a:spcPts val="0"/>
                        </a:spcAft>
                      </a:pPr>
                      <a:r>
                        <a:rPr lang="tr-TR" sz="2000">
                          <a:effectLst/>
                          <a:latin typeface="Times New Roman" panose="02020603050405020304" pitchFamily="18" charset="0"/>
                          <a:cs typeface="Times New Roman" panose="02020603050405020304" pitchFamily="18" charset="0"/>
                        </a:rPr>
                        <a:t>Sitrullin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spcAft>
                          <a:spcPts val="0"/>
                        </a:spcAft>
                      </a:pPr>
                      <a:r>
                        <a:rPr lang="tr-TR" sz="2000">
                          <a:effectLst/>
                          <a:latin typeface="Times New Roman" panose="02020603050405020304" pitchFamily="18" charset="0"/>
                          <a:cs typeface="Times New Roman" panose="02020603050405020304" pitchFamily="18" charset="0"/>
                        </a:rPr>
                        <a:t>Et ve ürünleri</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NCit</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3391602999"/>
                  </a:ext>
                </a:extLst>
              </a:tr>
              <a:tr h="378823">
                <a:tc>
                  <a:txBody>
                    <a:bodyPr/>
                    <a:lstStyle/>
                    <a:p>
                      <a:pPr>
                        <a:spcAft>
                          <a:spcPts val="0"/>
                        </a:spcAft>
                      </a:pPr>
                      <a:r>
                        <a:rPr lang="tr-TR" sz="2000">
                          <a:effectLst/>
                          <a:latin typeface="Times New Roman" panose="02020603050405020304" pitchFamily="18" charset="0"/>
                          <a:cs typeface="Times New Roman" panose="02020603050405020304" pitchFamily="18" charset="0"/>
                        </a:rPr>
                        <a:t>Trimetilamin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spcAft>
                          <a:spcPts val="0"/>
                        </a:spcAft>
                      </a:pPr>
                      <a:r>
                        <a:rPr lang="tr-TR" sz="2000">
                          <a:effectLst/>
                          <a:latin typeface="Times New Roman" panose="02020603050405020304" pitchFamily="18" charset="0"/>
                          <a:cs typeface="Times New Roman" panose="02020603050405020304" pitchFamily="18" charset="0"/>
                        </a:rPr>
                        <a:t>Balık</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DMN</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90978883"/>
                  </a:ext>
                </a:extLst>
              </a:tr>
              <a:tr h="378823">
                <a:tc>
                  <a:txBody>
                    <a:bodyPr/>
                    <a:lstStyle/>
                    <a:p>
                      <a:pPr algn="just">
                        <a:spcAft>
                          <a:spcPts val="0"/>
                        </a:spcAft>
                      </a:pPr>
                      <a:r>
                        <a:rPr lang="tr-TR" sz="2000">
                          <a:effectLst/>
                          <a:latin typeface="Times New Roman" panose="02020603050405020304" pitchFamily="18" charset="0"/>
                          <a:cs typeface="Times New Roman" panose="02020603050405020304" pitchFamily="18" charset="0"/>
                        </a:rPr>
                        <a:t>Trimetilamin oksit</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just">
                        <a:spcAft>
                          <a:spcPts val="0"/>
                        </a:spcAft>
                      </a:pPr>
                      <a:r>
                        <a:rPr lang="tr-TR" sz="2000">
                          <a:effectLst/>
                          <a:latin typeface="Times New Roman" panose="02020603050405020304" pitchFamily="18" charset="0"/>
                          <a:cs typeface="Times New Roman" panose="02020603050405020304" pitchFamily="18" charset="0"/>
                        </a:rPr>
                        <a:t>Balık</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DMN</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3543998566"/>
                  </a:ext>
                </a:extLst>
              </a:tr>
            </a:tbl>
          </a:graphicData>
        </a:graphic>
      </p:graphicFrame>
      <p:sp>
        <p:nvSpPr>
          <p:cNvPr id="5" name="Slayt Numarası Yer Tutucusu 4"/>
          <p:cNvSpPr>
            <a:spLocks noGrp="1"/>
          </p:cNvSpPr>
          <p:nvPr>
            <p:ph type="sldNum" sz="quarter" idx="12"/>
          </p:nvPr>
        </p:nvSpPr>
        <p:spPr/>
        <p:txBody>
          <a:bodyPr/>
          <a:lstStyle/>
          <a:p>
            <a:fld id="{18FE5F6B-3F37-4018-A768-F9E722601949}" type="slidenum">
              <a:rPr lang="tr-TR" smtClean="0"/>
              <a:t>21</a:t>
            </a:fld>
            <a:endParaRPr lang="tr-TR"/>
          </a:p>
        </p:txBody>
      </p:sp>
    </p:spTree>
    <p:extLst>
      <p:ext uri="{BB962C8B-B14F-4D97-AF65-F5344CB8AC3E}">
        <p14:creationId xmlns:p14="http://schemas.microsoft.com/office/powerpoint/2010/main" val="30807014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943" y="0"/>
            <a:ext cx="8765177" cy="6858000"/>
          </a:xfrm>
        </p:spPr>
        <p:txBody>
          <a:bodyPr>
            <a:normAutofit/>
          </a:bodyPr>
          <a:lstStyle/>
          <a:p>
            <a:pPr marL="0" indent="0" algn="ctr">
              <a:buNone/>
            </a:pPr>
            <a:r>
              <a:rPr lang="tr-TR" sz="2400" b="1" dirty="0" smtClean="0">
                <a:solidFill>
                  <a:srgbClr val="FF0000"/>
                </a:solidFill>
                <a:latin typeface="Times New Roman" panose="02020603050405020304" pitchFamily="18" charset="0"/>
                <a:cs typeface="Times New Roman" panose="02020603050405020304" pitchFamily="18" charset="0"/>
              </a:rPr>
              <a:t>Bazı </a:t>
            </a:r>
            <a:r>
              <a:rPr lang="tr-TR" sz="2400" b="1" dirty="0" smtClean="0">
                <a:solidFill>
                  <a:srgbClr val="FF0000"/>
                </a:solidFill>
                <a:latin typeface="Times New Roman" panose="02020603050405020304" pitchFamily="18" charset="0"/>
                <a:cs typeface="Times New Roman" panose="02020603050405020304" pitchFamily="18" charset="0"/>
              </a:rPr>
              <a:t>gıda maddelerindeki nitrozamin miktarları. </a:t>
            </a:r>
          </a:p>
          <a:p>
            <a:pPr marL="0" indent="0" algn="ctr">
              <a:buNone/>
            </a:pPr>
            <a:endParaRPr lang="tr-TR" sz="24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997084957"/>
              </p:ext>
            </p:extLst>
          </p:nvPr>
        </p:nvGraphicFramePr>
        <p:xfrm>
          <a:off x="-13062" y="378820"/>
          <a:ext cx="9157064" cy="6479183"/>
        </p:xfrm>
        <a:graphic>
          <a:graphicData uri="http://schemas.openxmlformats.org/drawingml/2006/table">
            <a:tbl>
              <a:tblPr>
                <a:tableStyleId>{5C22544A-7EE6-4342-B048-85BDC9FD1C3A}</a:tableStyleId>
              </a:tblPr>
              <a:tblGrid>
                <a:gridCol w="4391563">
                  <a:extLst>
                    <a:ext uri="{9D8B030D-6E8A-4147-A177-3AD203B41FA5}">
                      <a16:colId xmlns:a16="http://schemas.microsoft.com/office/drawing/2014/main" xmlns="" val="2910339233"/>
                    </a:ext>
                  </a:extLst>
                </a:gridCol>
                <a:gridCol w="2340000">
                  <a:extLst>
                    <a:ext uri="{9D8B030D-6E8A-4147-A177-3AD203B41FA5}">
                      <a16:colId xmlns:a16="http://schemas.microsoft.com/office/drawing/2014/main" xmlns="" val="3456904399"/>
                    </a:ext>
                  </a:extLst>
                </a:gridCol>
                <a:gridCol w="2425501">
                  <a:extLst>
                    <a:ext uri="{9D8B030D-6E8A-4147-A177-3AD203B41FA5}">
                      <a16:colId xmlns:a16="http://schemas.microsoft.com/office/drawing/2014/main" xmlns="" val="1465705032"/>
                    </a:ext>
                  </a:extLst>
                </a:gridCol>
              </a:tblGrid>
              <a:tr h="996796">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 </a:t>
                      </a:r>
                    </a:p>
                    <a:p>
                      <a:pPr>
                        <a:spcAft>
                          <a:spcPts val="0"/>
                        </a:spcAft>
                      </a:pPr>
                      <a:r>
                        <a:rPr lang="tr-TR" sz="2000" dirty="0">
                          <a:effectLst/>
                          <a:latin typeface="Times New Roman" panose="02020603050405020304" pitchFamily="18" charset="0"/>
                          <a:cs typeface="Times New Roman" panose="02020603050405020304" pitchFamily="18" charset="0"/>
                        </a:rPr>
                        <a:t>Gıda maddesi</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Nitrozamin </a:t>
                      </a:r>
                    </a:p>
                    <a:p>
                      <a:pPr algn="ctr">
                        <a:spcAft>
                          <a:spcPts val="0"/>
                        </a:spcAft>
                      </a:pPr>
                      <a:r>
                        <a:rPr lang="tr-TR" sz="2000">
                          <a:effectLst/>
                          <a:latin typeface="Times New Roman" panose="02020603050405020304" pitchFamily="18" charset="0"/>
                          <a:cs typeface="Times New Roman" panose="02020603050405020304" pitchFamily="18" charset="0"/>
                        </a:rPr>
                        <a:t>çeşidi</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Nitrozamin düzeyi</a:t>
                      </a:r>
                    </a:p>
                    <a:p>
                      <a:pPr algn="ctr">
                        <a:spcAft>
                          <a:spcPts val="0"/>
                        </a:spcAft>
                      </a:pPr>
                      <a:r>
                        <a:rPr lang="tr-TR" sz="2000">
                          <a:effectLst/>
                          <a:latin typeface="Times New Roman" panose="02020603050405020304" pitchFamily="18" charset="0"/>
                          <a:cs typeface="Times New Roman" panose="02020603050405020304" pitchFamily="18" charset="0"/>
                        </a:rPr>
                        <a:t>ppb</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1218461079"/>
                  </a:ext>
                </a:extLst>
              </a:tr>
              <a:tr h="1495195">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Balık: füme (Som)</a:t>
                      </a:r>
                    </a:p>
                    <a:p>
                      <a:pPr>
                        <a:spcAft>
                          <a:spcPts val="0"/>
                        </a:spcAft>
                      </a:pPr>
                      <a:r>
                        <a:rPr lang="tr-TR" sz="2000" dirty="0">
                          <a:effectLst/>
                          <a:latin typeface="Times New Roman" panose="02020603050405020304" pitchFamily="18" charset="0"/>
                          <a:cs typeface="Times New Roman" panose="02020603050405020304" pitchFamily="18" charset="0"/>
                        </a:rPr>
                        <a:t>  Nitrat uygulanmış (Som)</a:t>
                      </a:r>
                    </a:p>
                    <a:p>
                      <a:pPr>
                        <a:spcAft>
                          <a:spcPts val="0"/>
                        </a:spcAft>
                      </a:pPr>
                      <a:r>
                        <a:rPr lang="tr-TR" sz="2000" dirty="0">
                          <a:effectLst/>
                          <a:latin typeface="Times New Roman" panose="02020603050405020304" pitchFamily="18" charset="0"/>
                          <a:cs typeface="Times New Roman" panose="02020603050405020304" pitchFamily="18" charset="0"/>
                        </a:rPr>
                        <a:t>  Nitrat uygulanmış (Deniz balığı)</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DMN</a:t>
                      </a:r>
                    </a:p>
                    <a:p>
                      <a:pPr algn="ctr">
                        <a:spcAft>
                          <a:spcPts val="0"/>
                        </a:spcAft>
                      </a:pPr>
                      <a:r>
                        <a:rPr lang="tr-TR" sz="2000">
                          <a:effectLst/>
                          <a:latin typeface="Times New Roman" panose="02020603050405020304" pitchFamily="18" charset="0"/>
                          <a:cs typeface="Times New Roman" panose="02020603050405020304" pitchFamily="18" charset="0"/>
                        </a:rPr>
                        <a:t>DMN</a:t>
                      </a:r>
                    </a:p>
                    <a:p>
                      <a:pPr algn="ctr">
                        <a:spcAft>
                          <a:spcPts val="0"/>
                        </a:spcAft>
                      </a:pPr>
                      <a:r>
                        <a:rPr lang="tr-TR" sz="2000">
                          <a:effectLst/>
                          <a:latin typeface="Times New Roman" panose="02020603050405020304" pitchFamily="18" charset="0"/>
                          <a:cs typeface="Times New Roman" panose="02020603050405020304" pitchFamily="18" charset="0"/>
                        </a:rPr>
                        <a:t>DMN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0-9</a:t>
                      </a:r>
                    </a:p>
                    <a:p>
                      <a:pPr algn="ctr">
                        <a:spcAft>
                          <a:spcPts val="0"/>
                        </a:spcAft>
                      </a:pPr>
                      <a:r>
                        <a:rPr lang="tr-TR" sz="2000">
                          <a:effectLst/>
                          <a:latin typeface="Times New Roman" panose="02020603050405020304" pitchFamily="18" charset="0"/>
                          <a:cs typeface="Times New Roman" panose="02020603050405020304" pitchFamily="18" charset="0"/>
                        </a:rPr>
                        <a:t>4-17</a:t>
                      </a:r>
                    </a:p>
                    <a:p>
                      <a:pPr algn="ctr">
                        <a:spcAft>
                          <a:spcPts val="0"/>
                        </a:spcAft>
                      </a:pPr>
                      <a:r>
                        <a:rPr lang="tr-TR" sz="2000">
                          <a:effectLst/>
                          <a:latin typeface="Times New Roman" panose="02020603050405020304" pitchFamily="18" charset="0"/>
                          <a:cs typeface="Times New Roman" panose="02020603050405020304" pitchFamily="18" charset="0"/>
                        </a:rPr>
                        <a:t>50-300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1196034998"/>
                  </a:ext>
                </a:extLst>
              </a:tr>
              <a:tr h="498399">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Bebek besinleri</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DMN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1-3</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2366493680"/>
                  </a:ext>
                </a:extLst>
              </a:tr>
              <a:tr h="498399">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Buğday unu</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DEN</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0-10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2462546685"/>
                  </a:ext>
                </a:extLst>
              </a:tr>
              <a:tr h="498399">
                <a:tc>
                  <a:txBody>
                    <a:bodyPr/>
                    <a:lstStyle/>
                    <a:p>
                      <a:pPr>
                        <a:spcAft>
                          <a:spcPts val="0"/>
                        </a:spcAft>
                      </a:pPr>
                      <a:r>
                        <a:rPr lang="tr-TR" sz="2000">
                          <a:effectLst/>
                          <a:latin typeface="Times New Roman" panose="02020603050405020304" pitchFamily="18" charset="0"/>
                          <a:cs typeface="Times New Roman" panose="02020603050405020304" pitchFamily="18" charset="0"/>
                        </a:rPr>
                        <a:t>Sığır eti ürünleri</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DMN</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1-2</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1091917444"/>
                  </a:ext>
                </a:extLst>
              </a:tr>
              <a:tr h="498399">
                <a:tc>
                  <a:txBody>
                    <a:bodyPr/>
                    <a:lstStyle/>
                    <a:p>
                      <a:pPr>
                        <a:spcAft>
                          <a:spcPts val="0"/>
                        </a:spcAft>
                      </a:pPr>
                      <a:r>
                        <a:rPr lang="tr-TR" sz="2000">
                          <a:effectLst/>
                          <a:latin typeface="Times New Roman" panose="02020603050405020304" pitchFamily="18" charset="0"/>
                          <a:cs typeface="Times New Roman" panose="02020603050405020304" pitchFamily="18" charset="0"/>
                        </a:rPr>
                        <a:t>Karides</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DMN</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2-10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2469658529"/>
                  </a:ext>
                </a:extLst>
              </a:tr>
              <a:tr h="498399">
                <a:tc>
                  <a:txBody>
                    <a:bodyPr/>
                    <a:lstStyle/>
                    <a:p>
                      <a:pPr>
                        <a:spcAft>
                          <a:spcPts val="0"/>
                        </a:spcAft>
                      </a:pPr>
                      <a:r>
                        <a:rPr lang="tr-TR" sz="2000">
                          <a:effectLst/>
                          <a:latin typeface="Times New Roman" panose="02020603050405020304" pitchFamily="18" charset="0"/>
                          <a:cs typeface="Times New Roman" panose="02020603050405020304" pitchFamily="18" charset="0"/>
                        </a:rPr>
                        <a:t>Konserve etler</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DMN</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1-3</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3930683532"/>
                  </a:ext>
                </a:extLst>
              </a:tr>
              <a:tr h="498399">
                <a:tc>
                  <a:txBody>
                    <a:bodyPr/>
                    <a:lstStyle/>
                    <a:p>
                      <a:pPr>
                        <a:spcAft>
                          <a:spcPts val="0"/>
                        </a:spcAft>
                      </a:pPr>
                      <a:r>
                        <a:rPr lang="tr-TR" sz="2000">
                          <a:effectLst/>
                          <a:latin typeface="Times New Roman" panose="02020603050405020304" pitchFamily="18" charset="0"/>
                          <a:cs typeface="Times New Roman" panose="02020603050405020304" pitchFamily="18" charset="0"/>
                        </a:rPr>
                        <a:t>Peynir</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DMN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1-4</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3727798873"/>
                  </a:ext>
                </a:extLst>
              </a:tr>
              <a:tr h="498399">
                <a:tc>
                  <a:txBody>
                    <a:bodyPr/>
                    <a:lstStyle/>
                    <a:p>
                      <a:pPr>
                        <a:spcAft>
                          <a:spcPts val="0"/>
                        </a:spcAft>
                      </a:pPr>
                      <a:r>
                        <a:rPr lang="tr-TR" sz="2000">
                          <a:effectLst/>
                          <a:latin typeface="Times New Roman" panose="02020603050405020304" pitchFamily="18" charset="0"/>
                          <a:cs typeface="Times New Roman" panose="02020603050405020304" pitchFamily="18" charset="0"/>
                        </a:rPr>
                        <a:t>Salam</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DMN, DEN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1-4</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163517034"/>
                  </a:ext>
                </a:extLst>
              </a:tr>
              <a:tr h="498399">
                <a:tc>
                  <a:txBody>
                    <a:bodyPr/>
                    <a:lstStyle/>
                    <a:p>
                      <a:pPr>
                        <a:spcAft>
                          <a:spcPts val="0"/>
                        </a:spcAft>
                      </a:pPr>
                      <a:r>
                        <a:rPr lang="tr-TR" sz="2000">
                          <a:effectLst/>
                          <a:latin typeface="Times New Roman" panose="02020603050405020304" pitchFamily="18" charset="0"/>
                          <a:cs typeface="Times New Roman" panose="02020603050405020304" pitchFamily="18" charset="0"/>
                        </a:rPr>
                        <a:t>Sucuk</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DMN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1-3</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xmlns="" val="452685063"/>
                  </a:ext>
                </a:extLst>
              </a:tr>
            </a:tbl>
          </a:graphicData>
        </a:graphic>
      </p:graphicFrame>
      <p:sp>
        <p:nvSpPr>
          <p:cNvPr id="5" name="Slayt Numarası Yer Tutucusu 4"/>
          <p:cNvSpPr>
            <a:spLocks noGrp="1"/>
          </p:cNvSpPr>
          <p:nvPr>
            <p:ph type="sldNum" sz="quarter" idx="12"/>
          </p:nvPr>
        </p:nvSpPr>
        <p:spPr/>
        <p:txBody>
          <a:bodyPr/>
          <a:lstStyle/>
          <a:p>
            <a:fld id="{18FE5F6B-3F37-4018-A768-F9E722601949}" type="slidenum">
              <a:rPr lang="tr-TR" smtClean="0"/>
              <a:t>22</a:t>
            </a:fld>
            <a:endParaRPr lang="tr-TR"/>
          </a:p>
        </p:txBody>
      </p:sp>
    </p:spTree>
    <p:extLst>
      <p:ext uri="{BB962C8B-B14F-4D97-AF65-F5344CB8AC3E}">
        <p14:creationId xmlns:p14="http://schemas.microsoft.com/office/powerpoint/2010/main" val="31690946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79" y="0"/>
            <a:ext cx="8725989" cy="6858000"/>
          </a:xfrm>
        </p:spPr>
        <p:txBody>
          <a:bodyPr>
            <a:normAutofit fontScale="92500"/>
          </a:bodyPr>
          <a:lstStyle/>
          <a:p>
            <a:pPr algn="just"/>
            <a:r>
              <a:rPr lang="tr-TR" sz="2500" dirty="0" smtClean="0">
                <a:latin typeface="Times New Roman" panose="02020603050405020304" pitchFamily="18" charset="0"/>
                <a:cs typeface="Times New Roman" panose="02020603050405020304" pitchFamily="18" charset="0"/>
              </a:rPr>
              <a:t>Çok sayıda ilaç sodyum nitritle birlikte verildiklerinde, nitrozamin şekillenmesine ve karaciğerde tümör sıklığının artmasına yol açarlar; bu şekilde etkiyen ilaçlardan bazıları şunlardır: Aminoprin, atrazin, fenasetin, fenuron, karbaril, kloramfenikol, oksitetrasiklin, propoksur, simazin, thiram, ziram. </a:t>
            </a:r>
          </a:p>
          <a:p>
            <a:pPr marL="0" indent="0">
              <a:buNone/>
            </a:pPr>
            <a:r>
              <a:rPr lang="tr-TR" sz="2500" b="1" dirty="0" smtClean="0">
                <a:solidFill>
                  <a:srgbClr val="FF0000"/>
                </a:solidFill>
                <a:latin typeface="Times New Roman" panose="02020603050405020304" pitchFamily="18" charset="0"/>
                <a:cs typeface="Times New Roman" panose="02020603050405020304" pitchFamily="18" charset="0"/>
              </a:rPr>
              <a:t>I. Polisiklik aromatik hidrokarbonlar (PAH’lar)</a:t>
            </a:r>
          </a:p>
          <a:p>
            <a:pPr algn="just"/>
            <a:r>
              <a:rPr lang="tr-TR" sz="2500" dirty="0" smtClean="0">
                <a:latin typeface="Times New Roman" panose="02020603050405020304" pitchFamily="18" charset="0"/>
                <a:cs typeface="Times New Roman" panose="02020603050405020304" pitchFamily="18" charset="0"/>
              </a:rPr>
              <a:t>Bunlar, etlerin kızartılması sırasında şekillenmeleri yanında, fosil yakıtları, sigara dumanı ve orman yangınlarından kaynaklanırlar. PAH’lar butadien, etilen grubu gibi 4- veya 2-karbonlu grupların parçalanma ürünlerinden sentezlenirler. Isının &gt;500°C olması kömür katranının karsinojenik etkisini artırır. </a:t>
            </a:r>
          </a:p>
          <a:p>
            <a:pPr marL="0" indent="0">
              <a:buNone/>
            </a:pPr>
            <a:r>
              <a:rPr lang="tr-TR" sz="2500" b="1" dirty="0" smtClean="0">
                <a:solidFill>
                  <a:srgbClr val="FF0000"/>
                </a:solidFill>
                <a:latin typeface="Times New Roman" panose="02020603050405020304" pitchFamily="18" charset="0"/>
                <a:cs typeface="Times New Roman" panose="02020603050405020304" pitchFamily="18" charset="0"/>
              </a:rPr>
              <a:t>i. Halometanlar</a:t>
            </a:r>
          </a:p>
          <a:p>
            <a:pPr algn="just"/>
            <a:r>
              <a:rPr lang="tr-TR" sz="2500" dirty="0" smtClean="0">
                <a:latin typeface="Times New Roman" panose="02020603050405020304" pitchFamily="18" charset="0"/>
                <a:cs typeface="Times New Roman" panose="02020603050405020304" pitchFamily="18" charset="0"/>
              </a:rPr>
              <a:t>Bu grupta bulunan maddelerden kloroform, bromoform, bromodiklormetan, 1,2-dikloroetan, karbontetraklörür, dibromodiklorometan önem taşır. İçme suları ve gıda maddelerinde bulunurlar ve tüketici sağlığı yönünden tehlike oluştururlar. Bu maddelerden bazıları (bromodiklormetan, kloroform, bromoform, karbontetraklörür, dibromodiklorometan) suyun mikroplardan arındırılması için özellikle klorun kullanılması sırasında ortamda doğal olarak bulunan hümik bileşiklerin klorlanması ile oluşur. </a:t>
            </a:r>
          </a:p>
          <a:p>
            <a:endParaRPr lang="tr-TR" dirty="0"/>
          </a:p>
        </p:txBody>
      </p:sp>
      <p:sp>
        <p:nvSpPr>
          <p:cNvPr id="4" name="Slayt Numarası Yer Tutucusu 3"/>
          <p:cNvSpPr>
            <a:spLocks noGrp="1"/>
          </p:cNvSpPr>
          <p:nvPr>
            <p:ph type="sldNum" sz="quarter" idx="12"/>
          </p:nvPr>
        </p:nvSpPr>
        <p:spPr/>
        <p:txBody>
          <a:bodyPr/>
          <a:lstStyle/>
          <a:p>
            <a:fld id="{18FE5F6B-3F37-4018-A768-F9E722601949}" type="slidenum">
              <a:rPr lang="tr-TR" smtClean="0"/>
              <a:t>23</a:t>
            </a:fld>
            <a:endParaRPr lang="tr-TR"/>
          </a:p>
        </p:txBody>
      </p:sp>
    </p:spTree>
    <p:extLst>
      <p:ext uri="{BB962C8B-B14F-4D97-AF65-F5344CB8AC3E}">
        <p14:creationId xmlns:p14="http://schemas.microsoft.com/office/powerpoint/2010/main" val="6637018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19" y="0"/>
            <a:ext cx="8634549" cy="6858000"/>
          </a:xfrm>
        </p:spPr>
        <p:txBody>
          <a:bodyPr>
            <a:normAutofit/>
          </a:bodyPr>
          <a:lstStyle/>
          <a:p>
            <a:pPr algn="just"/>
            <a:r>
              <a:rPr lang="tr-TR" sz="2600" dirty="0" smtClean="0">
                <a:latin typeface="Times New Roman" panose="02020603050405020304" pitchFamily="18" charset="0"/>
                <a:cs typeface="Times New Roman" panose="02020603050405020304" pitchFamily="18" charset="0"/>
              </a:rPr>
              <a:t>ABD'nde yapılan çalışmalarda sularda &lt;0.1-311 ppb (ortalama 21 ppb) kloroform, 0.3-116 ppb bromodiklorometan, &lt;0.4-110 ppb dibromoklorometan, &lt;0.8-92 ppb bromoform, &lt;2-3 ppb karbontetraklörür ve &lt;0.2-6 ppb 1,2-dikloroetan kalıntısı bulunduğu ortaya konulmuştur. Bu türden maddeleri içeren suyun içilmesi ile özellikle kalın bağırsak ve düz bağırsakta kanser sıklığı arasında ilişki bulunduğu bildirilmiştir. Ayrıca, başta karaciğer olmak üzere, birçok doku ve organda hasar ile bağışıklık sisteminin baskılanmasına sebep olurlar. </a:t>
            </a:r>
          </a:p>
          <a:p>
            <a:pPr marL="0" indent="0" algn="just">
              <a:buNone/>
            </a:pPr>
            <a:r>
              <a:rPr lang="tr-TR" sz="2600" b="1" smtClean="0">
                <a:solidFill>
                  <a:srgbClr val="FF0000"/>
                </a:solidFill>
                <a:latin typeface="Times New Roman" panose="02020603050405020304" pitchFamily="18" charset="0"/>
                <a:cs typeface="Times New Roman" panose="02020603050405020304" pitchFamily="18" charset="0"/>
              </a:rPr>
              <a:t>j. Etilentiyoüre </a:t>
            </a:r>
            <a:r>
              <a:rPr lang="tr-TR" sz="2600" b="1" dirty="0" smtClean="0">
                <a:solidFill>
                  <a:srgbClr val="FF0000"/>
                </a:solidFill>
                <a:latin typeface="Times New Roman" panose="02020603050405020304" pitchFamily="18" charset="0"/>
                <a:cs typeface="Times New Roman" panose="02020603050405020304" pitchFamily="18" charset="0"/>
              </a:rPr>
              <a:t>(ETU)</a:t>
            </a:r>
          </a:p>
          <a:p>
            <a:pPr algn="just"/>
            <a:r>
              <a:rPr lang="tr-TR" sz="2600" dirty="0" smtClean="0">
                <a:latin typeface="Times New Roman" panose="02020603050405020304" pitchFamily="18" charset="0"/>
                <a:cs typeface="Times New Roman" panose="02020603050405020304" pitchFamily="18" charset="0"/>
              </a:rPr>
              <a:t>Bu etilenditiyokarbamat (EDC) türevi mantar ilaçlarının (maneb, mankozeb, zineb gibi) parçalanma ürünüdür. Anılan mantar ilaçları ıspanak, patates gibi bitkisel besinlerde çok kullanılırlar; bu maddelerin pişirilmesi sırasında içerdikleri EDC’nin %10-40’ı ETU’ya parçalanır. ETU guatır yapıcı ve karsinojenik etkili maddelerden birisidir; dolayısıyla, kalıntıları halk sağlığı bakımından önem taşır. </a:t>
            </a:r>
          </a:p>
          <a:p>
            <a:pPr algn="just"/>
            <a:endParaRPr lang="tr-TR" sz="2600" dirty="0" smtClean="0">
              <a:latin typeface="Times New Roman" panose="02020603050405020304" pitchFamily="18" charset="0"/>
              <a:cs typeface="Times New Roman" panose="02020603050405020304" pitchFamily="18" charset="0"/>
            </a:endParaRPr>
          </a:p>
          <a:p>
            <a:pPr algn="just"/>
            <a:endParaRPr lang="tr-TR" sz="2600" dirty="0" smtClean="0">
              <a:latin typeface="Times New Roman" panose="02020603050405020304" pitchFamily="18" charset="0"/>
              <a:cs typeface="Times New Roman" panose="02020603050405020304" pitchFamily="18" charset="0"/>
            </a:endParaRPr>
          </a:p>
          <a:p>
            <a:pPr algn="just"/>
            <a:endParaRPr lang="tr-TR" sz="2600" dirty="0" smtClean="0">
              <a:latin typeface="Times New Roman" panose="02020603050405020304" pitchFamily="18" charset="0"/>
              <a:cs typeface="Times New Roman" panose="02020603050405020304" pitchFamily="18" charset="0"/>
            </a:endParaRPr>
          </a:p>
          <a:p>
            <a:endParaRPr lang="tr-TR" dirty="0" smtClean="0"/>
          </a:p>
          <a:p>
            <a:endParaRPr lang="tr-TR" dirty="0"/>
          </a:p>
        </p:txBody>
      </p:sp>
      <p:sp>
        <p:nvSpPr>
          <p:cNvPr id="4" name="Slayt Numarası Yer Tutucusu 3"/>
          <p:cNvSpPr>
            <a:spLocks noGrp="1"/>
          </p:cNvSpPr>
          <p:nvPr>
            <p:ph type="sldNum" sz="quarter" idx="12"/>
          </p:nvPr>
        </p:nvSpPr>
        <p:spPr/>
        <p:txBody>
          <a:bodyPr/>
          <a:lstStyle/>
          <a:p>
            <a:fld id="{18FE5F6B-3F37-4018-A768-F9E722601949}" type="slidenum">
              <a:rPr lang="tr-TR" smtClean="0"/>
              <a:t>24</a:t>
            </a:fld>
            <a:endParaRPr lang="tr-TR"/>
          </a:p>
        </p:txBody>
      </p:sp>
    </p:spTree>
    <p:extLst>
      <p:ext uri="{BB962C8B-B14F-4D97-AF65-F5344CB8AC3E}">
        <p14:creationId xmlns:p14="http://schemas.microsoft.com/office/powerpoint/2010/main" val="192114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 y="0"/>
            <a:ext cx="8804366" cy="6858000"/>
          </a:xfrm>
        </p:spPr>
        <p:txBody>
          <a:bodyPr>
            <a:noAutofit/>
          </a:bodyPr>
          <a:lstStyle/>
          <a:p>
            <a:pPr marL="0" indent="0">
              <a:buNone/>
            </a:pPr>
            <a:endParaRPr lang="tr-TR" sz="2500" b="1" dirty="0" smtClean="0">
              <a:solidFill>
                <a:srgbClr val="FF0000"/>
              </a:solidFill>
              <a:latin typeface="Times New Roman" panose="02020603050405020304" pitchFamily="18" charset="0"/>
              <a:cs typeface="Times New Roman" panose="02020603050405020304" pitchFamily="18" charset="0"/>
            </a:endParaRPr>
          </a:p>
          <a:p>
            <a:pPr marL="0" indent="0">
              <a:buNone/>
            </a:pPr>
            <a:r>
              <a:rPr lang="tr-TR" sz="2500" b="1" dirty="0" smtClean="0">
                <a:solidFill>
                  <a:srgbClr val="FF0000"/>
                </a:solidFill>
                <a:latin typeface="Times New Roman" panose="02020603050405020304" pitchFamily="18" charset="0"/>
                <a:cs typeface="Times New Roman" panose="02020603050405020304" pitchFamily="18" charset="0"/>
              </a:rPr>
              <a:t>1. METALLER</a:t>
            </a:r>
          </a:p>
          <a:p>
            <a:pPr algn="just"/>
            <a:r>
              <a:rPr lang="tr-TR" sz="2500" dirty="0" smtClean="0">
                <a:latin typeface="Times New Roman" panose="02020603050405020304" pitchFamily="18" charset="0"/>
                <a:cs typeface="Times New Roman" panose="02020603050405020304" pitchFamily="18" charset="0"/>
              </a:rPr>
              <a:t>Çevreye yayılmış olan metaller su ürünlerinde ve bulaşık bölgelerde otlayan, bulaşık yemlerle beslenen hayvanlarda yüksek miktarlarda bulunur. Atık sularda bol miktarda bulunan ağır metaller balıkların ani ve toplu olarak ölmelerine yol açabilir. </a:t>
            </a:r>
          </a:p>
          <a:p>
            <a:pPr algn="just"/>
            <a:r>
              <a:rPr lang="tr-TR" sz="2500" dirty="0" smtClean="0">
                <a:latin typeface="Times New Roman" panose="02020603050405020304" pitchFamily="18" charset="0"/>
                <a:cs typeface="Times New Roman" panose="02020603050405020304" pitchFamily="18" charset="0"/>
              </a:rPr>
              <a:t>Toprak ile gübre ve tarım ilaçlarının yapısında bulunan bazı metaller (çinko, kadmiyum gibi) tarım ürünleri, ot ve yemlere, bunlardan da besinlere geçerek halk sağlığı bakımından önem taşırlar. Bitkisel ve hayvansal besinlerle birlikte alınan arsenik, cıva, kadmiyum, kurşun, selenyum, çinko, alüminyum gibi metal kalıntıları çevre ve insan sağlığını önemli ölçüde etkiler. </a:t>
            </a:r>
          </a:p>
          <a:p>
            <a:pPr algn="just"/>
            <a:r>
              <a:rPr lang="tr-TR" sz="2500" dirty="0" smtClean="0">
                <a:latin typeface="Times New Roman" panose="02020603050405020304" pitchFamily="18" charset="0"/>
                <a:cs typeface="Times New Roman" panose="02020603050405020304" pitchFamily="18" charset="0"/>
              </a:rPr>
              <a:t>Ülkemizde çeşitli besin maddelerinde bulunmasına izin verilen bazı metallere ilişkin değerler belirlenmiş ve TGKY’de yayınlanmıştır. </a:t>
            </a:r>
          </a:p>
          <a:p>
            <a:pPr algn="just"/>
            <a:endParaRPr lang="tr-TR" sz="25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18FE5F6B-3F37-4018-A768-F9E722601949}" type="slidenum">
              <a:rPr lang="tr-TR" smtClean="0"/>
              <a:t>3</a:t>
            </a:fld>
            <a:endParaRPr lang="tr-TR"/>
          </a:p>
        </p:txBody>
      </p:sp>
    </p:spTree>
    <p:extLst>
      <p:ext uri="{BB962C8B-B14F-4D97-AF65-F5344CB8AC3E}">
        <p14:creationId xmlns:p14="http://schemas.microsoft.com/office/powerpoint/2010/main" val="14534222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943" y="0"/>
            <a:ext cx="8778239" cy="6858000"/>
          </a:xfrm>
        </p:spPr>
        <p:txBody>
          <a:bodyPr>
            <a:normAutofit/>
          </a:bodyPr>
          <a:lstStyle/>
          <a:p>
            <a:pPr marL="0" indent="0" algn="ctr">
              <a:buNone/>
            </a:pPr>
            <a:r>
              <a:rPr lang="tr-TR" sz="2400" b="1" dirty="0" smtClean="0">
                <a:solidFill>
                  <a:srgbClr val="FF0000"/>
                </a:solidFill>
                <a:latin typeface="Times New Roman" panose="02020603050405020304" pitchFamily="18" charset="0"/>
                <a:cs typeface="Times New Roman" panose="02020603050405020304" pitchFamily="18" charset="0"/>
              </a:rPr>
              <a:t>Bazı </a:t>
            </a:r>
            <a:r>
              <a:rPr lang="tr-TR" sz="2400" b="1" dirty="0" smtClean="0">
                <a:solidFill>
                  <a:srgbClr val="FF0000"/>
                </a:solidFill>
                <a:latin typeface="Times New Roman" panose="02020603050405020304" pitchFamily="18" charset="0"/>
                <a:cs typeface="Times New Roman" panose="02020603050405020304" pitchFamily="18" charset="0"/>
              </a:rPr>
              <a:t>metal ve metalloidlerin TGKY’ne göre su ve  bazı besinlerdeki tolerans değerleri.</a:t>
            </a:r>
          </a:p>
          <a:p>
            <a:pPr algn="ctr"/>
            <a:endParaRPr lang="tr-TR" sz="25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783314522"/>
              </p:ext>
            </p:extLst>
          </p:nvPr>
        </p:nvGraphicFramePr>
        <p:xfrm>
          <a:off x="119742" y="685800"/>
          <a:ext cx="9024258" cy="10241280"/>
        </p:xfrm>
        <a:graphic>
          <a:graphicData uri="http://schemas.openxmlformats.org/drawingml/2006/table">
            <a:tbl>
              <a:tblPr>
                <a:tableStyleId>{5C22544A-7EE6-4342-B048-85BDC9FD1C3A}</a:tableStyleId>
              </a:tblPr>
              <a:tblGrid>
                <a:gridCol w="1807029">
                  <a:extLst>
                    <a:ext uri="{9D8B030D-6E8A-4147-A177-3AD203B41FA5}">
                      <a16:colId xmlns:a16="http://schemas.microsoft.com/office/drawing/2014/main" xmlns="" val="2346908406"/>
                    </a:ext>
                  </a:extLst>
                </a:gridCol>
                <a:gridCol w="5224298">
                  <a:extLst>
                    <a:ext uri="{9D8B030D-6E8A-4147-A177-3AD203B41FA5}">
                      <a16:colId xmlns:a16="http://schemas.microsoft.com/office/drawing/2014/main" xmlns="" val="2594875566"/>
                    </a:ext>
                  </a:extLst>
                </a:gridCol>
                <a:gridCol w="1992931">
                  <a:extLst>
                    <a:ext uri="{9D8B030D-6E8A-4147-A177-3AD203B41FA5}">
                      <a16:colId xmlns:a16="http://schemas.microsoft.com/office/drawing/2014/main" xmlns="" val="4104200945"/>
                    </a:ext>
                  </a:extLst>
                </a:gridCol>
              </a:tblGrid>
              <a:tr h="267620">
                <a:tc>
                  <a:txBody>
                    <a:bodyPr/>
                    <a:lstStyle/>
                    <a:p>
                      <a:pPr>
                        <a:spcAft>
                          <a:spcPts val="0"/>
                        </a:spcAft>
                      </a:pPr>
                      <a:r>
                        <a:rPr lang="tr-TR" sz="2400" dirty="0">
                          <a:effectLst/>
                          <a:latin typeface="Times New Roman" panose="02020603050405020304" pitchFamily="18" charset="0"/>
                          <a:cs typeface="Times New Roman" panose="02020603050405020304" pitchFamily="18" charset="0"/>
                        </a:rPr>
                        <a:t>Mineral</a:t>
                      </a:r>
                    </a:p>
                    <a:p>
                      <a:pPr>
                        <a:spcAft>
                          <a:spcPts val="0"/>
                        </a:spcAft>
                      </a:pPr>
                      <a:r>
                        <a:rPr lang="tr-TR" sz="2400" dirty="0">
                          <a:effectLst/>
                          <a:latin typeface="Times New Roman" panose="02020603050405020304" pitchFamily="18" charset="0"/>
                          <a:cs typeface="Times New Roman" panose="02020603050405020304" pitchFamily="18" charset="0"/>
                        </a:rPr>
                        <a:t>madde</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spcAft>
                          <a:spcPts val="0"/>
                        </a:spcAft>
                      </a:pPr>
                      <a:r>
                        <a:rPr lang="tr-TR" sz="2400" dirty="0">
                          <a:effectLst/>
                          <a:latin typeface="Times New Roman" panose="02020603050405020304" pitchFamily="18" charset="0"/>
                          <a:cs typeface="Times New Roman" panose="02020603050405020304" pitchFamily="18" charset="0"/>
                        </a:rPr>
                        <a:t> </a:t>
                      </a:r>
                    </a:p>
                    <a:p>
                      <a:pPr>
                        <a:spcAft>
                          <a:spcPts val="0"/>
                        </a:spcAft>
                      </a:pPr>
                      <a:r>
                        <a:rPr lang="tr-TR" sz="2400" dirty="0">
                          <a:effectLst/>
                          <a:latin typeface="Times New Roman" panose="02020603050405020304" pitchFamily="18" charset="0"/>
                          <a:cs typeface="Times New Roman" panose="02020603050405020304" pitchFamily="18" charset="0"/>
                        </a:rPr>
                        <a:t>Ürün çeşidi</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lgn="ctr">
                        <a:spcAft>
                          <a:spcPts val="0"/>
                        </a:spcAft>
                      </a:pPr>
                      <a:r>
                        <a:rPr lang="tr-TR" sz="2400">
                          <a:effectLst/>
                          <a:latin typeface="Times New Roman" panose="02020603050405020304" pitchFamily="18" charset="0"/>
                          <a:cs typeface="Times New Roman" panose="02020603050405020304" pitchFamily="18" charset="0"/>
                        </a:rPr>
                        <a:t>Tolerans değeri,</a:t>
                      </a:r>
                    </a:p>
                    <a:p>
                      <a:pPr algn="ctr">
                        <a:spcAft>
                          <a:spcPts val="0"/>
                        </a:spcAft>
                      </a:pPr>
                      <a:r>
                        <a:rPr lang="tr-TR" sz="2400">
                          <a:effectLst/>
                          <a:latin typeface="Times New Roman" panose="02020603050405020304" pitchFamily="18" charset="0"/>
                          <a:cs typeface="Times New Roman" panose="02020603050405020304" pitchFamily="18" charset="0"/>
                        </a:rPr>
                        <a:t>mg/kg</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extLst>
                  <a:ext uri="{0D108BD9-81ED-4DB2-BD59-A6C34878D82A}">
                    <a16:rowId xmlns:a16="http://schemas.microsoft.com/office/drawing/2014/main" xmlns="" val="946005278"/>
                  </a:ext>
                </a:extLst>
              </a:tr>
              <a:tr h="138077">
                <a:tc>
                  <a:txBody>
                    <a:bodyPr/>
                    <a:lstStyle/>
                    <a:p>
                      <a:pPr>
                        <a:spcAft>
                          <a:spcPts val="0"/>
                        </a:spcAft>
                      </a:pPr>
                      <a:r>
                        <a:rPr lang="tr-TR" sz="2400" dirty="0">
                          <a:effectLst/>
                          <a:latin typeface="Times New Roman" panose="02020603050405020304" pitchFamily="18" charset="0"/>
                          <a:cs typeface="Times New Roman" panose="02020603050405020304" pitchFamily="18" charset="0"/>
                        </a:rPr>
                        <a:t>Aluminyum</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spcAft>
                          <a:spcPts val="0"/>
                        </a:spcAft>
                      </a:pPr>
                      <a:r>
                        <a:rPr lang="tr-TR" sz="2400" dirty="0">
                          <a:effectLst/>
                          <a:latin typeface="Times New Roman" panose="02020603050405020304" pitchFamily="18" charset="0"/>
                          <a:cs typeface="Times New Roman" panose="02020603050405020304" pitchFamily="18" charset="0"/>
                        </a:rPr>
                        <a:t>İçme suyu</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lgn="ctr">
                        <a:spcAft>
                          <a:spcPts val="0"/>
                        </a:spcAft>
                      </a:pPr>
                      <a:r>
                        <a:rPr lang="tr-TR" sz="2400">
                          <a:effectLst/>
                          <a:latin typeface="Times New Roman" panose="02020603050405020304" pitchFamily="18" charset="0"/>
                          <a:cs typeface="Times New Roman" panose="02020603050405020304" pitchFamily="18" charset="0"/>
                        </a:rPr>
                        <a:t>0.2</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extLst>
                  <a:ext uri="{0D108BD9-81ED-4DB2-BD59-A6C34878D82A}">
                    <a16:rowId xmlns:a16="http://schemas.microsoft.com/office/drawing/2014/main" xmlns="" val="3028702995"/>
                  </a:ext>
                </a:extLst>
              </a:tr>
              <a:tr h="535240">
                <a:tc>
                  <a:txBody>
                    <a:bodyPr/>
                    <a:lstStyle/>
                    <a:p>
                      <a:pPr>
                        <a:spcAft>
                          <a:spcPts val="0"/>
                        </a:spcAft>
                      </a:pPr>
                      <a:r>
                        <a:rPr lang="tr-TR" sz="2400" dirty="0">
                          <a:effectLst/>
                          <a:latin typeface="Times New Roman" panose="02020603050405020304" pitchFamily="18" charset="0"/>
                          <a:cs typeface="Times New Roman" panose="02020603050405020304" pitchFamily="18" charset="0"/>
                        </a:rPr>
                        <a:t>Arsenik</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spcAft>
                          <a:spcPts val="0"/>
                        </a:spcAft>
                      </a:pPr>
                      <a:r>
                        <a:rPr lang="tr-TR" sz="2400" dirty="0">
                          <a:effectLst/>
                          <a:latin typeface="Times New Roman" panose="02020603050405020304" pitchFamily="18" charset="0"/>
                          <a:cs typeface="Times New Roman" panose="02020603050405020304" pitchFamily="18" charset="0"/>
                        </a:rPr>
                        <a:t>Yemek tuzu</a:t>
                      </a:r>
                    </a:p>
                    <a:p>
                      <a:pPr>
                        <a:spcAft>
                          <a:spcPts val="0"/>
                        </a:spcAft>
                      </a:pPr>
                      <a:r>
                        <a:rPr lang="tr-TR" sz="2400" dirty="0">
                          <a:effectLst/>
                          <a:latin typeface="Times New Roman" panose="02020603050405020304" pitchFamily="18" charset="0"/>
                          <a:cs typeface="Times New Roman" panose="02020603050405020304" pitchFamily="18" charset="0"/>
                        </a:rPr>
                        <a:t>İçme suyu</a:t>
                      </a:r>
                    </a:p>
                    <a:p>
                      <a:pPr>
                        <a:spcAft>
                          <a:spcPts val="0"/>
                        </a:spcAft>
                      </a:pPr>
                      <a:r>
                        <a:rPr lang="tr-TR" sz="2400" dirty="0">
                          <a:effectLst/>
                          <a:latin typeface="Times New Roman" panose="02020603050405020304" pitchFamily="18" charset="0"/>
                          <a:cs typeface="Times New Roman" panose="02020603050405020304" pitchFamily="18" charset="0"/>
                        </a:rPr>
                        <a:t>Yumuşakçalar ve kabuklu su ürünleri</a:t>
                      </a:r>
                    </a:p>
                    <a:p>
                      <a:pPr>
                        <a:spcAft>
                          <a:spcPts val="0"/>
                        </a:spcAft>
                      </a:pPr>
                      <a:r>
                        <a:rPr lang="tr-TR" sz="2400" dirty="0">
                          <a:effectLst/>
                          <a:latin typeface="Times New Roman" panose="02020603050405020304" pitchFamily="18" charset="0"/>
                          <a:cs typeface="Times New Roman" panose="02020603050405020304" pitchFamily="18" charset="0"/>
                        </a:rPr>
                        <a:t>Balıklar</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lgn="ctr">
                        <a:spcAft>
                          <a:spcPts val="0"/>
                        </a:spcAft>
                      </a:pPr>
                      <a:r>
                        <a:rPr lang="tr-TR" sz="2400">
                          <a:effectLst/>
                          <a:latin typeface="Times New Roman" panose="02020603050405020304" pitchFamily="18" charset="0"/>
                          <a:cs typeface="Times New Roman" panose="02020603050405020304" pitchFamily="18" charset="0"/>
                        </a:rPr>
                        <a:t>0.1</a:t>
                      </a:r>
                    </a:p>
                    <a:p>
                      <a:pPr algn="ctr">
                        <a:spcAft>
                          <a:spcPts val="0"/>
                        </a:spcAft>
                      </a:pPr>
                      <a:r>
                        <a:rPr lang="tr-TR" sz="2400">
                          <a:effectLst/>
                          <a:latin typeface="Times New Roman" panose="02020603050405020304" pitchFamily="18" charset="0"/>
                          <a:cs typeface="Times New Roman" panose="02020603050405020304" pitchFamily="18" charset="0"/>
                        </a:rPr>
                        <a:t>0.01</a:t>
                      </a:r>
                    </a:p>
                    <a:p>
                      <a:pPr algn="ctr">
                        <a:spcAft>
                          <a:spcPts val="0"/>
                        </a:spcAft>
                      </a:pPr>
                      <a:r>
                        <a:rPr lang="tr-TR" sz="2400">
                          <a:effectLst/>
                          <a:latin typeface="Times New Roman" panose="02020603050405020304" pitchFamily="18" charset="0"/>
                          <a:cs typeface="Times New Roman" panose="02020603050405020304" pitchFamily="18" charset="0"/>
                        </a:rPr>
                        <a:t>1.0</a:t>
                      </a:r>
                    </a:p>
                    <a:p>
                      <a:pPr algn="ctr">
                        <a:spcAft>
                          <a:spcPts val="0"/>
                        </a:spcAft>
                      </a:pPr>
                      <a:r>
                        <a:rPr lang="tr-TR" sz="2400">
                          <a:effectLst/>
                          <a:latin typeface="Times New Roman" panose="02020603050405020304" pitchFamily="18" charset="0"/>
                          <a:cs typeface="Times New Roman" panose="02020603050405020304" pitchFamily="18" charset="0"/>
                        </a:rPr>
                        <a:t>1.0</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extLst>
                  <a:ext uri="{0D108BD9-81ED-4DB2-BD59-A6C34878D82A}">
                    <a16:rowId xmlns:a16="http://schemas.microsoft.com/office/drawing/2014/main" xmlns="" val="555138243"/>
                  </a:ext>
                </a:extLst>
              </a:tr>
              <a:tr h="535240">
                <a:tc>
                  <a:txBody>
                    <a:bodyPr/>
                    <a:lstStyle/>
                    <a:p>
                      <a:pPr>
                        <a:spcAft>
                          <a:spcPts val="0"/>
                        </a:spcAft>
                      </a:pPr>
                      <a:r>
                        <a:rPr lang="tr-TR" sz="2400">
                          <a:effectLst/>
                          <a:latin typeface="Times New Roman" panose="02020603050405020304" pitchFamily="18" charset="0"/>
                          <a:cs typeface="Times New Roman" panose="02020603050405020304" pitchFamily="18" charset="0"/>
                        </a:rPr>
                        <a:t>Bakır</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spcAft>
                          <a:spcPts val="0"/>
                        </a:spcAft>
                      </a:pPr>
                      <a:r>
                        <a:rPr lang="tr-TR" sz="2400" dirty="0">
                          <a:effectLst/>
                          <a:latin typeface="Times New Roman" panose="02020603050405020304" pitchFamily="18" charset="0"/>
                          <a:cs typeface="Times New Roman" panose="02020603050405020304" pitchFamily="18" charset="0"/>
                        </a:rPr>
                        <a:t>Tuz</a:t>
                      </a:r>
                    </a:p>
                    <a:p>
                      <a:pPr>
                        <a:spcAft>
                          <a:spcPts val="0"/>
                        </a:spcAft>
                      </a:pPr>
                      <a:r>
                        <a:rPr lang="tr-TR" sz="2400" dirty="0">
                          <a:effectLst/>
                          <a:latin typeface="Times New Roman" panose="02020603050405020304" pitchFamily="18" charset="0"/>
                          <a:cs typeface="Times New Roman" panose="02020603050405020304" pitchFamily="18" charset="0"/>
                        </a:rPr>
                        <a:t>İçme suyu</a:t>
                      </a:r>
                    </a:p>
                    <a:p>
                      <a:pPr>
                        <a:spcAft>
                          <a:spcPts val="0"/>
                        </a:spcAft>
                      </a:pPr>
                      <a:r>
                        <a:rPr lang="tr-TR" sz="2400" dirty="0">
                          <a:effectLst/>
                          <a:latin typeface="Times New Roman" panose="02020603050405020304" pitchFamily="18" charset="0"/>
                          <a:cs typeface="Times New Roman" panose="02020603050405020304" pitchFamily="18" charset="0"/>
                        </a:rPr>
                        <a:t>Yumuşakçalar ve kabuklu su ürünleri</a:t>
                      </a:r>
                    </a:p>
                    <a:p>
                      <a:pPr>
                        <a:spcAft>
                          <a:spcPts val="0"/>
                        </a:spcAft>
                      </a:pPr>
                      <a:r>
                        <a:rPr lang="tr-TR" sz="2400" dirty="0">
                          <a:effectLst/>
                          <a:latin typeface="Times New Roman" panose="02020603050405020304" pitchFamily="18" charset="0"/>
                          <a:cs typeface="Times New Roman" panose="02020603050405020304" pitchFamily="18" charset="0"/>
                        </a:rPr>
                        <a:t>Balıklar</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lgn="ctr">
                        <a:spcAft>
                          <a:spcPts val="0"/>
                        </a:spcAft>
                      </a:pPr>
                      <a:r>
                        <a:rPr lang="tr-TR" sz="2400">
                          <a:effectLst/>
                          <a:latin typeface="Times New Roman" panose="02020603050405020304" pitchFamily="18" charset="0"/>
                          <a:cs typeface="Times New Roman" panose="02020603050405020304" pitchFamily="18" charset="0"/>
                        </a:rPr>
                        <a:t>2.0</a:t>
                      </a:r>
                    </a:p>
                    <a:p>
                      <a:pPr algn="ctr">
                        <a:spcAft>
                          <a:spcPts val="0"/>
                        </a:spcAft>
                      </a:pPr>
                      <a:r>
                        <a:rPr lang="tr-TR" sz="2400">
                          <a:effectLst/>
                          <a:latin typeface="Times New Roman" panose="02020603050405020304" pitchFamily="18" charset="0"/>
                          <a:cs typeface="Times New Roman" panose="02020603050405020304" pitchFamily="18" charset="0"/>
                        </a:rPr>
                        <a:t>1.5</a:t>
                      </a:r>
                    </a:p>
                    <a:p>
                      <a:pPr algn="ctr">
                        <a:spcAft>
                          <a:spcPts val="0"/>
                        </a:spcAft>
                      </a:pPr>
                      <a:r>
                        <a:rPr lang="tr-TR" sz="2400">
                          <a:effectLst/>
                          <a:latin typeface="Times New Roman" panose="02020603050405020304" pitchFamily="18" charset="0"/>
                          <a:cs typeface="Times New Roman" panose="02020603050405020304" pitchFamily="18" charset="0"/>
                        </a:rPr>
                        <a:t>20</a:t>
                      </a:r>
                    </a:p>
                    <a:p>
                      <a:pPr algn="ctr">
                        <a:spcAft>
                          <a:spcPts val="0"/>
                        </a:spcAft>
                      </a:pPr>
                      <a:r>
                        <a:rPr lang="tr-TR" sz="2400">
                          <a:effectLst/>
                          <a:latin typeface="Times New Roman" panose="02020603050405020304" pitchFamily="18" charset="0"/>
                          <a:cs typeface="Times New Roman" panose="02020603050405020304" pitchFamily="18" charset="0"/>
                        </a:rPr>
                        <a:t>20</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extLst>
                  <a:ext uri="{0D108BD9-81ED-4DB2-BD59-A6C34878D82A}">
                    <a16:rowId xmlns:a16="http://schemas.microsoft.com/office/drawing/2014/main" xmlns="" val="3770777850"/>
                  </a:ext>
                </a:extLst>
              </a:tr>
              <a:tr h="802860">
                <a:tc>
                  <a:txBody>
                    <a:bodyPr/>
                    <a:lstStyle/>
                    <a:p>
                      <a:pPr>
                        <a:spcAft>
                          <a:spcPts val="0"/>
                        </a:spcAft>
                      </a:pPr>
                      <a:r>
                        <a:rPr lang="tr-TR" sz="2400">
                          <a:effectLst/>
                          <a:latin typeface="Times New Roman" panose="02020603050405020304" pitchFamily="18" charset="0"/>
                          <a:cs typeface="Times New Roman" panose="02020603050405020304" pitchFamily="18" charset="0"/>
                        </a:rPr>
                        <a:t>Bor</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spcAft>
                          <a:spcPts val="0"/>
                        </a:spcAft>
                      </a:pPr>
                      <a:r>
                        <a:rPr lang="tr-TR" sz="2400" dirty="0">
                          <a:effectLst/>
                          <a:latin typeface="Times New Roman" panose="02020603050405020304" pitchFamily="18" charset="0"/>
                          <a:cs typeface="Times New Roman" panose="02020603050405020304" pitchFamily="18" charset="0"/>
                        </a:rPr>
                        <a:t>Yırtıcı balıklar (Köpek, kılıç, turna gibi)</a:t>
                      </a:r>
                    </a:p>
                    <a:p>
                      <a:pPr>
                        <a:spcAft>
                          <a:spcPts val="0"/>
                        </a:spcAft>
                      </a:pPr>
                      <a:r>
                        <a:rPr lang="tr-TR" sz="2400" dirty="0">
                          <a:effectLst/>
                          <a:latin typeface="Times New Roman" panose="02020603050405020304" pitchFamily="18" charset="0"/>
                          <a:cs typeface="Times New Roman" panose="02020603050405020304" pitchFamily="18" charset="0"/>
                        </a:rPr>
                        <a:t>Diğer balıklar</a:t>
                      </a:r>
                    </a:p>
                    <a:p>
                      <a:pPr>
                        <a:spcAft>
                          <a:spcPts val="0"/>
                        </a:spcAft>
                      </a:pPr>
                      <a:r>
                        <a:rPr lang="tr-TR" sz="2400" dirty="0">
                          <a:effectLst/>
                          <a:latin typeface="Times New Roman" panose="02020603050405020304" pitchFamily="18" charset="0"/>
                          <a:cs typeface="Times New Roman" panose="02020603050405020304" pitchFamily="18" charset="0"/>
                        </a:rPr>
                        <a:t>Kabuklular</a:t>
                      </a:r>
                    </a:p>
                    <a:p>
                      <a:pPr>
                        <a:spcAft>
                          <a:spcPts val="0"/>
                        </a:spcAft>
                      </a:pPr>
                      <a:r>
                        <a:rPr lang="tr-TR" sz="2400" dirty="0">
                          <a:effectLst/>
                          <a:latin typeface="Times New Roman" panose="02020603050405020304" pitchFamily="18" charset="0"/>
                          <a:cs typeface="Times New Roman" panose="02020603050405020304" pitchFamily="18" charset="0"/>
                        </a:rPr>
                        <a:t>Yumuşakçalar</a:t>
                      </a:r>
                    </a:p>
                    <a:p>
                      <a:pPr>
                        <a:spcAft>
                          <a:spcPts val="0"/>
                        </a:spcAft>
                      </a:pPr>
                      <a:r>
                        <a:rPr lang="tr-TR" sz="2400" dirty="0">
                          <a:effectLst/>
                          <a:latin typeface="Times New Roman" panose="02020603050405020304" pitchFamily="18" charset="0"/>
                          <a:cs typeface="Times New Roman" panose="02020603050405020304" pitchFamily="18" charset="0"/>
                        </a:rPr>
                        <a:t>Tuz</a:t>
                      </a:r>
                    </a:p>
                    <a:p>
                      <a:pPr>
                        <a:spcAft>
                          <a:spcPts val="0"/>
                        </a:spcAft>
                      </a:pPr>
                      <a:r>
                        <a:rPr lang="tr-TR" sz="2400" dirty="0">
                          <a:effectLst/>
                          <a:latin typeface="Times New Roman" panose="02020603050405020304" pitchFamily="18" charset="0"/>
                          <a:cs typeface="Times New Roman" panose="02020603050405020304" pitchFamily="18" charset="0"/>
                        </a:rPr>
                        <a:t>İçme suyu</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lgn="ctr">
                        <a:spcAft>
                          <a:spcPts val="0"/>
                        </a:spcAft>
                      </a:pPr>
                      <a:r>
                        <a:rPr lang="tr-TR" sz="2400" dirty="0">
                          <a:effectLst/>
                          <a:latin typeface="Times New Roman" panose="02020603050405020304" pitchFamily="18" charset="0"/>
                          <a:cs typeface="Times New Roman" panose="02020603050405020304" pitchFamily="18" charset="0"/>
                        </a:rPr>
                        <a:t>1.0</a:t>
                      </a:r>
                    </a:p>
                    <a:p>
                      <a:pPr algn="ctr">
                        <a:spcAft>
                          <a:spcPts val="0"/>
                        </a:spcAft>
                      </a:pPr>
                      <a:r>
                        <a:rPr lang="tr-TR" sz="2400" dirty="0">
                          <a:effectLst/>
                          <a:latin typeface="Times New Roman" panose="02020603050405020304" pitchFamily="18" charset="0"/>
                          <a:cs typeface="Times New Roman" panose="02020603050405020304" pitchFamily="18" charset="0"/>
                        </a:rPr>
                        <a:t>0.5</a:t>
                      </a:r>
                    </a:p>
                    <a:p>
                      <a:pPr algn="ctr">
                        <a:spcAft>
                          <a:spcPts val="0"/>
                        </a:spcAft>
                      </a:pPr>
                      <a:r>
                        <a:rPr lang="tr-TR" sz="2400" dirty="0">
                          <a:effectLst/>
                          <a:latin typeface="Times New Roman" panose="02020603050405020304" pitchFamily="18" charset="0"/>
                          <a:cs typeface="Times New Roman" panose="02020603050405020304" pitchFamily="18" charset="0"/>
                        </a:rPr>
                        <a:t>0.5</a:t>
                      </a:r>
                    </a:p>
                    <a:p>
                      <a:pPr algn="ctr">
                        <a:spcAft>
                          <a:spcPts val="0"/>
                        </a:spcAft>
                      </a:pPr>
                      <a:r>
                        <a:rPr lang="tr-TR" sz="2400" dirty="0">
                          <a:effectLst/>
                          <a:latin typeface="Times New Roman" panose="02020603050405020304" pitchFamily="18" charset="0"/>
                          <a:cs typeface="Times New Roman" panose="02020603050405020304" pitchFamily="18" charset="0"/>
                        </a:rPr>
                        <a:t>0.5</a:t>
                      </a:r>
                    </a:p>
                    <a:p>
                      <a:pPr algn="ctr">
                        <a:spcAft>
                          <a:spcPts val="0"/>
                        </a:spcAft>
                      </a:pPr>
                      <a:r>
                        <a:rPr lang="tr-TR" sz="2400" dirty="0">
                          <a:effectLst/>
                          <a:latin typeface="Times New Roman" panose="02020603050405020304" pitchFamily="18" charset="0"/>
                          <a:cs typeface="Times New Roman" panose="02020603050405020304" pitchFamily="18" charset="0"/>
                        </a:rPr>
                        <a:t>0.1</a:t>
                      </a:r>
                    </a:p>
                    <a:p>
                      <a:pPr algn="ctr">
                        <a:spcAft>
                          <a:spcPts val="0"/>
                        </a:spcAft>
                      </a:pPr>
                      <a:r>
                        <a:rPr lang="tr-TR" sz="2400" dirty="0">
                          <a:effectLst/>
                          <a:latin typeface="Times New Roman" panose="02020603050405020304" pitchFamily="18" charset="0"/>
                          <a:cs typeface="Times New Roman" panose="02020603050405020304" pitchFamily="18" charset="0"/>
                        </a:rPr>
                        <a:t>0.001</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extLst>
                  <a:ext uri="{0D108BD9-81ED-4DB2-BD59-A6C34878D82A}">
                    <a16:rowId xmlns:a16="http://schemas.microsoft.com/office/drawing/2014/main" xmlns="" val="2720686465"/>
                  </a:ext>
                </a:extLst>
              </a:tr>
              <a:tr h="936670">
                <a:tc>
                  <a:txBody>
                    <a:bodyPr/>
                    <a:lstStyle/>
                    <a:p>
                      <a:pPr>
                        <a:spcAft>
                          <a:spcPts val="0"/>
                        </a:spcAft>
                      </a:pPr>
                      <a:r>
                        <a:rPr lang="tr-TR" sz="2400">
                          <a:effectLst/>
                          <a:latin typeface="Times New Roman" panose="02020603050405020304" pitchFamily="18" charset="0"/>
                          <a:cs typeface="Times New Roman" panose="02020603050405020304" pitchFamily="18" charset="0"/>
                        </a:rPr>
                        <a:t>Cıva</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spcAft>
                          <a:spcPts val="0"/>
                        </a:spcAft>
                      </a:pPr>
                      <a:r>
                        <a:rPr lang="tr-TR" sz="2400" dirty="0">
                          <a:effectLst/>
                          <a:latin typeface="Times New Roman" panose="02020603050405020304" pitchFamily="18" charset="0"/>
                          <a:cs typeface="Times New Roman" panose="02020603050405020304" pitchFamily="18" charset="0"/>
                        </a:rPr>
                        <a:t>Yırtıcı balıklar (Köpek, turna, kılıç gibi)</a:t>
                      </a:r>
                    </a:p>
                    <a:p>
                      <a:pPr>
                        <a:spcAft>
                          <a:spcPts val="0"/>
                        </a:spcAft>
                      </a:pPr>
                      <a:r>
                        <a:rPr lang="tr-TR" sz="2400" dirty="0">
                          <a:effectLst/>
                          <a:latin typeface="Times New Roman" panose="02020603050405020304" pitchFamily="18" charset="0"/>
                          <a:cs typeface="Times New Roman" panose="02020603050405020304" pitchFamily="18" charset="0"/>
                        </a:rPr>
                        <a:t>Diğer balıklar</a:t>
                      </a:r>
                    </a:p>
                    <a:p>
                      <a:pPr>
                        <a:spcAft>
                          <a:spcPts val="0"/>
                        </a:spcAft>
                      </a:pPr>
                      <a:r>
                        <a:rPr lang="tr-TR" sz="2400" dirty="0">
                          <a:effectLst/>
                          <a:latin typeface="Times New Roman" panose="02020603050405020304" pitchFamily="18" charset="0"/>
                          <a:cs typeface="Times New Roman" panose="02020603050405020304" pitchFamily="18" charset="0"/>
                        </a:rPr>
                        <a:t>Kabuklular</a:t>
                      </a:r>
                    </a:p>
                    <a:p>
                      <a:pPr>
                        <a:spcAft>
                          <a:spcPts val="0"/>
                        </a:spcAft>
                      </a:pPr>
                      <a:r>
                        <a:rPr lang="tr-TR" sz="2400" dirty="0">
                          <a:effectLst/>
                          <a:latin typeface="Times New Roman" panose="02020603050405020304" pitchFamily="18" charset="0"/>
                          <a:cs typeface="Times New Roman" panose="02020603050405020304" pitchFamily="18" charset="0"/>
                        </a:rPr>
                        <a:t>Yumuşakçalar</a:t>
                      </a:r>
                    </a:p>
                    <a:p>
                      <a:pPr>
                        <a:spcAft>
                          <a:spcPts val="0"/>
                        </a:spcAft>
                      </a:pPr>
                      <a:r>
                        <a:rPr lang="tr-TR" sz="2400" dirty="0">
                          <a:effectLst/>
                          <a:latin typeface="Times New Roman" panose="02020603050405020304" pitchFamily="18" charset="0"/>
                          <a:cs typeface="Times New Roman" panose="02020603050405020304" pitchFamily="18" charset="0"/>
                        </a:rPr>
                        <a:t>Tuz</a:t>
                      </a:r>
                    </a:p>
                    <a:p>
                      <a:pPr>
                        <a:spcAft>
                          <a:spcPts val="0"/>
                        </a:spcAft>
                      </a:pPr>
                      <a:r>
                        <a:rPr lang="tr-TR" sz="2400" dirty="0">
                          <a:effectLst/>
                          <a:latin typeface="Times New Roman" panose="02020603050405020304" pitchFamily="18" charset="0"/>
                          <a:cs typeface="Times New Roman" panose="02020603050405020304" pitchFamily="18" charset="0"/>
                        </a:rPr>
                        <a:t>İçme suyu</a:t>
                      </a:r>
                    </a:p>
                    <a:p>
                      <a:pPr>
                        <a:spcAft>
                          <a:spcPts val="0"/>
                        </a:spcAft>
                      </a:pPr>
                      <a:r>
                        <a:rPr lang="tr-TR" sz="2400" dirty="0">
                          <a:effectLst/>
                          <a:latin typeface="Times New Roman" panose="02020603050405020304" pitchFamily="18" charset="0"/>
                          <a:cs typeface="Times New Roman" panose="02020603050405020304" pitchFamily="18" charset="0"/>
                        </a:rPr>
                        <a:t>Mantarlar</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lgn="ctr">
                        <a:spcAft>
                          <a:spcPts val="0"/>
                        </a:spcAft>
                      </a:pPr>
                      <a:r>
                        <a:rPr lang="tr-TR" sz="2400" dirty="0">
                          <a:effectLst/>
                          <a:latin typeface="Times New Roman" panose="02020603050405020304" pitchFamily="18" charset="0"/>
                          <a:cs typeface="Times New Roman" panose="02020603050405020304" pitchFamily="18" charset="0"/>
                        </a:rPr>
                        <a:t>1.0</a:t>
                      </a:r>
                    </a:p>
                    <a:p>
                      <a:pPr algn="ctr">
                        <a:spcAft>
                          <a:spcPts val="0"/>
                        </a:spcAft>
                      </a:pPr>
                      <a:r>
                        <a:rPr lang="tr-TR" sz="2400" dirty="0">
                          <a:effectLst/>
                          <a:latin typeface="Times New Roman" panose="02020603050405020304" pitchFamily="18" charset="0"/>
                          <a:cs typeface="Times New Roman" panose="02020603050405020304" pitchFamily="18" charset="0"/>
                        </a:rPr>
                        <a:t>0.5</a:t>
                      </a:r>
                    </a:p>
                    <a:p>
                      <a:pPr algn="ctr">
                        <a:spcAft>
                          <a:spcPts val="0"/>
                        </a:spcAft>
                      </a:pPr>
                      <a:r>
                        <a:rPr lang="tr-TR" sz="2400" dirty="0">
                          <a:effectLst/>
                          <a:latin typeface="Times New Roman" panose="02020603050405020304" pitchFamily="18" charset="0"/>
                          <a:cs typeface="Times New Roman" panose="02020603050405020304" pitchFamily="18" charset="0"/>
                        </a:rPr>
                        <a:t>0.5</a:t>
                      </a:r>
                    </a:p>
                    <a:p>
                      <a:pPr algn="ctr">
                        <a:spcAft>
                          <a:spcPts val="0"/>
                        </a:spcAft>
                      </a:pPr>
                      <a:r>
                        <a:rPr lang="tr-TR" sz="2400" dirty="0">
                          <a:effectLst/>
                          <a:latin typeface="Times New Roman" panose="02020603050405020304" pitchFamily="18" charset="0"/>
                          <a:cs typeface="Times New Roman" panose="02020603050405020304" pitchFamily="18" charset="0"/>
                        </a:rPr>
                        <a:t>0.5</a:t>
                      </a:r>
                    </a:p>
                    <a:p>
                      <a:pPr algn="ctr">
                        <a:spcAft>
                          <a:spcPts val="0"/>
                        </a:spcAft>
                      </a:pPr>
                      <a:r>
                        <a:rPr lang="tr-TR" sz="2400" dirty="0">
                          <a:effectLst/>
                          <a:latin typeface="Times New Roman" panose="02020603050405020304" pitchFamily="18" charset="0"/>
                          <a:cs typeface="Times New Roman" panose="02020603050405020304" pitchFamily="18" charset="0"/>
                        </a:rPr>
                        <a:t>0.1</a:t>
                      </a:r>
                    </a:p>
                    <a:p>
                      <a:pPr algn="ctr">
                        <a:spcAft>
                          <a:spcPts val="0"/>
                        </a:spcAft>
                      </a:pPr>
                      <a:r>
                        <a:rPr lang="tr-TR" sz="2400" dirty="0">
                          <a:effectLst/>
                          <a:latin typeface="Times New Roman" panose="02020603050405020304" pitchFamily="18" charset="0"/>
                          <a:cs typeface="Times New Roman" panose="02020603050405020304" pitchFamily="18" charset="0"/>
                        </a:rPr>
                        <a:t>0.001</a:t>
                      </a:r>
                    </a:p>
                    <a:p>
                      <a:pPr algn="ctr">
                        <a:spcAft>
                          <a:spcPts val="0"/>
                        </a:spcAft>
                      </a:pPr>
                      <a:r>
                        <a:rPr lang="tr-TR" sz="2400" dirty="0">
                          <a:effectLst/>
                          <a:latin typeface="Times New Roman" panose="02020603050405020304" pitchFamily="18" charset="0"/>
                          <a:cs typeface="Times New Roman" panose="02020603050405020304" pitchFamily="18" charset="0"/>
                        </a:rPr>
                        <a:t>0.5</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extLst>
                  <a:ext uri="{0D108BD9-81ED-4DB2-BD59-A6C34878D82A}">
                    <a16:rowId xmlns:a16="http://schemas.microsoft.com/office/drawing/2014/main" xmlns="" val="2478821090"/>
                  </a:ext>
                </a:extLst>
              </a:tr>
              <a:tr h="151651">
                <a:tc>
                  <a:txBody>
                    <a:bodyPr/>
                    <a:lstStyle/>
                    <a:p>
                      <a:pPr>
                        <a:spcAft>
                          <a:spcPts val="0"/>
                        </a:spcAft>
                      </a:pPr>
                      <a:r>
                        <a:rPr lang="tr-TR" sz="2400" dirty="0">
                          <a:effectLst/>
                          <a:latin typeface="Times New Roman" panose="02020603050405020304" pitchFamily="18" charset="0"/>
                          <a:cs typeface="Times New Roman" panose="02020603050405020304" pitchFamily="18" charset="0"/>
                        </a:rPr>
                        <a:t>Çinko</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spcAft>
                          <a:spcPts val="0"/>
                        </a:spcAft>
                      </a:pPr>
                      <a:r>
                        <a:rPr lang="tr-TR" sz="2400" dirty="0">
                          <a:effectLst/>
                          <a:latin typeface="Times New Roman" panose="02020603050405020304" pitchFamily="18" charset="0"/>
                          <a:cs typeface="Times New Roman" panose="02020603050405020304" pitchFamily="18" charset="0"/>
                        </a:rPr>
                        <a:t>İçme suyu</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lgn="ctr">
                        <a:spcAft>
                          <a:spcPts val="0"/>
                        </a:spcAft>
                      </a:pPr>
                      <a:r>
                        <a:rPr lang="tr-TR" sz="2400" dirty="0">
                          <a:effectLst/>
                          <a:latin typeface="Times New Roman" panose="02020603050405020304" pitchFamily="18" charset="0"/>
                          <a:cs typeface="Times New Roman" panose="02020603050405020304" pitchFamily="18" charset="0"/>
                        </a:rPr>
                        <a:t>5.0</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extLst>
                  <a:ext uri="{0D108BD9-81ED-4DB2-BD59-A6C34878D82A}">
                    <a16:rowId xmlns:a16="http://schemas.microsoft.com/office/drawing/2014/main" xmlns="" val="1338507485"/>
                  </a:ext>
                </a:extLst>
              </a:tr>
              <a:tr h="151651">
                <a:tc>
                  <a:txBody>
                    <a:bodyPr/>
                    <a:lstStyle/>
                    <a:p>
                      <a:pPr>
                        <a:spcAft>
                          <a:spcPts val="0"/>
                        </a:spcAft>
                      </a:pPr>
                      <a:r>
                        <a:rPr lang="tr-TR" sz="2400" dirty="0">
                          <a:effectLst/>
                          <a:latin typeface="Times New Roman" panose="02020603050405020304" pitchFamily="18" charset="0"/>
                          <a:cs typeface="Times New Roman" panose="02020603050405020304" pitchFamily="18" charset="0"/>
                        </a:rPr>
                        <a:t>Demir</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spcAft>
                          <a:spcPts val="0"/>
                        </a:spcAft>
                      </a:pPr>
                      <a:r>
                        <a:rPr lang="tr-TR" sz="2400" dirty="0">
                          <a:effectLst/>
                          <a:latin typeface="Times New Roman" panose="02020603050405020304" pitchFamily="18" charset="0"/>
                          <a:cs typeface="Times New Roman" panose="02020603050405020304" pitchFamily="18" charset="0"/>
                        </a:rPr>
                        <a:t>İçme suyu</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lgn="ctr">
                        <a:spcAft>
                          <a:spcPts val="0"/>
                        </a:spcAft>
                      </a:pPr>
                      <a:r>
                        <a:rPr lang="tr-TR" sz="2400" dirty="0">
                          <a:effectLst/>
                          <a:latin typeface="Times New Roman" panose="02020603050405020304" pitchFamily="18" charset="0"/>
                          <a:cs typeface="Times New Roman" panose="02020603050405020304" pitchFamily="18" charset="0"/>
                        </a:rPr>
                        <a:t>0.3</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extLst>
                  <a:ext uri="{0D108BD9-81ED-4DB2-BD59-A6C34878D82A}">
                    <a16:rowId xmlns:a16="http://schemas.microsoft.com/office/drawing/2014/main" xmlns="" val="2994828227"/>
                  </a:ext>
                </a:extLst>
              </a:tr>
              <a:tr h="151651">
                <a:tc>
                  <a:txBody>
                    <a:bodyPr/>
                    <a:lstStyle/>
                    <a:p>
                      <a:pPr>
                        <a:spcAft>
                          <a:spcPts val="0"/>
                        </a:spcAft>
                      </a:pPr>
                      <a:r>
                        <a:rPr lang="tr-TR" sz="2400" dirty="0">
                          <a:effectLst/>
                          <a:latin typeface="Times New Roman" panose="02020603050405020304" pitchFamily="18" charset="0"/>
                          <a:cs typeface="Times New Roman" panose="02020603050405020304" pitchFamily="18" charset="0"/>
                        </a:rPr>
                        <a:t>Gümüş</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spcAft>
                          <a:spcPts val="0"/>
                        </a:spcAft>
                      </a:pPr>
                      <a:r>
                        <a:rPr lang="tr-TR" sz="2400" dirty="0">
                          <a:effectLst/>
                          <a:latin typeface="Times New Roman" panose="02020603050405020304" pitchFamily="18" charset="0"/>
                          <a:cs typeface="Times New Roman" panose="02020603050405020304" pitchFamily="18" charset="0"/>
                        </a:rPr>
                        <a:t>İçme suyu</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lgn="ctr">
                        <a:spcAft>
                          <a:spcPts val="0"/>
                        </a:spcAft>
                      </a:pPr>
                      <a:r>
                        <a:rPr lang="tr-TR" sz="2400" dirty="0">
                          <a:effectLst/>
                          <a:latin typeface="Times New Roman" panose="02020603050405020304" pitchFamily="18" charset="0"/>
                          <a:cs typeface="Times New Roman" panose="02020603050405020304" pitchFamily="18" charset="0"/>
                        </a:rPr>
                        <a:t>0.1</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extLst>
                  <a:ext uri="{0D108BD9-81ED-4DB2-BD59-A6C34878D82A}">
                    <a16:rowId xmlns:a16="http://schemas.microsoft.com/office/drawing/2014/main" xmlns="" val="367085511"/>
                  </a:ext>
                </a:extLst>
              </a:tr>
            </a:tbl>
          </a:graphicData>
        </a:graphic>
      </p:graphicFrame>
      <p:sp>
        <p:nvSpPr>
          <p:cNvPr id="4" name="Slayt Numarası Yer Tutucusu 3"/>
          <p:cNvSpPr>
            <a:spLocks noGrp="1"/>
          </p:cNvSpPr>
          <p:nvPr>
            <p:ph type="sldNum" sz="quarter" idx="12"/>
          </p:nvPr>
        </p:nvSpPr>
        <p:spPr/>
        <p:txBody>
          <a:bodyPr/>
          <a:lstStyle/>
          <a:p>
            <a:fld id="{18FE5F6B-3F37-4018-A768-F9E722601949}" type="slidenum">
              <a:rPr lang="tr-TR" smtClean="0"/>
              <a:t>4</a:t>
            </a:fld>
            <a:endParaRPr lang="tr-TR"/>
          </a:p>
        </p:txBody>
      </p:sp>
    </p:spTree>
    <p:extLst>
      <p:ext uri="{BB962C8B-B14F-4D97-AF65-F5344CB8AC3E}">
        <p14:creationId xmlns:p14="http://schemas.microsoft.com/office/powerpoint/2010/main" val="10023303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761278317"/>
              </p:ext>
            </p:extLst>
          </p:nvPr>
        </p:nvGraphicFramePr>
        <p:xfrm>
          <a:off x="0" y="-1"/>
          <a:ext cx="9144000" cy="7352608"/>
        </p:xfrm>
        <a:graphic>
          <a:graphicData uri="http://schemas.openxmlformats.org/drawingml/2006/table">
            <a:tbl>
              <a:tblPr>
                <a:tableStyleId>{5C22544A-7EE6-4342-B048-85BDC9FD1C3A}</a:tableStyleId>
              </a:tblPr>
              <a:tblGrid>
                <a:gridCol w="2057400">
                  <a:extLst>
                    <a:ext uri="{9D8B030D-6E8A-4147-A177-3AD203B41FA5}">
                      <a16:colId xmlns:a16="http://schemas.microsoft.com/office/drawing/2014/main" xmlns="" val="4212698237"/>
                    </a:ext>
                  </a:extLst>
                </a:gridCol>
                <a:gridCol w="5168195">
                  <a:extLst>
                    <a:ext uri="{9D8B030D-6E8A-4147-A177-3AD203B41FA5}">
                      <a16:colId xmlns:a16="http://schemas.microsoft.com/office/drawing/2014/main" xmlns="" val="97881392"/>
                    </a:ext>
                  </a:extLst>
                </a:gridCol>
                <a:gridCol w="1918405">
                  <a:extLst>
                    <a:ext uri="{9D8B030D-6E8A-4147-A177-3AD203B41FA5}">
                      <a16:colId xmlns:a16="http://schemas.microsoft.com/office/drawing/2014/main" xmlns="" val="2889488554"/>
                    </a:ext>
                  </a:extLst>
                </a:gridCol>
              </a:tblGrid>
              <a:tr h="2182090">
                <a:tc>
                  <a:txBody>
                    <a:bodyPr/>
                    <a:lstStyle/>
                    <a:p>
                      <a:pPr>
                        <a:spcAft>
                          <a:spcPts val="0"/>
                        </a:spcAft>
                      </a:pPr>
                      <a:r>
                        <a:rPr lang="tr-TR" sz="2200" dirty="0">
                          <a:effectLst/>
                          <a:latin typeface="Times New Roman" panose="02020603050405020304" pitchFamily="18" charset="0"/>
                          <a:cs typeface="Times New Roman" panose="02020603050405020304" pitchFamily="18" charset="0"/>
                        </a:rPr>
                        <a:t>Kadmiyum</a:t>
                      </a:r>
                      <a:endParaRPr lang="tr-TR"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spcAft>
                          <a:spcPts val="0"/>
                        </a:spcAft>
                      </a:pPr>
                      <a:r>
                        <a:rPr lang="tr-TR" sz="2200" dirty="0">
                          <a:effectLst/>
                          <a:latin typeface="Times New Roman" panose="02020603050405020304" pitchFamily="18" charset="0"/>
                          <a:cs typeface="Times New Roman" panose="02020603050405020304" pitchFamily="18" charset="0"/>
                        </a:rPr>
                        <a:t>Yumuşakçalar</a:t>
                      </a:r>
                    </a:p>
                    <a:p>
                      <a:pPr>
                        <a:spcAft>
                          <a:spcPts val="0"/>
                        </a:spcAft>
                      </a:pPr>
                      <a:r>
                        <a:rPr lang="tr-TR" sz="2200" dirty="0">
                          <a:effectLst/>
                          <a:latin typeface="Times New Roman" panose="02020603050405020304" pitchFamily="18" charset="0"/>
                          <a:cs typeface="Times New Roman" panose="02020603050405020304" pitchFamily="18" charset="0"/>
                        </a:rPr>
                        <a:t>Kabuklu deniz hayvanları</a:t>
                      </a:r>
                    </a:p>
                    <a:p>
                      <a:pPr>
                        <a:spcAft>
                          <a:spcPts val="0"/>
                        </a:spcAft>
                      </a:pPr>
                      <a:r>
                        <a:rPr lang="tr-TR" sz="2200" dirty="0">
                          <a:effectLst/>
                          <a:latin typeface="Times New Roman" panose="02020603050405020304" pitchFamily="18" charset="0"/>
                          <a:cs typeface="Times New Roman" panose="02020603050405020304" pitchFamily="18" charset="0"/>
                        </a:rPr>
                        <a:t>Balık</a:t>
                      </a:r>
                    </a:p>
                    <a:p>
                      <a:pPr>
                        <a:spcAft>
                          <a:spcPts val="0"/>
                        </a:spcAft>
                      </a:pPr>
                      <a:r>
                        <a:rPr lang="tr-TR" sz="2200" dirty="0">
                          <a:effectLst/>
                          <a:latin typeface="Times New Roman" panose="02020603050405020304" pitchFamily="18" charset="0"/>
                          <a:cs typeface="Times New Roman" panose="02020603050405020304" pitchFamily="18" charset="0"/>
                        </a:rPr>
                        <a:t>Tuz</a:t>
                      </a:r>
                    </a:p>
                    <a:p>
                      <a:pPr>
                        <a:spcAft>
                          <a:spcPts val="0"/>
                        </a:spcAft>
                      </a:pPr>
                      <a:r>
                        <a:rPr lang="tr-TR" sz="2200" dirty="0">
                          <a:effectLst/>
                          <a:latin typeface="Times New Roman" panose="02020603050405020304" pitchFamily="18" charset="0"/>
                          <a:cs typeface="Times New Roman" panose="02020603050405020304" pitchFamily="18" charset="0"/>
                        </a:rPr>
                        <a:t>Arpa</a:t>
                      </a:r>
                    </a:p>
                    <a:p>
                      <a:pPr>
                        <a:spcAft>
                          <a:spcPts val="0"/>
                        </a:spcAft>
                      </a:pPr>
                      <a:r>
                        <a:rPr lang="tr-TR" sz="2200" dirty="0">
                          <a:effectLst/>
                          <a:latin typeface="Times New Roman" panose="02020603050405020304" pitchFamily="18" charset="0"/>
                          <a:cs typeface="Times New Roman" panose="02020603050405020304" pitchFamily="18" charset="0"/>
                        </a:rPr>
                        <a:t>Çavdar</a:t>
                      </a:r>
                    </a:p>
                    <a:p>
                      <a:pPr>
                        <a:spcAft>
                          <a:spcPts val="0"/>
                        </a:spcAft>
                      </a:pPr>
                      <a:r>
                        <a:rPr lang="tr-TR" sz="2200" dirty="0">
                          <a:effectLst/>
                          <a:latin typeface="Times New Roman" panose="02020603050405020304" pitchFamily="18" charset="0"/>
                          <a:cs typeface="Times New Roman" panose="02020603050405020304" pitchFamily="18" charset="0"/>
                        </a:rPr>
                        <a:t>İçme suyu</a:t>
                      </a:r>
                      <a:endParaRPr lang="tr-TR"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lgn="ctr">
                        <a:spcAft>
                          <a:spcPts val="0"/>
                        </a:spcAft>
                      </a:pPr>
                      <a:r>
                        <a:rPr lang="tr-TR" sz="2200">
                          <a:effectLst/>
                          <a:latin typeface="Times New Roman" panose="02020603050405020304" pitchFamily="18" charset="0"/>
                          <a:cs typeface="Times New Roman" panose="02020603050405020304" pitchFamily="18" charset="0"/>
                        </a:rPr>
                        <a:t>0.1</a:t>
                      </a:r>
                    </a:p>
                    <a:p>
                      <a:pPr algn="ctr">
                        <a:spcAft>
                          <a:spcPts val="0"/>
                        </a:spcAft>
                      </a:pPr>
                      <a:r>
                        <a:rPr lang="tr-TR" sz="2200">
                          <a:effectLst/>
                          <a:latin typeface="Times New Roman" panose="02020603050405020304" pitchFamily="18" charset="0"/>
                          <a:cs typeface="Times New Roman" panose="02020603050405020304" pitchFamily="18" charset="0"/>
                        </a:rPr>
                        <a:t>1.0</a:t>
                      </a:r>
                    </a:p>
                    <a:p>
                      <a:pPr algn="ctr">
                        <a:spcAft>
                          <a:spcPts val="0"/>
                        </a:spcAft>
                      </a:pPr>
                      <a:r>
                        <a:rPr lang="tr-TR" sz="2200">
                          <a:effectLst/>
                          <a:latin typeface="Times New Roman" panose="02020603050405020304" pitchFamily="18" charset="0"/>
                          <a:cs typeface="Times New Roman" panose="02020603050405020304" pitchFamily="18" charset="0"/>
                        </a:rPr>
                        <a:t>0.1</a:t>
                      </a:r>
                    </a:p>
                    <a:p>
                      <a:pPr algn="ctr">
                        <a:spcAft>
                          <a:spcPts val="0"/>
                        </a:spcAft>
                      </a:pPr>
                      <a:r>
                        <a:rPr lang="tr-TR" sz="2200">
                          <a:effectLst/>
                          <a:latin typeface="Times New Roman" panose="02020603050405020304" pitchFamily="18" charset="0"/>
                          <a:cs typeface="Times New Roman" panose="02020603050405020304" pitchFamily="18" charset="0"/>
                        </a:rPr>
                        <a:t>0.5</a:t>
                      </a:r>
                    </a:p>
                    <a:p>
                      <a:pPr algn="ctr">
                        <a:spcAft>
                          <a:spcPts val="0"/>
                        </a:spcAft>
                      </a:pPr>
                      <a:r>
                        <a:rPr lang="tr-TR" sz="2200">
                          <a:effectLst/>
                          <a:latin typeface="Times New Roman" panose="02020603050405020304" pitchFamily="18" charset="0"/>
                          <a:cs typeface="Times New Roman" panose="02020603050405020304" pitchFamily="18" charset="0"/>
                        </a:rPr>
                        <a:t>0.3</a:t>
                      </a:r>
                    </a:p>
                    <a:p>
                      <a:pPr algn="ctr">
                        <a:spcAft>
                          <a:spcPts val="0"/>
                        </a:spcAft>
                      </a:pPr>
                      <a:r>
                        <a:rPr lang="tr-TR" sz="2200">
                          <a:effectLst/>
                          <a:latin typeface="Times New Roman" panose="02020603050405020304" pitchFamily="18" charset="0"/>
                          <a:cs typeface="Times New Roman" panose="02020603050405020304" pitchFamily="18" charset="0"/>
                        </a:rPr>
                        <a:t>0.3</a:t>
                      </a:r>
                    </a:p>
                    <a:p>
                      <a:pPr algn="ctr">
                        <a:spcAft>
                          <a:spcPts val="0"/>
                        </a:spcAft>
                      </a:pPr>
                      <a:r>
                        <a:rPr lang="tr-TR" sz="2200">
                          <a:effectLst/>
                          <a:latin typeface="Times New Roman" panose="02020603050405020304" pitchFamily="18" charset="0"/>
                          <a:cs typeface="Times New Roman" panose="02020603050405020304" pitchFamily="18" charset="0"/>
                        </a:rPr>
                        <a:t>0.005</a:t>
                      </a:r>
                      <a:endParaRPr lang="tr-TR" sz="2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extLst>
                  <a:ext uri="{0D108BD9-81ED-4DB2-BD59-A6C34878D82A}">
                    <a16:rowId xmlns:a16="http://schemas.microsoft.com/office/drawing/2014/main" xmlns="" val="1483793395"/>
                  </a:ext>
                </a:extLst>
              </a:tr>
              <a:tr h="311728">
                <a:tc>
                  <a:txBody>
                    <a:bodyPr/>
                    <a:lstStyle/>
                    <a:p>
                      <a:pPr>
                        <a:spcAft>
                          <a:spcPts val="0"/>
                        </a:spcAft>
                      </a:pPr>
                      <a:r>
                        <a:rPr lang="tr-TR" sz="2200">
                          <a:effectLst/>
                          <a:latin typeface="Times New Roman" panose="02020603050405020304" pitchFamily="18" charset="0"/>
                          <a:cs typeface="Times New Roman" panose="02020603050405020304" pitchFamily="18" charset="0"/>
                        </a:rPr>
                        <a:t>Krom</a:t>
                      </a:r>
                      <a:endParaRPr lang="tr-TR" sz="2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spcAft>
                          <a:spcPts val="0"/>
                        </a:spcAft>
                      </a:pPr>
                      <a:r>
                        <a:rPr lang="tr-TR" sz="2200" dirty="0">
                          <a:effectLst/>
                          <a:latin typeface="Times New Roman" panose="02020603050405020304" pitchFamily="18" charset="0"/>
                          <a:cs typeface="Times New Roman" panose="02020603050405020304" pitchFamily="18" charset="0"/>
                        </a:rPr>
                        <a:t>İçme suyu</a:t>
                      </a:r>
                      <a:endParaRPr lang="tr-TR"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lgn="ctr">
                        <a:spcAft>
                          <a:spcPts val="0"/>
                        </a:spcAft>
                      </a:pPr>
                      <a:r>
                        <a:rPr lang="tr-TR" sz="2200">
                          <a:effectLst/>
                          <a:latin typeface="Times New Roman" panose="02020603050405020304" pitchFamily="18" charset="0"/>
                          <a:cs typeface="Times New Roman" panose="02020603050405020304" pitchFamily="18" charset="0"/>
                        </a:rPr>
                        <a:t>0.05</a:t>
                      </a:r>
                      <a:endParaRPr lang="tr-TR" sz="2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extLst>
                  <a:ext uri="{0D108BD9-81ED-4DB2-BD59-A6C34878D82A}">
                    <a16:rowId xmlns:a16="http://schemas.microsoft.com/office/drawing/2014/main" xmlns="" val="2088352394"/>
                  </a:ext>
                </a:extLst>
              </a:tr>
              <a:tr h="3740728">
                <a:tc>
                  <a:txBody>
                    <a:bodyPr/>
                    <a:lstStyle/>
                    <a:p>
                      <a:pPr>
                        <a:spcAft>
                          <a:spcPts val="0"/>
                        </a:spcAft>
                      </a:pPr>
                      <a:r>
                        <a:rPr lang="tr-TR" sz="2200">
                          <a:effectLst/>
                          <a:latin typeface="Times New Roman" panose="02020603050405020304" pitchFamily="18" charset="0"/>
                          <a:cs typeface="Times New Roman" panose="02020603050405020304" pitchFamily="18" charset="0"/>
                        </a:rPr>
                        <a:t>Kurşun</a:t>
                      </a:r>
                      <a:endParaRPr lang="tr-TR" sz="2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spcAft>
                          <a:spcPts val="0"/>
                        </a:spcAft>
                      </a:pPr>
                      <a:r>
                        <a:rPr lang="tr-TR" sz="2200" dirty="0">
                          <a:effectLst/>
                          <a:latin typeface="Times New Roman" panose="02020603050405020304" pitchFamily="18" charset="0"/>
                          <a:cs typeface="Times New Roman" panose="02020603050405020304" pitchFamily="18" charset="0"/>
                        </a:rPr>
                        <a:t>Süt</a:t>
                      </a:r>
                    </a:p>
                    <a:p>
                      <a:pPr>
                        <a:spcAft>
                          <a:spcPts val="0"/>
                        </a:spcAft>
                      </a:pPr>
                      <a:r>
                        <a:rPr lang="tr-TR" sz="2200" dirty="0">
                          <a:effectLst/>
                          <a:latin typeface="Times New Roman" panose="02020603050405020304" pitchFamily="18" charset="0"/>
                          <a:cs typeface="Times New Roman" panose="02020603050405020304" pitchFamily="18" charset="0"/>
                        </a:rPr>
                        <a:t>Süt tozu</a:t>
                      </a:r>
                    </a:p>
                    <a:p>
                      <a:pPr>
                        <a:spcAft>
                          <a:spcPts val="0"/>
                        </a:spcAft>
                      </a:pPr>
                      <a:r>
                        <a:rPr lang="tr-TR" sz="2200" dirty="0">
                          <a:effectLst/>
                          <a:latin typeface="Times New Roman" panose="02020603050405020304" pitchFamily="18" charset="0"/>
                          <a:cs typeface="Times New Roman" panose="02020603050405020304" pitchFamily="18" charset="0"/>
                        </a:rPr>
                        <a:t>Yumuşakçalar (Çift çenekli)</a:t>
                      </a:r>
                    </a:p>
                    <a:p>
                      <a:pPr>
                        <a:spcAft>
                          <a:spcPts val="0"/>
                        </a:spcAft>
                      </a:pPr>
                      <a:r>
                        <a:rPr lang="tr-TR" sz="2200" dirty="0">
                          <a:effectLst/>
                          <a:latin typeface="Times New Roman" panose="02020603050405020304" pitchFamily="18" charset="0"/>
                          <a:cs typeface="Times New Roman" panose="02020603050405020304" pitchFamily="18" charset="0"/>
                        </a:rPr>
                        <a:t>Yumuşakçalar (Diğerleri)</a:t>
                      </a:r>
                    </a:p>
                    <a:p>
                      <a:pPr>
                        <a:spcAft>
                          <a:spcPts val="0"/>
                        </a:spcAft>
                      </a:pPr>
                      <a:r>
                        <a:rPr lang="tr-TR" sz="2200" dirty="0">
                          <a:effectLst/>
                          <a:latin typeface="Times New Roman" panose="02020603050405020304" pitchFamily="18" charset="0"/>
                          <a:cs typeface="Times New Roman" panose="02020603050405020304" pitchFamily="18" charset="0"/>
                        </a:rPr>
                        <a:t>Kabuklular</a:t>
                      </a:r>
                    </a:p>
                    <a:p>
                      <a:pPr>
                        <a:spcAft>
                          <a:spcPts val="0"/>
                        </a:spcAft>
                      </a:pPr>
                      <a:r>
                        <a:rPr lang="tr-TR" sz="2200" dirty="0">
                          <a:effectLst/>
                          <a:latin typeface="Times New Roman" panose="02020603050405020304" pitchFamily="18" charset="0"/>
                          <a:cs typeface="Times New Roman" panose="02020603050405020304" pitchFamily="18" charset="0"/>
                        </a:rPr>
                        <a:t>Balıklar</a:t>
                      </a:r>
                    </a:p>
                    <a:p>
                      <a:pPr>
                        <a:spcAft>
                          <a:spcPts val="0"/>
                        </a:spcAft>
                      </a:pPr>
                      <a:r>
                        <a:rPr lang="tr-TR" sz="2200" dirty="0">
                          <a:effectLst/>
                          <a:latin typeface="Times New Roman" panose="02020603050405020304" pitchFamily="18" charset="0"/>
                          <a:cs typeface="Times New Roman" panose="02020603050405020304" pitchFamily="18" charset="0"/>
                        </a:rPr>
                        <a:t>Tuz</a:t>
                      </a:r>
                    </a:p>
                    <a:p>
                      <a:pPr>
                        <a:spcAft>
                          <a:spcPts val="0"/>
                        </a:spcAft>
                      </a:pPr>
                      <a:r>
                        <a:rPr lang="tr-TR" sz="2200" dirty="0">
                          <a:effectLst/>
                          <a:latin typeface="Times New Roman" panose="02020603050405020304" pitchFamily="18" charset="0"/>
                          <a:cs typeface="Times New Roman" panose="02020603050405020304" pitchFamily="18" charset="0"/>
                        </a:rPr>
                        <a:t>İçme suyu</a:t>
                      </a:r>
                    </a:p>
                    <a:p>
                      <a:pPr>
                        <a:spcAft>
                          <a:spcPts val="0"/>
                        </a:spcAft>
                      </a:pPr>
                      <a:r>
                        <a:rPr lang="tr-TR" sz="2200" dirty="0">
                          <a:effectLst/>
                          <a:latin typeface="Times New Roman" panose="02020603050405020304" pitchFamily="18" charset="0"/>
                          <a:cs typeface="Times New Roman" panose="02020603050405020304" pitchFamily="18" charset="0"/>
                        </a:rPr>
                        <a:t>Buğday</a:t>
                      </a:r>
                    </a:p>
                    <a:p>
                      <a:pPr>
                        <a:spcAft>
                          <a:spcPts val="0"/>
                        </a:spcAft>
                      </a:pPr>
                      <a:r>
                        <a:rPr lang="tr-TR" sz="2200" dirty="0">
                          <a:effectLst/>
                          <a:latin typeface="Times New Roman" panose="02020603050405020304" pitchFamily="18" charset="0"/>
                          <a:cs typeface="Times New Roman" panose="02020603050405020304" pitchFamily="18" charset="0"/>
                        </a:rPr>
                        <a:t>Arpa</a:t>
                      </a:r>
                    </a:p>
                    <a:p>
                      <a:pPr>
                        <a:spcAft>
                          <a:spcPts val="0"/>
                        </a:spcAft>
                      </a:pPr>
                      <a:r>
                        <a:rPr lang="tr-TR" sz="2200" dirty="0">
                          <a:effectLst/>
                          <a:latin typeface="Times New Roman" panose="02020603050405020304" pitchFamily="18" charset="0"/>
                          <a:cs typeface="Times New Roman" panose="02020603050405020304" pitchFamily="18" charset="0"/>
                        </a:rPr>
                        <a:t>Çavdar</a:t>
                      </a:r>
                    </a:p>
                    <a:p>
                      <a:pPr>
                        <a:spcAft>
                          <a:spcPts val="0"/>
                        </a:spcAft>
                      </a:pPr>
                      <a:r>
                        <a:rPr lang="tr-TR" sz="2200" dirty="0">
                          <a:effectLst/>
                          <a:latin typeface="Times New Roman" panose="02020603050405020304" pitchFamily="18" charset="0"/>
                          <a:cs typeface="Times New Roman" panose="02020603050405020304" pitchFamily="18" charset="0"/>
                        </a:rPr>
                        <a:t>Karaciğer, böbrek</a:t>
                      </a:r>
                      <a:endParaRPr lang="tr-TR"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lgn="ctr">
                        <a:spcAft>
                          <a:spcPts val="0"/>
                        </a:spcAft>
                      </a:pPr>
                      <a:r>
                        <a:rPr lang="tr-TR" sz="2200" dirty="0">
                          <a:effectLst/>
                          <a:latin typeface="Times New Roman" panose="02020603050405020304" pitchFamily="18" charset="0"/>
                          <a:cs typeface="Times New Roman" panose="02020603050405020304" pitchFamily="18" charset="0"/>
                        </a:rPr>
                        <a:t>0.02</a:t>
                      </a:r>
                    </a:p>
                    <a:p>
                      <a:pPr algn="ctr">
                        <a:spcAft>
                          <a:spcPts val="0"/>
                        </a:spcAft>
                      </a:pPr>
                      <a:r>
                        <a:rPr lang="tr-TR" sz="2200" dirty="0">
                          <a:effectLst/>
                          <a:latin typeface="Times New Roman" panose="02020603050405020304" pitchFamily="18" charset="0"/>
                          <a:cs typeface="Times New Roman" panose="02020603050405020304" pitchFamily="18" charset="0"/>
                        </a:rPr>
                        <a:t>0.2</a:t>
                      </a:r>
                    </a:p>
                    <a:p>
                      <a:pPr algn="ctr">
                        <a:spcAft>
                          <a:spcPts val="0"/>
                        </a:spcAft>
                      </a:pPr>
                      <a:r>
                        <a:rPr lang="tr-TR" sz="2200" dirty="0">
                          <a:effectLst/>
                          <a:latin typeface="Times New Roman" panose="02020603050405020304" pitchFamily="18" charset="0"/>
                          <a:cs typeface="Times New Roman" panose="02020603050405020304" pitchFamily="18" charset="0"/>
                        </a:rPr>
                        <a:t>2.0</a:t>
                      </a:r>
                    </a:p>
                    <a:p>
                      <a:pPr algn="ctr">
                        <a:spcAft>
                          <a:spcPts val="0"/>
                        </a:spcAft>
                      </a:pPr>
                      <a:r>
                        <a:rPr lang="tr-TR" sz="2200" dirty="0">
                          <a:effectLst/>
                          <a:latin typeface="Times New Roman" panose="02020603050405020304" pitchFamily="18" charset="0"/>
                          <a:cs typeface="Times New Roman" panose="02020603050405020304" pitchFamily="18" charset="0"/>
                        </a:rPr>
                        <a:t>1.0</a:t>
                      </a:r>
                    </a:p>
                    <a:p>
                      <a:pPr algn="ctr">
                        <a:spcAft>
                          <a:spcPts val="0"/>
                        </a:spcAft>
                      </a:pPr>
                      <a:r>
                        <a:rPr lang="tr-TR" sz="2200" dirty="0">
                          <a:effectLst/>
                          <a:latin typeface="Times New Roman" panose="02020603050405020304" pitchFamily="18" charset="0"/>
                          <a:cs typeface="Times New Roman" panose="02020603050405020304" pitchFamily="18" charset="0"/>
                        </a:rPr>
                        <a:t>2.0</a:t>
                      </a:r>
                    </a:p>
                    <a:p>
                      <a:pPr algn="ctr">
                        <a:spcAft>
                          <a:spcPts val="0"/>
                        </a:spcAft>
                      </a:pPr>
                      <a:r>
                        <a:rPr lang="tr-TR" sz="2200" dirty="0">
                          <a:effectLst/>
                          <a:latin typeface="Times New Roman" panose="02020603050405020304" pitchFamily="18" charset="0"/>
                          <a:cs typeface="Times New Roman" panose="02020603050405020304" pitchFamily="18" charset="0"/>
                        </a:rPr>
                        <a:t>1.0</a:t>
                      </a:r>
                    </a:p>
                    <a:p>
                      <a:pPr algn="ctr">
                        <a:spcAft>
                          <a:spcPts val="0"/>
                        </a:spcAft>
                      </a:pPr>
                      <a:r>
                        <a:rPr lang="tr-TR" sz="2200" dirty="0">
                          <a:effectLst/>
                          <a:latin typeface="Times New Roman" panose="02020603050405020304" pitchFamily="18" charset="0"/>
                          <a:cs typeface="Times New Roman" panose="02020603050405020304" pitchFamily="18" charset="0"/>
                        </a:rPr>
                        <a:t>2.0</a:t>
                      </a:r>
                    </a:p>
                    <a:p>
                      <a:pPr algn="ctr">
                        <a:spcAft>
                          <a:spcPts val="0"/>
                        </a:spcAft>
                      </a:pPr>
                      <a:r>
                        <a:rPr lang="tr-TR" sz="2200" dirty="0">
                          <a:effectLst/>
                          <a:latin typeface="Times New Roman" panose="02020603050405020304" pitchFamily="18" charset="0"/>
                          <a:cs typeface="Times New Roman" panose="02020603050405020304" pitchFamily="18" charset="0"/>
                        </a:rPr>
                        <a:t>0.01</a:t>
                      </a:r>
                    </a:p>
                    <a:p>
                      <a:pPr algn="ctr">
                        <a:spcAft>
                          <a:spcPts val="0"/>
                        </a:spcAft>
                      </a:pPr>
                      <a:r>
                        <a:rPr lang="tr-TR" sz="2200" dirty="0">
                          <a:effectLst/>
                          <a:latin typeface="Times New Roman" panose="02020603050405020304" pitchFamily="18" charset="0"/>
                          <a:cs typeface="Times New Roman" panose="02020603050405020304" pitchFamily="18" charset="0"/>
                        </a:rPr>
                        <a:t>0.5</a:t>
                      </a:r>
                    </a:p>
                    <a:p>
                      <a:pPr algn="ctr">
                        <a:spcAft>
                          <a:spcPts val="0"/>
                        </a:spcAft>
                      </a:pPr>
                      <a:r>
                        <a:rPr lang="tr-TR" sz="2200" dirty="0">
                          <a:effectLst/>
                          <a:latin typeface="Times New Roman" panose="02020603050405020304" pitchFamily="18" charset="0"/>
                          <a:cs typeface="Times New Roman" panose="02020603050405020304" pitchFamily="18" charset="0"/>
                        </a:rPr>
                        <a:t>0.3</a:t>
                      </a:r>
                    </a:p>
                    <a:p>
                      <a:pPr algn="ctr">
                        <a:spcAft>
                          <a:spcPts val="0"/>
                        </a:spcAft>
                      </a:pPr>
                      <a:r>
                        <a:rPr lang="tr-TR" sz="2200" dirty="0">
                          <a:effectLst/>
                          <a:latin typeface="Times New Roman" panose="02020603050405020304" pitchFamily="18" charset="0"/>
                          <a:cs typeface="Times New Roman" panose="02020603050405020304" pitchFamily="18" charset="0"/>
                        </a:rPr>
                        <a:t>0.3</a:t>
                      </a:r>
                    </a:p>
                    <a:p>
                      <a:pPr algn="ctr">
                        <a:spcAft>
                          <a:spcPts val="0"/>
                        </a:spcAft>
                      </a:pPr>
                      <a:r>
                        <a:rPr lang="tr-TR" sz="2200" dirty="0">
                          <a:effectLst/>
                          <a:latin typeface="Times New Roman" panose="02020603050405020304" pitchFamily="18" charset="0"/>
                          <a:cs typeface="Times New Roman" panose="02020603050405020304" pitchFamily="18" charset="0"/>
                        </a:rPr>
                        <a:t>2.0</a:t>
                      </a:r>
                      <a:endParaRPr lang="tr-TR"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extLst>
                  <a:ext uri="{0D108BD9-81ED-4DB2-BD59-A6C34878D82A}">
                    <a16:rowId xmlns:a16="http://schemas.microsoft.com/office/drawing/2014/main" xmlns="" val="4149359498"/>
                  </a:ext>
                </a:extLst>
              </a:tr>
              <a:tr h="311728">
                <a:tc>
                  <a:txBody>
                    <a:bodyPr/>
                    <a:lstStyle/>
                    <a:p>
                      <a:pPr>
                        <a:spcAft>
                          <a:spcPts val="0"/>
                        </a:spcAft>
                      </a:pPr>
                      <a:r>
                        <a:rPr lang="tr-TR" sz="2200">
                          <a:effectLst/>
                          <a:latin typeface="Times New Roman" panose="02020603050405020304" pitchFamily="18" charset="0"/>
                          <a:cs typeface="Times New Roman" panose="02020603050405020304" pitchFamily="18" charset="0"/>
                        </a:rPr>
                        <a:t>Manganez</a:t>
                      </a:r>
                      <a:endParaRPr lang="tr-TR" sz="2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spcAft>
                          <a:spcPts val="0"/>
                        </a:spcAft>
                      </a:pPr>
                      <a:r>
                        <a:rPr lang="tr-TR" sz="2200">
                          <a:effectLst/>
                          <a:latin typeface="Times New Roman" panose="02020603050405020304" pitchFamily="18" charset="0"/>
                          <a:cs typeface="Times New Roman" panose="02020603050405020304" pitchFamily="18" charset="0"/>
                        </a:rPr>
                        <a:t>İçme suyu</a:t>
                      </a:r>
                      <a:endParaRPr lang="tr-TR" sz="2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lgn="ctr">
                        <a:spcAft>
                          <a:spcPts val="0"/>
                        </a:spcAft>
                      </a:pPr>
                      <a:r>
                        <a:rPr lang="tr-TR" sz="2200" dirty="0">
                          <a:effectLst/>
                          <a:latin typeface="Times New Roman" panose="02020603050405020304" pitchFamily="18" charset="0"/>
                          <a:cs typeface="Times New Roman" panose="02020603050405020304" pitchFamily="18" charset="0"/>
                        </a:rPr>
                        <a:t>0.05</a:t>
                      </a:r>
                      <a:endParaRPr lang="tr-TR"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extLst>
                  <a:ext uri="{0D108BD9-81ED-4DB2-BD59-A6C34878D82A}">
                    <a16:rowId xmlns:a16="http://schemas.microsoft.com/office/drawing/2014/main" xmlns="" val="1021891443"/>
                  </a:ext>
                </a:extLst>
              </a:tr>
              <a:tr h="311728">
                <a:tc>
                  <a:txBody>
                    <a:bodyPr/>
                    <a:lstStyle/>
                    <a:p>
                      <a:pPr>
                        <a:spcAft>
                          <a:spcPts val="0"/>
                        </a:spcAft>
                      </a:pPr>
                      <a:r>
                        <a:rPr lang="tr-TR" sz="1700">
                          <a:effectLst/>
                          <a:latin typeface="Times New Roman" panose="02020603050405020304" pitchFamily="18" charset="0"/>
                          <a:cs typeface="Times New Roman" panose="02020603050405020304" pitchFamily="18" charset="0"/>
                        </a:rPr>
                        <a:t>Selenyum</a:t>
                      </a:r>
                      <a:endParaRPr lang="tr-TR" sz="17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spcAft>
                          <a:spcPts val="0"/>
                        </a:spcAft>
                      </a:pPr>
                      <a:r>
                        <a:rPr lang="tr-TR" sz="1700">
                          <a:effectLst/>
                          <a:latin typeface="Times New Roman" panose="02020603050405020304" pitchFamily="18" charset="0"/>
                          <a:cs typeface="Times New Roman" panose="02020603050405020304" pitchFamily="18" charset="0"/>
                        </a:rPr>
                        <a:t>İçme suyu</a:t>
                      </a:r>
                      <a:endParaRPr lang="tr-TR" sz="17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tc>
                  <a:txBody>
                    <a:bodyPr/>
                    <a:lstStyle/>
                    <a:p>
                      <a:pPr algn="ctr">
                        <a:spcAft>
                          <a:spcPts val="0"/>
                        </a:spcAft>
                      </a:pPr>
                      <a:r>
                        <a:rPr lang="tr-TR" sz="1700" dirty="0">
                          <a:effectLst/>
                          <a:latin typeface="Times New Roman" panose="02020603050405020304" pitchFamily="18" charset="0"/>
                          <a:cs typeface="Times New Roman" panose="02020603050405020304" pitchFamily="18" charset="0"/>
                        </a:rPr>
                        <a:t>0.01</a:t>
                      </a:r>
                      <a:endParaRPr lang="tr-TR" sz="17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tc>
                <a:extLst>
                  <a:ext uri="{0D108BD9-81ED-4DB2-BD59-A6C34878D82A}">
                    <a16:rowId xmlns:a16="http://schemas.microsoft.com/office/drawing/2014/main" xmlns="" val="281870166"/>
                  </a:ext>
                </a:extLst>
              </a:tr>
            </a:tbl>
          </a:graphicData>
        </a:graphic>
      </p:graphicFrame>
      <p:sp>
        <p:nvSpPr>
          <p:cNvPr id="3" name="Slayt Numarası Yer Tutucusu 2"/>
          <p:cNvSpPr>
            <a:spLocks noGrp="1"/>
          </p:cNvSpPr>
          <p:nvPr>
            <p:ph type="sldNum" sz="quarter" idx="12"/>
          </p:nvPr>
        </p:nvSpPr>
        <p:spPr/>
        <p:txBody>
          <a:bodyPr/>
          <a:lstStyle/>
          <a:p>
            <a:fld id="{18FE5F6B-3F37-4018-A768-F9E722601949}" type="slidenum">
              <a:rPr lang="tr-TR" smtClean="0"/>
              <a:t>5</a:t>
            </a:fld>
            <a:endParaRPr lang="tr-TR"/>
          </a:p>
        </p:txBody>
      </p:sp>
    </p:spTree>
    <p:extLst>
      <p:ext uri="{BB962C8B-B14F-4D97-AF65-F5344CB8AC3E}">
        <p14:creationId xmlns:p14="http://schemas.microsoft.com/office/powerpoint/2010/main" val="25879497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79" y="0"/>
            <a:ext cx="8817429" cy="6858000"/>
          </a:xfrm>
        </p:spPr>
        <p:txBody>
          <a:bodyPr>
            <a:normAutofit fontScale="92500" lnSpcReduction="20000"/>
          </a:bodyPr>
          <a:lstStyle/>
          <a:p>
            <a:pPr marL="0" indent="0" algn="just">
              <a:buNone/>
            </a:pPr>
            <a:endParaRPr lang="tr-TR" sz="2700" b="1" dirty="0" smtClean="0">
              <a:solidFill>
                <a:srgbClr val="FF0000"/>
              </a:solidFill>
              <a:latin typeface="Times New Roman" panose="02020603050405020304" pitchFamily="18" charset="0"/>
              <a:cs typeface="Times New Roman" panose="02020603050405020304" pitchFamily="18" charset="0"/>
            </a:endParaRPr>
          </a:p>
          <a:p>
            <a:pPr marL="0" indent="0" algn="just">
              <a:buNone/>
            </a:pPr>
            <a:r>
              <a:rPr lang="tr-TR" sz="2700" b="1" dirty="0" smtClean="0">
                <a:solidFill>
                  <a:srgbClr val="FF0000"/>
                </a:solidFill>
                <a:latin typeface="Times New Roman" panose="02020603050405020304" pitchFamily="18" charset="0"/>
                <a:cs typeface="Times New Roman" panose="02020603050405020304" pitchFamily="18" charset="0"/>
              </a:rPr>
              <a:t>2. </a:t>
            </a:r>
            <a:r>
              <a:rPr lang="tr-TR" sz="2700" b="1" dirty="0" smtClean="0">
                <a:solidFill>
                  <a:srgbClr val="FF0000"/>
                </a:solidFill>
                <a:latin typeface="Times New Roman" panose="02020603050405020304" pitchFamily="18" charset="0"/>
                <a:cs typeface="Times New Roman" panose="02020603050405020304" pitchFamily="18" charset="0"/>
              </a:rPr>
              <a:t>Alüminyum</a:t>
            </a:r>
            <a:endParaRPr lang="tr-TR" sz="2700" b="1" dirty="0" smtClean="0">
              <a:solidFill>
                <a:srgbClr val="FF0000"/>
              </a:solidFill>
              <a:latin typeface="Times New Roman" panose="02020603050405020304" pitchFamily="18" charset="0"/>
              <a:cs typeface="Times New Roman" panose="02020603050405020304" pitchFamily="18" charset="0"/>
            </a:endParaRPr>
          </a:p>
          <a:p>
            <a:pPr algn="just"/>
            <a:r>
              <a:rPr lang="tr-TR" sz="2700" dirty="0" smtClean="0">
                <a:latin typeface="Times New Roman" panose="02020603050405020304" pitchFamily="18" charset="0"/>
                <a:cs typeface="Times New Roman" panose="02020603050405020304" pitchFamily="18" charset="0"/>
              </a:rPr>
              <a:t>Bu normal olarak toprak ve sularda bulunur. Gıda maddelerindeki aluminyum miktarı düşüktür ve 5 mg/kg dolayındadır; sebzeler ve salatalıklardaki miktarı 5-10 mg/kg arasında değişir; kuru çay yapraklarındaki miktarı 100 mg/kg’a kadar çıkabilir. Gıdalarla günde 3-5 mg miktarda aluminyum alınır; bunun 15 µg kadarı emilir ve böbreklerle çıkarılır. Vücudun normal aluminyum yükü 30-50 mg arasındadır; bunun önemli bir kısmı kemiklerde depolanır. </a:t>
            </a:r>
          </a:p>
          <a:p>
            <a:pPr marL="0" indent="0" algn="just">
              <a:buNone/>
            </a:pPr>
            <a:r>
              <a:rPr lang="tr-TR" sz="2700" b="1" dirty="0" smtClean="0">
                <a:solidFill>
                  <a:srgbClr val="FF0000"/>
                </a:solidFill>
                <a:latin typeface="Times New Roman" panose="02020603050405020304" pitchFamily="18" charset="0"/>
                <a:cs typeface="Times New Roman" panose="02020603050405020304" pitchFamily="18" charset="0"/>
              </a:rPr>
              <a:t>3. Arsenik</a:t>
            </a:r>
          </a:p>
          <a:p>
            <a:pPr algn="just"/>
            <a:r>
              <a:rPr lang="tr-TR" sz="2700" dirty="0" smtClean="0">
                <a:latin typeface="Times New Roman" panose="02020603050405020304" pitchFamily="18" charset="0"/>
                <a:cs typeface="Times New Roman" panose="02020603050405020304" pitchFamily="18" charset="0"/>
              </a:rPr>
              <a:t>Bu maddenin toprak ve sularda bulunan miktarlarına ilişkin bazı bilgilere daha önce değinilmiştir. Arsenik meyve ve sebzeler ile tarım ürünlerinde 0.1-10 ppm arasında bulunur. Deniz sularında 0.002-0.005 ppm, içme sularında 0.5-1 ppm'e varan miktarlarda arseniğe rastlanır; son durumdaki miktarlarda arsenik hayvanlarda zehirlenmelere yol açabilir. Keza, balıklarda, yaş doku esasına göre 5 ppm, dip balıkları ve kabuklularda </a:t>
            </a:r>
            <a:r>
              <a:rPr lang="tr-TR" sz="2700" dirty="0" smtClean="0">
                <a:latin typeface="Times New Roman" panose="02020603050405020304" pitchFamily="18" charset="0"/>
                <a:cs typeface="Times New Roman" panose="02020603050405020304" pitchFamily="18" charset="0"/>
              </a:rPr>
              <a:t>da10 </a:t>
            </a:r>
            <a:r>
              <a:rPr lang="tr-TR" sz="2700" dirty="0" smtClean="0">
                <a:latin typeface="Times New Roman" panose="02020603050405020304" pitchFamily="18" charset="0"/>
                <a:cs typeface="Times New Roman" panose="02020603050405020304" pitchFamily="18" charset="0"/>
              </a:rPr>
              <a:t>ppm arsenik bulunabilir. Çeşitli arsenik bileşikleri (arsanilik asit, 3-nitro-4-hidroksifenil arsonik asit gibi) domuz ve kanatlılarda yem katkı maddesi olarak gelişmenin hızlandırılmasında kullanılırlar.</a:t>
            </a:r>
          </a:p>
          <a:p>
            <a:pPr algn="just"/>
            <a:endParaRPr lang="tr-TR" sz="2700" dirty="0" smtClean="0">
              <a:latin typeface="Times New Roman" panose="02020603050405020304" pitchFamily="18" charset="0"/>
              <a:cs typeface="Times New Roman" panose="02020603050405020304" pitchFamily="18" charset="0"/>
            </a:endParaRPr>
          </a:p>
          <a:p>
            <a:endParaRPr lang="tr-TR" dirty="0"/>
          </a:p>
        </p:txBody>
      </p:sp>
      <p:sp>
        <p:nvSpPr>
          <p:cNvPr id="4" name="Slayt Numarası Yer Tutucusu 3"/>
          <p:cNvSpPr>
            <a:spLocks noGrp="1"/>
          </p:cNvSpPr>
          <p:nvPr>
            <p:ph type="sldNum" sz="quarter" idx="12"/>
          </p:nvPr>
        </p:nvSpPr>
        <p:spPr/>
        <p:txBody>
          <a:bodyPr/>
          <a:lstStyle/>
          <a:p>
            <a:fld id="{18FE5F6B-3F37-4018-A768-F9E722601949}" type="slidenum">
              <a:rPr lang="tr-TR" smtClean="0"/>
              <a:t>6</a:t>
            </a:fld>
            <a:endParaRPr lang="tr-TR"/>
          </a:p>
        </p:txBody>
      </p:sp>
    </p:spTree>
    <p:extLst>
      <p:ext uri="{BB962C8B-B14F-4D97-AF65-F5344CB8AC3E}">
        <p14:creationId xmlns:p14="http://schemas.microsoft.com/office/powerpoint/2010/main" val="41315114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9006" y="0"/>
            <a:ext cx="8686800" cy="6858000"/>
          </a:xfrm>
        </p:spPr>
        <p:txBody>
          <a:bodyPr>
            <a:normAutofit fontScale="70000" lnSpcReduction="20000"/>
          </a:bodyPr>
          <a:lstStyle/>
          <a:p>
            <a:pPr marL="0" indent="0">
              <a:buNone/>
            </a:pPr>
            <a:endParaRPr lang="tr-TR" b="1" dirty="0" smtClean="0">
              <a:solidFill>
                <a:srgbClr val="FF0000"/>
              </a:solidFill>
              <a:latin typeface="Times New Roman" panose="02020603050405020304" pitchFamily="18" charset="0"/>
              <a:cs typeface="Times New Roman" panose="02020603050405020304" pitchFamily="18" charset="0"/>
            </a:endParaRPr>
          </a:p>
          <a:p>
            <a:pPr marL="0" indent="0">
              <a:buNone/>
            </a:pPr>
            <a:endParaRPr lang="tr-TR" b="1" dirty="0">
              <a:solidFill>
                <a:srgbClr val="FF0000"/>
              </a:solidFill>
              <a:latin typeface="Times New Roman" panose="02020603050405020304" pitchFamily="18" charset="0"/>
              <a:cs typeface="Times New Roman" panose="02020603050405020304" pitchFamily="18" charset="0"/>
            </a:endParaRPr>
          </a:p>
          <a:p>
            <a:pPr marL="0" indent="0" algn="just">
              <a:buNone/>
            </a:pPr>
            <a:r>
              <a:rPr lang="tr-TR" sz="3300" b="1" dirty="0" smtClean="0">
                <a:solidFill>
                  <a:srgbClr val="FF0000"/>
                </a:solidFill>
                <a:latin typeface="Times New Roman" panose="02020603050405020304" pitchFamily="18" charset="0"/>
                <a:cs typeface="Times New Roman" panose="02020603050405020304" pitchFamily="18" charset="0"/>
              </a:rPr>
              <a:t>4. Cıva</a:t>
            </a:r>
          </a:p>
          <a:p>
            <a:pPr algn="just"/>
            <a:r>
              <a:rPr lang="tr-TR" sz="3300" dirty="0" smtClean="0">
                <a:latin typeface="Times New Roman" panose="02020603050405020304" pitchFamily="18" charset="0"/>
                <a:cs typeface="Times New Roman" panose="02020603050405020304" pitchFamily="18" charset="0"/>
              </a:rPr>
              <a:t>Yer kabuğunun temel elementlerinden birisidir; doğal dağılımın bir sonucu olarak sürekli şekilde serbest hale geçtiğinden, toprak, su, tüm canlılar ve atmosferde iz miktarlarda cıvaya rastlanılır; süt ve ürünlerinde 170 ppb'ye, et ve karaciğerde 360 ppb'ye, balık ve diğer su ürünlerinde 540 ppb'ye, sebzelerde 60 ppb'ye, meyvelerde 40 ppb'ye ve yumurtada 670 ppb'ye varan miktarlarda cıva bulunur. </a:t>
            </a:r>
          </a:p>
          <a:p>
            <a:pPr algn="just"/>
            <a:endParaRPr lang="tr-TR" sz="3300" dirty="0" smtClean="0">
              <a:latin typeface="Times New Roman" panose="02020603050405020304" pitchFamily="18" charset="0"/>
              <a:cs typeface="Times New Roman" panose="02020603050405020304" pitchFamily="18" charset="0"/>
            </a:endParaRPr>
          </a:p>
          <a:p>
            <a:pPr algn="just"/>
            <a:r>
              <a:rPr lang="tr-TR" sz="3300" dirty="0" smtClean="0">
                <a:latin typeface="Times New Roman" panose="02020603050405020304" pitchFamily="18" charset="0"/>
                <a:cs typeface="Times New Roman" panose="02020603050405020304" pitchFamily="18" charset="0"/>
              </a:rPr>
              <a:t>DSÖ tarafından besin maddelerinde bulunmasına izin verilen cıva miktarı 0.05 mg/kg, günlük alınabilecek miktarı da 80 µg/kişi olarak belirlenmiştir. Yalnız, aralarında Amerika, Kanada, Belçika, İspanya, Yeni Zelanda’nında bulunduğu bazı ülkelerde balıklarda 0.5 ppm miktarda cıva bulunmasına izin verilmektedirler. </a:t>
            </a:r>
          </a:p>
          <a:p>
            <a:pPr algn="just"/>
            <a:endParaRPr lang="tr-TR" sz="2900" dirty="0" smtClean="0">
              <a:latin typeface="Times New Roman" panose="02020603050405020304" pitchFamily="18" charset="0"/>
              <a:cs typeface="Times New Roman" panose="02020603050405020304" pitchFamily="18" charset="0"/>
            </a:endParaRPr>
          </a:p>
          <a:p>
            <a:pPr marL="0" indent="0" algn="just">
              <a:buNone/>
            </a:pPr>
            <a:r>
              <a:rPr lang="tr-TR" sz="3100" b="1" dirty="0" smtClean="0">
                <a:solidFill>
                  <a:srgbClr val="FF0000"/>
                </a:solidFill>
                <a:latin typeface="Times New Roman" panose="02020603050405020304" pitchFamily="18" charset="0"/>
                <a:cs typeface="Times New Roman" panose="02020603050405020304" pitchFamily="18" charset="0"/>
              </a:rPr>
              <a:t>5. Kadmiyum</a:t>
            </a:r>
          </a:p>
          <a:p>
            <a:pPr algn="just"/>
            <a:r>
              <a:rPr lang="tr-TR" sz="3100" dirty="0" smtClean="0">
                <a:latin typeface="Times New Roman" panose="02020603050405020304" pitchFamily="18" charset="0"/>
                <a:cs typeface="Times New Roman" panose="02020603050405020304" pitchFamily="18" charset="0"/>
              </a:rPr>
              <a:t>Kadmiyum işlenmemiş topraklarda genellikle 1 ppm'den az ve ortalama 0.4 ppm miktarında (0.15-0.5 ppm arasında) bulunur, ama, topraktaki düzeyi 30 ppm'e kadar çıkabilir. Kadmiyum tatlı sularda (yer altı ve yer üstü) 1 ppb'den düşük, deniz suyunda da, ortalama 0.15 ppb olmak üzere, 0.05-0.2 ppb arasında bulunur; tatlı su balıklarında 5-20 ppb, deniz balıklarında 1-5 ppb kadmiyum kalıntılarına rastlanır. Kadmiyum ette 0.05 ppm'den daha az, karaciğer ve böbreklerde ise 0.05-0.5 ppm arasındadır. </a:t>
            </a:r>
          </a:p>
          <a:p>
            <a:pPr algn="just"/>
            <a:endParaRPr lang="tr-TR" sz="2700" dirty="0"/>
          </a:p>
        </p:txBody>
      </p:sp>
      <p:sp>
        <p:nvSpPr>
          <p:cNvPr id="4" name="Slayt Numarası Yer Tutucusu 3"/>
          <p:cNvSpPr>
            <a:spLocks noGrp="1"/>
          </p:cNvSpPr>
          <p:nvPr>
            <p:ph type="sldNum" sz="quarter" idx="12"/>
          </p:nvPr>
        </p:nvSpPr>
        <p:spPr/>
        <p:txBody>
          <a:bodyPr/>
          <a:lstStyle/>
          <a:p>
            <a:fld id="{18FE5F6B-3F37-4018-A768-F9E722601949}" type="slidenum">
              <a:rPr lang="tr-TR" smtClean="0"/>
              <a:t>7</a:t>
            </a:fld>
            <a:endParaRPr lang="tr-TR"/>
          </a:p>
        </p:txBody>
      </p:sp>
    </p:spTree>
    <p:extLst>
      <p:ext uri="{BB962C8B-B14F-4D97-AF65-F5344CB8AC3E}">
        <p14:creationId xmlns:p14="http://schemas.microsoft.com/office/powerpoint/2010/main" val="702561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069" y="0"/>
            <a:ext cx="8712925" cy="6858000"/>
          </a:xfrm>
        </p:spPr>
        <p:txBody>
          <a:bodyPr>
            <a:normAutofit fontScale="70000" lnSpcReduction="20000"/>
          </a:bodyPr>
          <a:lstStyle/>
          <a:p>
            <a:endParaRPr lang="tr-TR" dirty="0" smtClean="0"/>
          </a:p>
          <a:p>
            <a:pPr marL="0" indent="0" algn="just">
              <a:buNone/>
            </a:pPr>
            <a:r>
              <a:rPr lang="tr-TR" sz="3300" b="1" dirty="0" smtClean="0">
                <a:solidFill>
                  <a:srgbClr val="FF0000"/>
                </a:solidFill>
                <a:latin typeface="Times New Roman" panose="02020603050405020304" pitchFamily="18" charset="0"/>
                <a:cs typeface="Times New Roman" panose="02020603050405020304" pitchFamily="18" charset="0"/>
              </a:rPr>
              <a:t>6. Krom</a:t>
            </a:r>
            <a:endParaRPr lang="tr-TR" sz="3300" b="1" dirty="0">
              <a:solidFill>
                <a:srgbClr val="FF0000"/>
              </a:solidFill>
              <a:latin typeface="Times New Roman" panose="02020603050405020304" pitchFamily="18" charset="0"/>
              <a:cs typeface="Times New Roman" panose="02020603050405020304" pitchFamily="18" charset="0"/>
            </a:endParaRPr>
          </a:p>
          <a:p>
            <a:pPr algn="just"/>
            <a:r>
              <a:rPr lang="tr-TR" sz="3300" dirty="0" smtClean="0">
                <a:latin typeface="Times New Roman" panose="02020603050405020304" pitchFamily="18" charset="0"/>
                <a:cs typeface="Times New Roman" panose="02020603050405020304" pitchFamily="18" charset="0"/>
              </a:rPr>
              <a:t>Etler, tahıllar ve mayalarda az miktarda krom bulunur. Krom üretimi veya işletmesi tesislerinden kaynaklanan kanal akıntılarının karıştığı sular ve bulaştığı bitki ve otlar en önemli zehirlenme kaynağını oluştururlar. Topraktaki krom miktaır 250 ppm'e kadar çıkabilir; fosfatlı gübreler toprak, su ve bitkilerdeki krom düzeyini önemli ölçüde artırır.</a:t>
            </a:r>
          </a:p>
          <a:p>
            <a:pPr marL="0" indent="0" algn="just">
              <a:buNone/>
            </a:pPr>
            <a:r>
              <a:rPr lang="tr-TR" sz="3300" b="1" dirty="0" smtClean="0">
                <a:solidFill>
                  <a:srgbClr val="FF0000"/>
                </a:solidFill>
                <a:latin typeface="Times New Roman" panose="02020603050405020304" pitchFamily="18" charset="0"/>
                <a:cs typeface="Times New Roman" panose="02020603050405020304" pitchFamily="18" charset="0"/>
              </a:rPr>
              <a:t>7. Kurşun</a:t>
            </a:r>
          </a:p>
          <a:p>
            <a:pPr algn="just"/>
            <a:r>
              <a:rPr lang="tr-TR" sz="3300" dirty="0" smtClean="0">
                <a:latin typeface="Times New Roman" panose="02020603050405020304" pitchFamily="18" charset="0"/>
                <a:cs typeface="Times New Roman" panose="02020603050405020304" pitchFamily="18" charset="0"/>
              </a:rPr>
              <a:t>Toprakta 10-16 ppm arasında kurşun bulunur; işlenmiş topraklardaki miktarı 300 ppm’e; kurşun işletmeleri çevresindeki topraklardaki miktarı 1000 ppm’e kadar çıkabilir. Havadaki miktarı trafik yoğunluğuna göre 2-40 µg/m3 arasında değişir. Su ürünleri, süt ve etlerdeki kurşun miktarı düşüktür; sütlerde &lt;100 µg/L, etlerde &lt;250 µg/kg, su ürünlerinde de &lt;270 µg/kg miktarlarda bulunur. Gıdaların işlenmesi ve paketlenmesi kurşun miktarını önemli ölçüde artırır; artış et ve ürünlerinde 1 kat, bebek besinlerinde 5 kat, ıspanakta 50 kat dolayında olabilmektedir. </a:t>
            </a:r>
          </a:p>
          <a:p>
            <a:pPr algn="just"/>
            <a:r>
              <a:rPr lang="tr-TR" sz="3300" dirty="0" smtClean="0">
                <a:latin typeface="Times New Roman" panose="02020603050405020304" pitchFamily="18" charset="0"/>
                <a:cs typeface="Times New Roman" panose="02020603050405020304" pitchFamily="18" charset="0"/>
              </a:rPr>
              <a:t>Vücuttaki kurşun yükünün %90-98’i kemiklerde depolanmış haldedir; sağlıklı hayvanların kemiklerinde 3-12 ppm, bu maddeyle zehirlenenlerde 60-240 ppm’e kadar kurşun bulunabilir. Sağlıklı hayvanların karaciğer ve böbreklerinde 0.5-1.5 ppm arasında kurşun bulunurken, zehirlenenlerde bu miktar yüzlerce katına çıkabilmektedir. Ayrıca, kıllar da fazla miktarda kurşun ihtiva eder. </a:t>
            </a:r>
          </a:p>
          <a:p>
            <a:endParaRPr lang="tr-TR" dirty="0" smtClean="0"/>
          </a:p>
          <a:p>
            <a:endParaRPr lang="tr-TR" dirty="0"/>
          </a:p>
        </p:txBody>
      </p:sp>
      <p:sp>
        <p:nvSpPr>
          <p:cNvPr id="4" name="Slayt Numarası Yer Tutucusu 3"/>
          <p:cNvSpPr>
            <a:spLocks noGrp="1"/>
          </p:cNvSpPr>
          <p:nvPr>
            <p:ph type="sldNum" sz="quarter" idx="12"/>
          </p:nvPr>
        </p:nvSpPr>
        <p:spPr/>
        <p:txBody>
          <a:bodyPr/>
          <a:lstStyle/>
          <a:p>
            <a:fld id="{18FE5F6B-3F37-4018-A768-F9E722601949}" type="slidenum">
              <a:rPr lang="tr-TR" smtClean="0"/>
              <a:t>8</a:t>
            </a:fld>
            <a:endParaRPr lang="tr-TR"/>
          </a:p>
        </p:txBody>
      </p:sp>
    </p:spTree>
    <p:extLst>
      <p:ext uri="{BB962C8B-B14F-4D97-AF65-F5344CB8AC3E}">
        <p14:creationId xmlns:p14="http://schemas.microsoft.com/office/powerpoint/2010/main" val="3688054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069" y="0"/>
            <a:ext cx="8739051" cy="6858000"/>
          </a:xfrm>
        </p:spPr>
        <p:txBody>
          <a:bodyPr>
            <a:normAutofit lnSpcReduction="10000"/>
          </a:bodyPr>
          <a:lstStyle/>
          <a:p>
            <a:pPr marL="0" indent="0" algn="just">
              <a:buNone/>
            </a:pPr>
            <a:r>
              <a:rPr lang="tr-TR" sz="2500" b="1" dirty="0" smtClean="0">
                <a:solidFill>
                  <a:srgbClr val="FF0000"/>
                </a:solidFill>
                <a:latin typeface="Times New Roman" panose="02020603050405020304" pitchFamily="18" charset="0"/>
                <a:cs typeface="Times New Roman" panose="02020603050405020304" pitchFamily="18" charset="0"/>
              </a:rPr>
              <a:t>8. Nikel</a:t>
            </a:r>
          </a:p>
          <a:p>
            <a:pPr algn="just"/>
            <a:r>
              <a:rPr lang="tr-TR" sz="2500" dirty="0" smtClean="0">
                <a:latin typeface="Times New Roman" panose="02020603050405020304" pitchFamily="18" charset="0"/>
                <a:cs typeface="Times New Roman" panose="02020603050405020304" pitchFamily="18" charset="0"/>
              </a:rPr>
              <a:t>Çeşitli toprak ve kayalardaki düzeyi birkaç bin ppm’e kadar çıkabilir. Yüzey ve yer altı sularında az miktarlarda (&lt;100 ppb) bulunur. İçme sularındaki düzeyi ortalama 40 ppb’den azdır ve 1-200 ppb arasında değişir. Besin maddelerindeki miktarı önemli ölçüde değişkenlik gösterir; bazı besin maddelerinde bulunan nikel miktarları ppm olarak şöyledir: Un 0.05-0.6; patates 0.5-0.8; çay yaprağı 2.8-4.5; katı ve sıvı yağlar 0.02-2.5; et 0.06-0.3; inek sütü 0.01-0.13; insan sütü 0.01-0.5; deniz kabukluları 1.5. </a:t>
            </a:r>
          </a:p>
          <a:p>
            <a:pPr marL="0" indent="0" algn="just">
              <a:buNone/>
            </a:pPr>
            <a:r>
              <a:rPr lang="tr-TR" sz="2500" b="1" dirty="0" smtClean="0">
                <a:solidFill>
                  <a:srgbClr val="FF0000"/>
                </a:solidFill>
                <a:latin typeface="Times New Roman" panose="02020603050405020304" pitchFamily="18" charset="0"/>
                <a:cs typeface="Times New Roman" panose="02020603050405020304" pitchFamily="18" charset="0"/>
              </a:rPr>
              <a:t>9. Selenyum</a:t>
            </a:r>
          </a:p>
          <a:p>
            <a:pPr algn="just"/>
            <a:r>
              <a:rPr lang="tr-TR" sz="2500" dirty="0" smtClean="0">
                <a:latin typeface="Times New Roman" panose="02020603050405020304" pitchFamily="18" charset="0"/>
                <a:cs typeface="Times New Roman" panose="02020603050405020304" pitchFamily="18" charset="0"/>
              </a:rPr>
              <a:t>Hayvanların doku ve organlarında çok az selenyum bulunur. Ama, selenyumla zehirlenmeden ölen hayvanların kanında 25, karaciğer ve böbreğinde 4-25 ppm, idrarında 0.1-8 ppm'e kadar selenyum bulunur. Kronik olaylarda sığırların kıl ve tırnaklarında, sırasıyla, 5-10 ve 5-20 ppm, kanında 1-4 ppm selenyum bulunabilir. Selenyum vitamin E ile birlikte beyaz kas hastalığı vb bazı bozuklukların önlenmesi ve sağaltımında geniş şekilde kullanılır; böyle bir uygulama durumunda, sığırların 30 gün, koyunların da 14 gün geçmeden kesilmemesi önerilir. </a:t>
            </a:r>
          </a:p>
          <a:p>
            <a:endParaRPr lang="tr-TR" dirty="0"/>
          </a:p>
        </p:txBody>
      </p:sp>
      <p:sp>
        <p:nvSpPr>
          <p:cNvPr id="4" name="Slayt Numarası Yer Tutucusu 3"/>
          <p:cNvSpPr>
            <a:spLocks noGrp="1"/>
          </p:cNvSpPr>
          <p:nvPr>
            <p:ph type="sldNum" sz="quarter" idx="12"/>
          </p:nvPr>
        </p:nvSpPr>
        <p:spPr/>
        <p:txBody>
          <a:bodyPr/>
          <a:lstStyle/>
          <a:p>
            <a:fld id="{18FE5F6B-3F37-4018-A768-F9E722601949}" type="slidenum">
              <a:rPr lang="tr-TR" smtClean="0"/>
              <a:t>9</a:t>
            </a:fld>
            <a:endParaRPr lang="tr-TR"/>
          </a:p>
        </p:txBody>
      </p:sp>
    </p:spTree>
    <p:extLst>
      <p:ext uri="{BB962C8B-B14F-4D97-AF65-F5344CB8AC3E}">
        <p14:creationId xmlns:p14="http://schemas.microsoft.com/office/powerpoint/2010/main" val="31392569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382</TotalTime>
  <Words>3149</Words>
  <Application>Microsoft Office PowerPoint</Application>
  <PresentationFormat>Ekran Gösterisi (4:3)</PresentationFormat>
  <Paragraphs>337</Paragraphs>
  <Slides>24</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Arial</vt:lpstr>
      <vt:lpstr>Calibri</vt:lpstr>
      <vt:lpstr>Calibri Light</vt:lpstr>
      <vt:lpstr>Times New Roman</vt:lpstr>
      <vt:lpstr>Office Theme</vt:lpstr>
      <vt:lpstr>ÇEVRE TOKSİKOLOJİSİ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ÇEVRE TOKSİKOLOJİSİ</dc:title>
  <dc:creator>haydo</dc:creator>
  <cp:lastModifiedBy>Ali Bilgili</cp:lastModifiedBy>
  <cp:revision>12</cp:revision>
  <dcterms:created xsi:type="dcterms:W3CDTF">2019-09-18T20:55:03Z</dcterms:created>
  <dcterms:modified xsi:type="dcterms:W3CDTF">2019-09-19T08:07:45Z</dcterms:modified>
</cp:coreProperties>
</file>