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6" r:id="rId25"/>
    <p:sldId id="282" r:id="rId26"/>
    <p:sldId id="283" r:id="rId27"/>
    <p:sldId id="284" r:id="rId28"/>
    <p:sldId id="293" r:id="rId29"/>
    <p:sldId id="285" r:id="rId30"/>
    <p:sldId id="287" r:id="rId31"/>
    <p:sldId id="288" r:id="rId32"/>
    <p:sldId id="289" r:id="rId33"/>
    <p:sldId id="290" r:id="rId34"/>
    <p:sldId id="294" r:id="rId35"/>
    <p:sldId id="291" r:id="rId36"/>
    <p:sldId id="295" r:id="rId37"/>
    <p:sldId id="296" r:id="rId38"/>
    <p:sldId id="297" r:id="rId39"/>
    <p:sldId id="303" r:id="rId40"/>
    <p:sldId id="298" r:id="rId41"/>
    <p:sldId id="299" r:id="rId42"/>
    <p:sldId id="304" r:id="rId43"/>
    <p:sldId id="305" r:id="rId44"/>
    <p:sldId id="306" r:id="rId45"/>
    <p:sldId id="307" r:id="rId46"/>
    <p:sldId id="308" r:id="rId47"/>
    <p:sldId id="300" r:id="rId48"/>
    <p:sldId id="301" r:id="rId49"/>
    <p:sldId id="309" r:id="rId50"/>
    <p:sldId id="310" r:id="rId51"/>
    <p:sldId id="311" r:id="rId52"/>
    <p:sldId id="312" r:id="rId53"/>
    <p:sldId id="313"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5"/>
    <p:restoredTop sz="94599"/>
  </p:normalViewPr>
  <p:slideViewPr>
    <p:cSldViewPr snapToGrid="0" snapToObjects="1">
      <p:cViewPr varScale="1">
        <p:scale>
          <a:sx n="79" d="100"/>
          <a:sy n="79" d="100"/>
        </p:scale>
        <p:origin x="232" y="9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25845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4583800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9185385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6246737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1646614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2702789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648987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12468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41730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7839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66977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41499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0249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04312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332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9503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11/26/18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98450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5586B75A-687E-405C-8A0B-8D00578BA2C3}" type="datetimeFigureOut">
              <a:rPr lang="en-US" smtClean="0"/>
              <a:pPr/>
              <a:t>11/26/18</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1412493"/>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 id="214748391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msdvetmanual.com/generalized-conditions/toxoplasmosis"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hyperlink" Target="https://www.msdvetmanual.com/respiratory-system/aspiration-pneumonia"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msdvetmanual.com/respiratory-system/respiratory-diseases-of-small-animals/tracheobronchitis-in-small-animals#v3295117"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FB500-224F-B841-BCEE-6D4B0385486B}"/>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93EACE59-CF4C-E145-82EC-34BF3D45654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62799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D212C-38D2-DF47-AD81-B2CE15A7E82A}"/>
              </a:ext>
            </a:extLst>
          </p:cNvPr>
          <p:cNvSpPr>
            <a:spLocks noGrp="1"/>
          </p:cNvSpPr>
          <p:nvPr>
            <p:ph type="title" idx="4294967295"/>
          </p:nvPr>
        </p:nvSpPr>
        <p:spPr>
          <a:xfrm>
            <a:off x="375557" y="662895"/>
            <a:ext cx="9813472" cy="904875"/>
          </a:xfrm>
        </p:spPr>
        <p:txBody>
          <a:bodyPr/>
          <a:lstStyle/>
          <a:p>
            <a:r>
              <a:rPr lang="en-US" sz="3200" b="1" dirty="0">
                <a:solidFill>
                  <a:srgbClr val="00B0F0"/>
                </a:solidFill>
              </a:rPr>
              <a:t>Pulmonary nodular eosinophilic granulomatous syndrome</a:t>
            </a:r>
            <a:endParaRPr lang="en-US" sz="3200" dirty="0">
              <a:solidFill>
                <a:srgbClr val="00B0F0"/>
              </a:solidFill>
            </a:endParaRPr>
          </a:p>
        </p:txBody>
      </p:sp>
      <p:sp>
        <p:nvSpPr>
          <p:cNvPr id="3" name="Content Placeholder 2">
            <a:extLst>
              <a:ext uri="{FF2B5EF4-FFF2-40B4-BE49-F238E27FC236}">
                <a16:creationId xmlns:a16="http://schemas.microsoft.com/office/drawing/2014/main" id="{348E746C-9584-864F-B021-4DE45D60E132}"/>
              </a:ext>
            </a:extLst>
          </p:cNvPr>
          <p:cNvSpPr>
            <a:spLocks noGrp="1"/>
          </p:cNvSpPr>
          <p:nvPr>
            <p:ph idx="4294967295"/>
          </p:nvPr>
        </p:nvSpPr>
        <p:spPr>
          <a:xfrm>
            <a:off x="375557" y="2097768"/>
            <a:ext cx="11315700" cy="3911600"/>
          </a:xfrm>
        </p:spPr>
        <p:txBody>
          <a:bodyPr>
            <a:normAutofit/>
          </a:bodyPr>
          <a:lstStyle/>
          <a:p>
            <a:pPr algn="just">
              <a:lnSpc>
                <a:spcPct val="170000"/>
              </a:lnSpc>
            </a:pPr>
            <a:r>
              <a:rPr lang="en-US" sz="2000" dirty="0"/>
              <a:t>Rare </a:t>
            </a:r>
          </a:p>
          <a:p>
            <a:pPr algn="just">
              <a:lnSpc>
                <a:spcPct val="170000"/>
              </a:lnSpc>
            </a:pPr>
            <a:r>
              <a:rPr lang="en-US" sz="2000" dirty="0"/>
              <a:t>Severe eosinophilic </a:t>
            </a:r>
            <a:r>
              <a:rPr lang="en-US" sz="2000" dirty="0" err="1"/>
              <a:t>bronchopneumopathy</a:t>
            </a:r>
            <a:r>
              <a:rPr lang="en-US" sz="2000" dirty="0"/>
              <a:t>–like syndrome that occurs in dogs and is most often associated with heartworm infection or possibly an uncontrollable progressive form of eosinophilic </a:t>
            </a:r>
            <a:r>
              <a:rPr lang="en-US" sz="2000" dirty="0" err="1"/>
              <a:t>bronchopneumopathy</a:t>
            </a:r>
            <a:endParaRPr lang="en-US" sz="2000" dirty="0"/>
          </a:p>
          <a:p>
            <a:pPr algn="just">
              <a:lnSpc>
                <a:spcPct val="170000"/>
              </a:lnSpc>
            </a:pPr>
            <a:r>
              <a:rPr lang="en-US" sz="2000" dirty="0"/>
              <a:t>a severe granulomatous hypersensitivity reaction to microfilariae (or other antigen) results in mixed alveolar and interstitial pulmonary infiltrates plus variably sized, multiple pulmonary nodules scattered throughout the lung fields.</a:t>
            </a:r>
          </a:p>
        </p:txBody>
      </p:sp>
    </p:spTree>
    <p:extLst>
      <p:ext uri="{BB962C8B-B14F-4D97-AF65-F5344CB8AC3E}">
        <p14:creationId xmlns:p14="http://schemas.microsoft.com/office/powerpoint/2010/main" val="3085580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CF240-5532-DE42-9D71-590C5E08EBF0}"/>
              </a:ext>
            </a:extLst>
          </p:cNvPr>
          <p:cNvSpPr>
            <a:spLocks noGrp="1"/>
          </p:cNvSpPr>
          <p:nvPr>
            <p:ph type="title"/>
          </p:nvPr>
        </p:nvSpPr>
        <p:spPr/>
        <p:txBody>
          <a:bodyPr/>
          <a:lstStyle/>
          <a:p>
            <a:r>
              <a:rPr lang="en-US" b="1" dirty="0"/>
              <a:t>Clinical Findings</a:t>
            </a:r>
            <a:endParaRPr lang="en-US" dirty="0"/>
          </a:p>
        </p:txBody>
      </p:sp>
      <p:sp>
        <p:nvSpPr>
          <p:cNvPr id="3" name="Content Placeholder 2">
            <a:extLst>
              <a:ext uri="{FF2B5EF4-FFF2-40B4-BE49-F238E27FC236}">
                <a16:creationId xmlns:a16="http://schemas.microsoft.com/office/drawing/2014/main" id="{B4AF9353-B2DD-5845-8C2F-4849745F2706}"/>
              </a:ext>
            </a:extLst>
          </p:cNvPr>
          <p:cNvSpPr>
            <a:spLocks noGrp="1"/>
          </p:cNvSpPr>
          <p:nvPr>
            <p:ph idx="1"/>
          </p:nvPr>
        </p:nvSpPr>
        <p:spPr/>
        <p:txBody>
          <a:bodyPr/>
          <a:lstStyle/>
          <a:p>
            <a:r>
              <a:rPr lang="en-US" dirty="0"/>
              <a:t>Chronic cough (mild or severe, productive or nonproductive, and progressive or </a:t>
            </a:r>
            <a:r>
              <a:rPr lang="en-US" dirty="0" err="1"/>
              <a:t>nonprogressive</a:t>
            </a:r>
            <a:r>
              <a:rPr lang="en-US" dirty="0"/>
              <a:t>.)</a:t>
            </a:r>
          </a:p>
          <a:p>
            <a:r>
              <a:rPr lang="en-US" dirty="0"/>
              <a:t>Weight loss, tachypnea, dyspnea, wheezing, exercise intolerance, and occasionally hemoptysis may be seen. </a:t>
            </a:r>
          </a:p>
          <a:p>
            <a:r>
              <a:rPr lang="en-US" dirty="0"/>
              <a:t>moderate to severe dyspnea and cyanosis at rest</a:t>
            </a:r>
          </a:p>
          <a:p>
            <a:r>
              <a:rPr lang="en-US" dirty="0"/>
              <a:t>Auscultation varies from unremarkable to increased breath sounds, crackles, or wheezes. Fever is usually absent. </a:t>
            </a:r>
          </a:p>
          <a:p>
            <a:r>
              <a:rPr lang="en-US" dirty="0"/>
              <a:t>The degree of dyspnea and coughing is related to the severity of inflammation within the airways and alveoli.</a:t>
            </a:r>
          </a:p>
        </p:txBody>
      </p:sp>
    </p:spTree>
    <p:extLst>
      <p:ext uri="{BB962C8B-B14F-4D97-AF65-F5344CB8AC3E}">
        <p14:creationId xmlns:p14="http://schemas.microsoft.com/office/powerpoint/2010/main" val="2651701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BC08B-976F-6C43-83F2-931B01520425}"/>
              </a:ext>
            </a:extLst>
          </p:cNvPr>
          <p:cNvSpPr>
            <a:spLocks noGrp="1"/>
          </p:cNvSpPr>
          <p:nvPr>
            <p:ph type="title" idx="4294967295"/>
          </p:nvPr>
        </p:nvSpPr>
        <p:spPr>
          <a:xfrm>
            <a:off x="293914" y="646566"/>
            <a:ext cx="8761413" cy="708025"/>
          </a:xfrm>
        </p:spPr>
        <p:txBody>
          <a:bodyPr/>
          <a:lstStyle/>
          <a:p>
            <a:r>
              <a:rPr lang="en-US" b="1" dirty="0">
                <a:solidFill>
                  <a:srgbClr val="00B0F0"/>
                </a:solidFill>
              </a:rPr>
              <a:t>Diagnosis</a:t>
            </a:r>
            <a:endParaRPr lang="en-US" dirty="0">
              <a:solidFill>
                <a:srgbClr val="00B0F0"/>
              </a:solidFill>
            </a:endParaRPr>
          </a:p>
        </p:txBody>
      </p:sp>
      <p:sp>
        <p:nvSpPr>
          <p:cNvPr id="3" name="Content Placeholder 2">
            <a:extLst>
              <a:ext uri="{FF2B5EF4-FFF2-40B4-BE49-F238E27FC236}">
                <a16:creationId xmlns:a16="http://schemas.microsoft.com/office/drawing/2014/main" id="{66AFB2A3-98B9-C144-BE06-E12363F8C56C}"/>
              </a:ext>
            </a:extLst>
          </p:cNvPr>
          <p:cNvSpPr>
            <a:spLocks noGrp="1"/>
          </p:cNvSpPr>
          <p:nvPr>
            <p:ph idx="4294967295"/>
          </p:nvPr>
        </p:nvSpPr>
        <p:spPr>
          <a:xfrm>
            <a:off x="615950" y="2351088"/>
            <a:ext cx="11576050" cy="4294187"/>
          </a:xfrm>
        </p:spPr>
        <p:txBody>
          <a:bodyPr>
            <a:normAutofit fontScale="85000" lnSpcReduction="10000"/>
          </a:bodyPr>
          <a:lstStyle/>
          <a:p>
            <a:pPr>
              <a:lnSpc>
                <a:spcPct val="150000"/>
              </a:lnSpc>
            </a:pPr>
            <a:r>
              <a:rPr lang="en-US" sz="2000" dirty="0"/>
              <a:t>This is based largely on history and on radiographic and clinicopathologic findings</a:t>
            </a:r>
          </a:p>
          <a:p>
            <a:pPr>
              <a:lnSpc>
                <a:spcPct val="150000"/>
              </a:lnSpc>
            </a:pPr>
            <a:r>
              <a:rPr lang="en-US" sz="2000" dirty="0"/>
              <a:t>Thoracic radiographs frequently show irregular patchy alveolar infiltrates and increased bronchial and interstitial markings. </a:t>
            </a:r>
          </a:p>
          <a:p>
            <a:pPr>
              <a:lnSpc>
                <a:spcPct val="150000"/>
              </a:lnSpc>
            </a:pPr>
            <a:r>
              <a:rPr lang="en-US" sz="2000" dirty="0"/>
              <a:t>Typical hematologic changes are mild leukocytosis, variable peripheral eosinophilia (4%–50%), and occasionally </a:t>
            </a:r>
            <a:r>
              <a:rPr lang="en-US" sz="2000" dirty="0" err="1"/>
              <a:t>basophilia</a:t>
            </a:r>
            <a:endParaRPr lang="en-US" sz="2000" dirty="0"/>
          </a:p>
          <a:p>
            <a:pPr>
              <a:lnSpc>
                <a:spcPct val="150000"/>
              </a:lnSpc>
            </a:pPr>
            <a:r>
              <a:rPr lang="en-US" sz="2000" dirty="0"/>
              <a:t> Fecal analysis and an occult heartworm test are indicated when lung parasitism or heartworm disease is suspected</a:t>
            </a:r>
          </a:p>
          <a:p>
            <a:pPr>
              <a:lnSpc>
                <a:spcPct val="150000"/>
              </a:lnSpc>
            </a:pPr>
            <a:r>
              <a:rPr lang="en-US" sz="2000" dirty="0"/>
              <a:t>Bronchoalveolar lavage for cytologic analysis, culture, and detection of larval forms is often helpful. In allergic pneumonitis, bronchoalveolar lavage cytology generally reveals a predominance of eosinophils. Bacterial cultures of aseptically collected lavage specimens are commonly negative.</a:t>
            </a:r>
          </a:p>
        </p:txBody>
      </p:sp>
    </p:spTree>
    <p:extLst>
      <p:ext uri="{BB962C8B-B14F-4D97-AF65-F5344CB8AC3E}">
        <p14:creationId xmlns:p14="http://schemas.microsoft.com/office/powerpoint/2010/main" val="156861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AB609-A8A5-0247-9586-2DCEAB88E348}"/>
              </a:ext>
            </a:extLst>
          </p:cNvPr>
          <p:cNvSpPr>
            <a:spLocks noGrp="1"/>
          </p:cNvSpPr>
          <p:nvPr>
            <p:ph type="title" idx="4294967295"/>
          </p:nvPr>
        </p:nvSpPr>
        <p:spPr>
          <a:xfrm>
            <a:off x="342900" y="581252"/>
            <a:ext cx="8761413" cy="708025"/>
          </a:xfrm>
        </p:spPr>
        <p:txBody>
          <a:bodyPr/>
          <a:lstStyle/>
          <a:p>
            <a:r>
              <a:rPr lang="en-US" b="1" dirty="0">
                <a:solidFill>
                  <a:srgbClr val="00B0F0"/>
                </a:solidFill>
              </a:rPr>
              <a:t>Treatment</a:t>
            </a:r>
            <a:endParaRPr lang="en-US" dirty="0">
              <a:solidFill>
                <a:srgbClr val="00B0F0"/>
              </a:solidFill>
            </a:endParaRPr>
          </a:p>
        </p:txBody>
      </p:sp>
      <p:sp>
        <p:nvSpPr>
          <p:cNvPr id="3" name="Content Placeholder 2">
            <a:extLst>
              <a:ext uri="{FF2B5EF4-FFF2-40B4-BE49-F238E27FC236}">
                <a16:creationId xmlns:a16="http://schemas.microsoft.com/office/drawing/2014/main" id="{CD5A2C94-2075-4F48-8208-7D97BBD13AC5}"/>
              </a:ext>
            </a:extLst>
          </p:cNvPr>
          <p:cNvSpPr>
            <a:spLocks noGrp="1"/>
          </p:cNvSpPr>
          <p:nvPr>
            <p:ph idx="4294967295"/>
          </p:nvPr>
        </p:nvSpPr>
        <p:spPr>
          <a:xfrm>
            <a:off x="342900" y="1486581"/>
            <a:ext cx="11266488" cy="4538662"/>
          </a:xfrm>
        </p:spPr>
        <p:txBody>
          <a:bodyPr>
            <a:normAutofit/>
          </a:bodyPr>
          <a:lstStyle/>
          <a:p>
            <a:pPr algn="just">
              <a:lnSpc>
                <a:spcPct val="150000"/>
              </a:lnSpc>
            </a:pPr>
            <a:r>
              <a:rPr lang="en-US" dirty="0"/>
              <a:t>When an underlying cause can be found, elimination of the offending agent and a short-term course of glucocorticoids resolves the problem</a:t>
            </a:r>
          </a:p>
          <a:p>
            <a:pPr algn="just">
              <a:lnSpc>
                <a:spcPct val="150000"/>
              </a:lnSpc>
            </a:pPr>
            <a:r>
              <a:rPr lang="en-US" dirty="0"/>
              <a:t>Prednisolone beginning at 1–2 mg/kg, PO, tapered over 10–14 days is often sufficient. </a:t>
            </a:r>
          </a:p>
          <a:p>
            <a:pPr algn="just">
              <a:lnSpc>
                <a:spcPct val="150000"/>
              </a:lnSpc>
            </a:pPr>
            <a:r>
              <a:rPr lang="en-US" dirty="0"/>
              <a:t>When eosinophilic </a:t>
            </a:r>
            <a:r>
              <a:rPr lang="en-US" dirty="0" err="1"/>
              <a:t>bronchopneumopathy</a:t>
            </a:r>
            <a:r>
              <a:rPr lang="en-US" dirty="0"/>
              <a:t> is secondary to heartworm disease or pulmonary parasites, treatment with prednisolone before or during treatment for the parasite controls the pulmonary signs.</a:t>
            </a:r>
          </a:p>
          <a:p>
            <a:pPr algn="just">
              <a:lnSpc>
                <a:spcPct val="150000"/>
              </a:lnSpc>
            </a:pPr>
            <a:r>
              <a:rPr lang="en-US" dirty="0"/>
              <a:t>When an underlying cause cannot be determined, prolonged therapy with prednisolone for 3–12 </a:t>
            </a:r>
            <a:r>
              <a:rPr lang="en-US" dirty="0" err="1"/>
              <a:t>wk</a:t>
            </a:r>
            <a:r>
              <a:rPr lang="en-US" dirty="0"/>
              <a:t> is often required. When severe bronchoconstriction is suspected, bronchodilators or </a:t>
            </a:r>
            <a:r>
              <a:rPr lang="el-GR" dirty="0"/>
              <a:t>β</a:t>
            </a:r>
            <a:r>
              <a:rPr lang="el-GR" baseline="-25000" dirty="0"/>
              <a:t>2</a:t>
            </a:r>
            <a:r>
              <a:rPr lang="el-GR" dirty="0"/>
              <a:t>-</a:t>
            </a:r>
            <a:r>
              <a:rPr lang="en-US" dirty="0"/>
              <a:t>agonists may be helpful. Severely dyspneic animals may require short-term oxygen therapy.</a:t>
            </a:r>
          </a:p>
        </p:txBody>
      </p:sp>
    </p:spTree>
    <p:extLst>
      <p:ext uri="{BB962C8B-B14F-4D97-AF65-F5344CB8AC3E}">
        <p14:creationId xmlns:p14="http://schemas.microsoft.com/office/powerpoint/2010/main" val="701406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01CC5-11CB-7442-AEF3-179248721984}"/>
              </a:ext>
            </a:extLst>
          </p:cNvPr>
          <p:cNvSpPr>
            <a:spLocks noGrp="1"/>
          </p:cNvSpPr>
          <p:nvPr>
            <p:ph type="title"/>
          </p:nvPr>
        </p:nvSpPr>
        <p:spPr/>
        <p:txBody>
          <a:bodyPr/>
          <a:lstStyle/>
          <a:p>
            <a:r>
              <a:rPr lang="en-US" b="1" dirty="0"/>
              <a:t>Canine Influenza (Flu)</a:t>
            </a:r>
            <a:endParaRPr lang="en-US" dirty="0"/>
          </a:p>
        </p:txBody>
      </p:sp>
      <p:sp>
        <p:nvSpPr>
          <p:cNvPr id="3" name="Content Placeholder 2">
            <a:extLst>
              <a:ext uri="{FF2B5EF4-FFF2-40B4-BE49-F238E27FC236}">
                <a16:creationId xmlns:a16="http://schemas.microsoft.com/office/drawing/2014/main" id="{CEF9D3E0-0BE7-4F4E-BC27-96F685A97BB9}"/>
              </a:ext>
            </a:extLst>
          </p:cNvPr>
          <p:cNvSpPr>
            <a:spLocks noGrp="1"/>
          </p:cNvSpPr>
          <p:nvPr>
            <p:ph idx="1"/>
          </p:nvPr>
        </p:nvSpPr>
        <p:spPr>
          <a:xfrm>
            <a:off x="440871" y="2603500"/>
            <a:ext cx="11119758" cy="3416300"/>
          </a:xfrm>
        </p:spPr>
        <p:txBody>
          <a:bodyPr>
            <a:normAutofit/>
          </a:bodyPr>
          <a:lstStyle/>
          <a:p>
            <a:pPr algn="just">
              <a:lnSpc>
                <a:spcPct val="150000"/>
              </a:lnSpc>
            </a:pPr>
            <a:r>
              <a:rPr lang="en-US" dirty="0"/>
              <a:t>Two strains of the canine influenza virus (CIV) have been identified, H3N8 and H3N2. </a:t>
            </a:r>
          </a:p>
          <a:p>
            <a:pPr algn="just">
              <a:lnSpc>
                <a:spcPct val="150000"/>
              </a:lnSpc>
            </a:pPr>
            <a:r>
              <a:rPr lang="en-US" dirty="0"/>
              <a:t>Outbreaks are most common when dogs are in close contact, </a:t>
            </a:r>
            <a:r>
              <a:rPr lang="en-US" dirty="0" err="1"/>
              <a:t>eg</a:t>
            </a:r>
            <a:r>
              <a:rPr lang="en-US" dirty="0"/>
              <a:t>, kennels, shelters, dog parks.</a:t>
            </a:r>
          </a:p>
          <a:p>
            <a:pPr algn="just">
              <a:lnSpc>
                <a:spcPct val="150000"/>
              </a:lnSpc>
            </a:pPr>
            <a:r>
              <a:rPr lang="en-US" dirty="0"/>
              <a:t>CIV is spread via respiratory secretions, contaminated objects (</a:t>
            </a:r>
            <a:r>
              <a:rPr lang="en-US" dirty="0" err="1"/>
              <a:t>eg</a:t>
            </a:r>
            <a:r>
              <a:rPr lang="en-US" dirty="0"/>
              <a:t>, water bowls), and people moving between infected and uninfected dogs. </a:t>
            </a:r>
          </a:p>
          <a:p>
            <a:pPr algn="just">
              <a:lnSpc>
                <a:spcPct val="150000"/>
              </a:lnSpc>
            </a:pPr>
            <a:r>
              <a:rPr lang="en-US" dirty="0"/>
              <a:t>The incubation period is usually 2–4 days from exposure to onset of clinical signs, when dogs are most contagious; ~20% of infected dogs remain asymptomatic but can still shed virus.</a:t>
            </a:r>
          </a:p>
        </p:txBody>
      </p:sp>
    </p:spTree>
    <p:extLst>
      <p:ext uri="{BB962C8B-B14F-4D97-AF65-F5344CB8AC3E}">
        <p14:creationId xmlns:p14="http://schemas.microsoft.com/office/powerpoint/2010/main" val="2322994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464B8-0A8C-5A46-84C8-8C952E4ED601}"/>
              </a:ext>
            </a:extLst>
          </p:cNvPr>
          <p:cNvSpPr>
            <a:spLocks noGrp="1"/>
          </p:cNvSpPr>
          <p:nvPr>
            <p:ph type="title" idx="4294967295"/>
          </p:nvPr>
        </p:nvSpPr>
        <p:spPr>
          <a:xfrm>
            <a:off x="457200" y="450624"/>
            <a:ext cx="8761413" cy="708025"/>
          </a:xfrm>
        </p:spPr>
        <p:txBody>
          <a:bodyPr/>
          <a:lstStyle/>
          <a:p>
            <a:r>
              <a:rPr lang="en-US" b="1" dirty="0">
                <a:solidFill>
                  <a:srgbClr val="00B0F0"/>
                </a:solidFill>
              </a:rPr>
              <a:t>Clinical Findings and Diagnosis</a:t>
            </a:r>
            <a:endParaRPr lang="en-US" dirty="0">
              <a:solidFill>
                <a:srgbClr val="00B0F0"/>
              </a:solidFill>
            </a:endParaRPr>
          </a:p>
        </p:txBody>
      </p:sp>
      <p:sp>
        <p:nvSpPr>
          <p:cNvPr id="3" name="Content Placeholder 2">
            <a:extLst>
              <a:ext uri="{FF2B5EF4-FFF2-40B4-BE49-F238E27FC236}">
                <a16:creationId xmlns:a16="http://schemas.microsoft.com/office/drawing/2014/main" id="{268747DD-F43B-7C4F-BDED-15E8F9EAB0C4}"/>
              </a:ext>
            </a:extLst>
          </p:cNvPr>
          <p:cNvSpPr>
            <a:spLocks noGrp="1"/>
          </p:cNvSpPr>
          <p:nvPr>
            <p:ph idx="4294967295"/>
          </p:nvPr>
        </p:nvSpPr>
        <p:spPr>
          <a:xfrm>
            <a:off x="228600" y="1329871"/>
            <a:ext cx="11576957" cy="5250543"/>
          </a:xfrm>
        </p:spPr>
        <p:txBody>
          <a:bodyPr>
            <a:normAutofit/>
          </a:bodyPr>
          <a:lstStyle/>
          <a:p>
            <a:pPr algn="just">
              <a:lnSpc>
                <a:spcPct val="150000"/>
              </a:lnSpc>
            </a:pPr>
            <a:r>
              <a:rPr lang="en-US" dirty="0"/>
              <a:t>Most exposed dogs (80%) develop mild infection, with a cough that persists 1–3 </a:t>
            </a:r>
            <a:r>
              <a:rPr lang="en-US" dirty="0" err="1"/>
              <a:t>wk</a:t>
            </a:r>
            <a:r>
              <a:rPr lang="en-US" dirty="0"/>
              <a:t> and may be similar to the cough of canine infectious tracheobronchitis</a:t>
            </a:r>
          </a:p>
          <a:p>
            <a:pPr algn="just">
              <a:lnSpc>
                <a:spcPct val="150000"/>
              </a:lnSpc>
            </a:pPr>
            <a:r>
              <a:rPr lang="en-US" dirty="0"/>
              <a:t>Other possible clinical signs include ocular and nasal discharge, sneezing, fever, lethargy, and anorexia. Some dogs become severely ill, with high fever (104º–106ºF), pneumonia, and secondary bacterial infection. The mortality rate is &lt;10%.</a:t>
            </a:r>
          </a:p>
          <a:p>
            <a:pPr algn="just">
              <a:lnSpc>
                <a:spcPct val="150000"/>
              </a:lnSpc>
            </a:pPr>
            <a:r>
              <a:rPr lang="en-US" dirty="0"/>
              <a:t>There is no rapid test for specific diagnosis. Nasal or pharyngeal swabs from dogs ill for &lt;3 days can be submitted for PCR testing. After 4 days of illness, PCR testing may result in false-negatives, because the time of maximal virus shedding has passed</a:t>
            </a:r>
          </a:p>
          <a:p>
            <a:pPr algn="just">
              <a:lnSpc>
                <a:spcPct val="150000"/>
              </a:lnSpc>
            </a:pPr>
            <a:r>
              <a:rPr lang="en-US" dirty="0"/>
              <a:t>Serum antibodies to CIV may be detected as early as 7 days after onset of clinical signs. The best method for confirmation of infection is serologic testing with acute and convalescent serum samples.</a:t>
            </a:r>
          </a:p>
        </p:txBody>
      </p:sp>
    </p:spTree>
    <p:extLst>
      <p:ext uri="{BB962C8B-B14F-4D97-AF65-F5344CB8AC3E}">
        <p14:creationId xmlns:p14="http://schemas.microsoft.com/office/powerpoint/2010/main" val="3377717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F4727-B284-4E4C-B9B3-E304CD99B552}"/>
              </a:ext>
            </a:extLst>
          </p:cNvPr>
          <p:cNvSpPr>
            <a:spLocks noGrp="1"/>
          </p:cNvSpPr>
          <p:nvPr>
            <p:ph type="title" idx="4294967295"/>
          </p:nvPr>
        </p:nvSpPr>
        <p:spPr>
          <a:xfrm>
            <a:off x="408215" y="581252"/>
            <a:ext cx="8761413" cy="708025"/>
          </a:xfrm>
        </p:spPr>
        <p:txBody>
          <a:bodyPr/>
          <a:lstStyle/>
          <a:p>
            <a:r>
              <a:rPr lang="en-US" b="1" dirty="0">
                <a:solidFill>
                  <a:srgbClr val="00B0F0"/>
                </a:solidFill>
              </a:rPr>
              <a:t>Treatment, Prevention, and Control</a:t>
            </a:r>
            <a:endParaRPr lang="en-US" dirty="0">
              <a:solidFill>
                <a:srgbClr val="00B0F0"/>
              </a:solidFill>
            </a:endParaRPr>
          </a:p>
        </p:txBody>
      </p:sp>
      <p:sp>
        <p:nvSpPr>
          <p:cNvPr id="3" name="Content Placeholder 2">
            <a:extLst>
              <a:ext uri="{FF2B5EF4-FFF2-40B4-BE49-F238E27FC236}">
                <a16:creationId xmlns:a16="http://schemas.microsoft.com/office/drawing/2014/main" id="{CF34682C-5990-9E48-AAB5-603B78DC73F1}"/>
              </a:ext>
            </a:extLst>
          </p:cNvPr>
          <p:cNvSpPr>
            <a:spLocks noGrp="1"/>
          </p:cNvSpPr>
          <p:nvPr>
            <p:ph idx="4294967295"/>
          </p:nvPr>
        </p:nvSpPr>
        <p:spPr>
          <a:xfrm>
            <a:off x="408215" y="1926772"/>
            <a:ext cx="11468100" cy="4452256"/>
          </a:xfrm>
        </p:spPr>
        <p:txBody>
          <a:bodyPr>
            <a:normAutofit/>
          </a:bodyPr>
          <a:lstStyle/>
          <a:p>
            <a:pPr algn="just">
              <a:lnSpc>
                <a:spcPct val="150000"/>
              </a:lnSpc>
            </a:pPr>
            <a:r>
              <a:rPr lang="en-US" sz="2000" dirty="0"/>
              <a:t>Treatment is largely supportive; most dogs recover in 2–3 wk.</a:t>
            </a:r>
          </a:p>
          <a:p>
            <a:pPr algn="just">
              <a:lnSpc>
                <a:spcPct val="150000"/>
              </a:lnSpc>
            </a:pPr>
            <a:r>
              <a:rPr lang="en-US" sz="2000" dirty="0"/>
              <a:t>Additional treatment (</a:t>
            </a:r>
            <a:r>
              <a:rPr lang="en-US" sz="2000" dirty="0" err="1"/>
              <a:t>eg</a:t>
            </a:r>
            <a:r>
              <a:rPr lang="en-US" sz="2000" dirty="0"/>
              <a:t>, antimicrobials, NSAIDs) is warranted to combat secondary bacterial infection, pneumonia, and other complications</a:t>
            </a:r>
          </a:p>
          <a:p>
            <a:pPr algn="just">
              <a:lnSpc>
                <a:spcPct val="150000"/>
              </a:lnSpc>
            </a:pPr>
            <a:r>
              <a:rPr lang="en-US" sz="2000" dirty="0"/>
              <a:t>H3N8 canine influenza vaccines are available, but whether they protect against the H3N2 strain is unknown. </a:t>
            </a:r>
          </a:p>
          <a:p>
            <a:pPr algn="just">
              <a:lnSpc>
                <a:spcPct val="150000"/>
              </a:lnSpc>
            </a:pPr>
            <a:r>
              <a:rPr lang="en-US" sz="2000" dirty="0"/>
              <a:t> CIV can persist in the environment for 1–2 days but is readily killed by common disinfectants. </a:t>
            </a:r>
          </a:p>
        </p:txBody>
      </p:sp>
    </p:spTree>
    <p:extLst>
      <p:ext uri="{BB962C8B-B14F-4D97-AF65-F5344CB8AC3E}">
        <p14:creationId xmlns:p14="http://schemas.microsoft.com/office/powerpoint/2010/main" val="1056277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E8542-6CBC-5F43-9214-93FE4FE6EC1A}"/>
              </a:ext>
            </a:extLst>
          </p:cNvPr>
          <p:cNvSpPr>
            <a:spLocks noGrp="1"/>
          </p:cNvSpPr>
          <p:nvPr>
            <p:ph type="title"/>
          </p:nvPr>
        </p:nvSpPr>
        <p:spPr/>
        <p:txBody>
          <a:bodyPr/>
          <a:lstStyle/>
          <a:p>
            <a:r>
              <a:rPr lang="en-US" b="1" dirty="0"/>
              <a:t>Canine Nasal Mites</a:t>
            </a:r>
            <a:endParaRPr lang="en-US" dirty="0"/>
          </a:p>
        </p:txBody>
      </p:sp>
      <p:sp>
        <p:nvSpPr>
          <p:cNvPr id="3" name="Content Placeholder 2">
            <a:extLst>
              <a:ext uri="{FF2B5EF4-FFF2-40B4-BE49-F238E27FC236}">
                <a16:creationId xmlns:a16="http://schemas.microsoft.com/office/drawing/2014/main" id="{54522577-1C94-984A-82D1-D019462A7640}"/>
              </a:ext>
            </a:extLst>
          </p:cNvPr>
          <p:cNvSpPr>
            <a:spLocks noGrp="1"/>
          </p:cNvSpPr>
          <p:nvPr>
            <p:ph idx="1"/>
          </p:nvPr>
        </p:nvSpPr>
        <p:spPr>
          <a:xfrm>
            <a:off x="457200" y="2302329"/>
            <a:ext cx="11544300" cy="4555671"/>
          </a:xfrm>
        </p:spPr>
        <p:txBody>
          <a:bodyPr>
            <a:normAutofit/>
          </a:bodyPr>
          <a:lstStyle/>
          <a:p>
            <a:pPr algn="just">
              <a:lnSpc>
                <a:spcPct val="150000"/>
              </a:lnSpc>
            </a:pPr>
            <a:r>
              <a:rPr lang="en-US" sz="2000" i="1" dirty="0" err="1"/>
              <a:t>Pneumonyssoides</a:t>
            </a:r>
            <a:r>
              <a:rPr lang="en-US" sz="2000" i="1" dirty="0"/>
              <a:t> caninum</a:t>
            </a:r>
            <a:r>
              <a:rPr lang="en-US" sz="2000" dirty="0"/>
              <a:t> or </a:t>
            </a:r>
            <a:r>
              <a:rPr lang="en-US" sz="2000" i="1" dirty="0" err="1"/>
              <a:t>Pneumonyssus</a:t>
            </a:r>
            <a:r>
              <a:rPr lang="en-US" sz="2000" i="1" dirty="0"/>
              <a:t> caninum</a:t>
            </a:r>
          </a:p>
          <a:p>
            <a:pPr algn="just">
              <a:lnSpc>
                <a:spcPct val="150000"/>
              </a:lnSpc>
            </a:pPr>
            <a:r>
              <a:rPr lang="en-US" sz="2000" dirty="0"/>
              <a:t>There does not seem to be a breed, age, or sex predilection, although one report suggested that dogs &gt;3 </a:t>
            </a:r>
            <a:r>
              <a:rPr lang="en-US" sz="2000" dirty="0" err="1"/>
              <a:t>yr</a:t>
            </a:r>
            <a:r>
              <a:rPr lang="en-US" sz="2000" dirty="0"/>
              <a:t> old were affected more often and that large-breed dogs had a higher incidence than small-breed dogs.</a:t>
            </a:r>
          </a:p>
          <a:p>
            <a:pPr algn="just">
              <a:lnSpc>
                <a:spcPct val="150000"/>
              </a:lnSpc>
            </a:pPr>
            <a:r>
              <a:rPr lang="en-US" sz="2000" dirty="0"/>
              <a:t>The most common clinical signs associated with nasal mite infestation include epistaxis, sneezing, reverse sneezing, impaired scenting ability, facial pruritus, nasal discharge, head shaking, and stridor</a:t>
            </a:r>
          </a:p>
          <a:p>
            <a:pPr algn="just">
              <a:lnSpc>
                <a:spcPct val="150000"/>
              </a:lnSpc>
            </a:pPr>
            <a:r>
              <a:rPr lang="en-US" sz="2000" dirty="0"/>
              <a:t>coughing, restlessness, and collapse</a:t>
            </a:r>
          </a:p>
        </p:txBody>
      </p:sp>
    </p:spTree>
    <p:extLst>
      <p:ext uri="{BB962C8B-B14F-4D97-AF65-F5344CB8AC3E}">
        <p14:creationId xmlns:p14="http://schemas.microsoft.com/office/powerpoint/2010/main" val="3582632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978C7-297C-9843-BFD2-C070C2382F55}"/>
              </a:ext>
            </a:extLst>
          </p:cNvPr>
          <p:cNvSpPr>
            <a:spLocks noGrp="1"/>
          </p:cNvSpPr>
          <p:nvPr>
            <p:ph type="title" idx="4294967295"/>
          </p:nvPr>
        </p:nvSpPr>
        <p:spPr>
          <a:xfrm>
            <a:off x="359228" y="760866"/>
            <a:ext cx="8761413" cy="708025"/>
          </a:xfrm>
        </p:spPr>
        <p:txBody>
          <a:bodyPr/>
          <a:lstStyle/>
          <a:p>
            <a:r>
              <a:rPr lang="en-US" b="1" dirty="0">
                <a:solidFill>
                  <a:srgbClr val="00B0F0"/>
                </a:solidFill>
              </a:rPr>
              <a:t>Treatment</a:t>
            </a:r>
            <a:endParaRPr lang="en-US" dirty="0">
              <a:solidFill>
                <a:srgbClr val="00B0F0"/>
              </a:solidFill>
            </a:endParaRPr>
          </a:p>
        </p:txBody>
      </p:sp>
      <p:sp>
        <p:nvSpPr>
          <p:cNvPr id="3" name="Content Placeholder 2">
            <a:extLst>
              <a:ext uri="{FF2B5EF4-FFF2-40B4-BE49-F238E27FC236}">
                <a16:creationId xmlns:a16="http://schemas.microsoft.com/office/drawing/2014/main" id="{B5DC7565-E31E-E448-9D4C-9851730AFAE4}"/>
              </a:ext>
            </a:extLst>
          </p:cNvPr>
          <p:cNvSpPr>
            <a:spLocks noGrp="1"/>
          </p:cNvSpPr>
          <p:nvPr>
            <p:ph idx="4294967295"/>
          </p:nvPr>
        </p:nvSpPr>
        <p:spPr>
          <a:xfrm>
            <a:off x="359228" y="2342243"/>
            <a:ext cx="11446329" cy="3416300"/>
          </a:xfrm>
        </p:spPr>
        <p:txBody>
          <a:bodyPr>
            <a:normAutofit/>
          </a:bodyPr>
          <a:lstStyle/>
          <a:p>
            <a:pPr algn="just">
              <a:lnSpc>
                <a:spcPct val="150000"/>
              </a:lnSpc>
            </a:pPr>
            <a:r>
              <a:rPr lang="en-US" sz="2000" dirty="0"/>
              <a:t>No drugs are currently approved for the treatment of </a:t>
            </a:r>
            <a:r>
              <a:rPr lang="en-US" sz="2000" i="1" dirty="0"/>
              <a:t>P caninum</a:t>
            </a:r>
            <a:r>
              <a:rPr lang="en-US" sz="2000" dirty="0"/>
              <a:t>; however, ivermectin(200–400 mcg/kg, SC or PO), milbemycin oxime (1 mg/kg, PO, three times at 10-day intervals), and </a:t>
            </a:r>
            <a:r>
              <a:rPr lang="en-US" sz="2000" dirty="0" err="1"/>
              <a:t>selamectin</a:t>
            </a:r>
            <a:r>
              <a:rPr lang="en-US" sz="2000" dirty="0"/>
              <a:t> (topical) have been suggested.</a:t>
            </a:r>
          </a:p>
        </p:txBody>
      </p:sp>
    </p:spTree>
    <p:extLst>
      <p:ext uri="{BB962C8B-B14F-4D97-AF65-F5344CB8AC3E}">
        <p14:creationId xmlns:p14="http://schemas.microsoft.com/office/powerpoint/2010/main" val="1785510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1B2AC-6F25-F946-A9B8-DD97AF8234A0}"/>
              </a:ext>
            </a:extLst>
          </p:cNvPr>
          <p:cNvSpPr>
            <a:spLocks noGrp="1"/>
          </p:cNvSpPr>
          <p:nvPr>
            <p:ph type="title"/>
          </p:nvPr>
        </p:nvSpPr>
        <p:spPr/>
        <p:txBody>
          <a:bodyPr/>
          <a:lstStyle/>
          <a:p>
            <a:r>
              <a:rPr lang="en-US" b="1" dirty="0"/>
              <a:t>Feline Respiratory Disease Complex</a:t>
            </a:r>
            <a:endParaRPr lang="en-US" dirty="0"/>
          </a:p>
        </p:txBody>
      </p:sp>
      <p:sp>
        <p:nvSpPr>
          <p:cNvPr id="3" name="Content Placeholder 2">
            <a:extLst>
              <a:ext uri="{FF2B5EF4-FFF2-40B4-BE49-F238E27FC236}">
                <a16:creationId xmlns:a16="http://schemas.microsoft.com/office/drawing/2014/main" id="{60AE70D8-762C-1845-8652-CC0198546187}"/>
              </a:ext>
            </a:extLst>
          </p:cNvPr>
          <p:cNvSpPr>
            <a:spLocks noGrp="1"/>
          </p:cNvSpPr>
          <p:nvPr>
            <p:ph idx="1"/>
          </p:nvPr>
        </p:nvSpPr>
        <p:spPr>
          <a:xfrm>
            <a:off x="1154955" y="2603500"/>
            <a:ext cx="10258716" cy="3416300"/>
          </a:xfrm>
        </p:spPr>
        <p:txBody>
          <a:bodyPr/>
          <a:lstStyle/>
          <a:p>
            <a:pPr algn="just">
              <a:lnSpc>
                <a:spcPct val="150000"/>
              </a:lnSpc>
            </a:pPr>
            <a:r>
              <a:rPr lang="en-US" dirty="0"/>
              <a:t>Feline respiratory disease complex includes those illnesses typified by rhinosinusitis, conjunctivitis, lacrimation, salivation, and oral ulcerations.</a:t>
            </a:r>
          </a:p>
          <a:p>
            <a:pPr marL="0" indent="0" algn="just">
              <a:lnSpc>
                <a:spcPct val="150000"/>
              </a:lnSpc>
              <a:buNone/>
            </a:pPr>
            <a:endParaRPr lang="en-US" dirty="0"/>
          </a:p>
          <a:p>
            <a:pPr algn="just">
              <a:lnSpc>
                <a:spcPct val="150000"/>
              </a:lnSpc>
            </a:pPr>
            <a:r>
              <a:rPr lang="en-US" dirty="0"/>
              <a:t>The principal diseases, feline viral </a:t>
            </a:r>
            <a:r>
              <a:rPr lang="en-US" dirty="0" err="1"/>
              <a:t>rhinotracheitis</a:t>
            </a:r>
            <a:r>
              <a:rPr lang="en-US" dirty="0"/>
              <a:t> (FVR; feline herpesvirus type 1), feline </a:t>
            </a:r>
            <a:r>
              <a:rPr lang="en-US" dirty="0" err="1"/>
              <a:t>calicivirus</a:t>
            </a:r>
            <a:r>
              <a:rPr lang="en-US" dirty="0"/>
              <a:t> (FCV), </a:t>
            </a:r>
            <a:r>
              <a:rPr lang="en-US" i="1" dirty="0"/>
              <a:t>Chlamydia </a:t>
            </a:r>
            <a:r>
              <a:rPr lang="en-US" i="1" dirty="0" err="1"/>
              <a:t>felis</a:t>
            </a:r>
            <a:r>
              <a:rPr lang="en-US" dirty="0"/>
              <a:t>, </a:t>
            </a:r>
            <a:r>
              <a:rPr lang="en-US" i="1" dirty="0"/>
              <a:t>Mycoplasma </a:t>
            </a:r>
            <a:r>
              <a:rPr lang="en-US" i="1" dirty="0" err="1"/>
              <a:t>felis</a:t>
            </a:r>
            <a:r>
              <a:rPr lang="en-US" dirty="0"/>
              <a:t>, or combinations of these infections, affect exotic as well as domestic species.</a:t>
            </a:r>
          </a:p>
        </p:txBody>
      </p:sp>
    </p:spTree>
    <p:extLst>
      <p:ext uri="{BB962C8B-B14F-4D97-AF65-F5344CB8AC3E}">
        <p14:creationId xmlns:p14="http://schemas.microsoft.com/office/powerpoint/2010/main" val="2310998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7127-CD98-F442-B7B8-041E9F800C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2EDC3C-9C9A-7845-AD4D-41B776BF70F9}"/>
              </a:ext>
            </a:extLst>
          </p:cNvPr>
          <p:cNvSpPr>
            <a:spLocks noGrp="1"/>
          </p:cNvSpPr>
          <p:nvPr>
            <p:ph idx="1"/>
          </p:nvPr>
        </p:nvSpPr>
        <p:spPr>
          <a:xfrm>
            <a:off x="555171" y="2603500"/>
            <a:ext cx="10858500" cy="4254500"/>
          </a:xfrm>
        </p:spPr>
        <p:txBody>
          <a:bodyPr>
            <a:noAutofit/>
          </a:bodyPr>
          <a:lstStyle/>
          <a:p>
            <a:pPr algn="just">
              <a:lnSpc>
                <a:spcPct val="150000"/>
              </a:lnSpc>
            </a:pPr>
            <a:r>
              <a:rPr lang="en-US" sz="2000" dirty="0"/>
              <a:t>Both young and aged animals are at increased risk of developing respiratory disease</a:t>
            </a:r>
          </a:p>
          <a:p>
            <a:pPr algn="just">
              <a:lnSpc>
                <a:spcPct val="150000"/>
              </a:lnSpc>
            </a:pPr>
            <a:r>
              <a:rPr lang="en-US" sz="2000" dirty="0"/>
              <a:t>At birth, the respiratory and immune systems are incompletely developed; this facilitates the introduction and spread of pathogens within the lungs, and alveolar flooding may occur. </a:t>
            </a:r>
          </a:p>
          <a:p>
            <a:pPr algn="just">
              <a:lnSpc>
                <a:spcPct val="150000"/>
              </a:lnSpc>
            </a:pPr>
            <a:r>
              <a:rPr lang="en-US" sz="2000" dirty="0"/>
              <a:t>In aged animals, chronic degenerative changes that disrupt normal </a:t>
            </a:r>
            <a:r>
              <a:rPr lang="en-US" sz="2000" dirty="0" err="1"/>
              <a:t>mucociliary</a:t>
            </a:r>
            <a:r>
              <a:rPr lang="en-US" sz="2000" dirty="0"/>
              <a:t> clearance and immunologic </a:t>
            </a:r>
            <a:r>
              <a:rPr lang="en-US" sz="2000" dirty="0" err="1"/>
              <a:t>anergy</a:t>
            </a:r>
            <a:r>
              <a:rPr lang="en-US" sz="2000" dirty="0"/>
              <a:t> may render the lungs more vulnerable to airborne pathogens and toxic particulates.</a:t>
            </a:r>
          </a:p>
        </p:txBody>
      </p:sp>
    </p:spTree>
    <p:extLst>
      <p:ext uri="{BB962C8B-B14F-4D97-AF65-F5344CB8AC3E}">
        <p14:creationId xmlns:p14="http://schemas.microsoft.com/office/powerpoint/2010/main" val="1267569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F19531-C599-964B-838D-870880D267A0}"/>
              </a:ext>
            </a:extLst>
          </p:cNvPr>
          <p:cNvSpPr>
            <a:spLocks noGrp="1"/>
          </p:cNvSpPr>
          <p:nvPr>
            <p:ph idx="4294967295"/>
          </p:nvPr>
        </p:nvSpPr>
        <p:spPr>
          <a:xfrm>
            <a:off x="1028700" y="1231900"/>
            <a:ext cx="9699171" cy="4972958"/>
          </a:xfrm>
        </p:spPr>
        <p:txBody>
          <a:bodyPr>
            <a:noAutofit/>
          </a:bodyPr>
          <a:lstStyle/>
          <a:p>
            <a:pPr algn="just">
              <a:lnSpc>
                <a:spcPct val="150000"/>
              </a:lnSpc>
            </a:pPr>
            <a:r>
              <a:rPr lang="en-US" sz="2000" dirty="0"/>
              <a:t>Natural transmission of these agents occurs via aerosol droplets and fomites, which can be carried to a susceptible cat by a handler. </a:t>
            </a:r>
          </a:p>
          <a:p>
            <a:pPr algn="just">
              <a:lnSpc>
                <a:spcPct val="150000"/>
              </a:lnSpc>
            </a:pPr>
            <a:endParaRPr lang="en-US" sz="2000" dirty="0"/>
          </a:p>
          <a:p>
            <a:pPr algn="just">
              <a:lnSpc>
                <a:spcPct val="150000"/>
              </a:lnSpc>
            </a:pPr>
            <a:r>
              <a:rPr lang="en-US" sz="2000" dirty="0"/>
              <a:t>Convalescent cats may harbor virus for many months. </a:t>
            </a:r>
          </a:p>
          <a:p>
            <a:pPr marL="0" indent="0" algn="just">
              <a:lnSpc>
                <a:spcPct val="150000"/>
              </a:lnSpc>
              <a:buNone/>
            </a:pPr>
            <a:endParaRPr lang="en-US" sz="2000" dirty="0"/>
          </a:p>
          <a:p>
            <a:pPr algn="just">
              <a:lnSpc>
                <a:spcPct val="150000"/>
              </a:lnSpc>
            </a:pPr>
            <a:r>
              <a:rPr lang="en-US" sz="2000" dirty="0" err="1"/>
              <a:t>Calicivirus</a:t>
            </a:r>
            <a:r>
              <a:rPr lang="en-US" sz="2000" dirty="0"/>
              <a:t> is shed continually, while infectious FVR virus is released intermittently. Stress may precipitate a secondary course of illness. The incubation period is 2–6 days for FVR and FCV, and 5–10 days for pneumonitis.</a:t>
            </a:r>
          </a:p>
        </p:txBody>
      </p:sp>
    </p:spTree>
    <p:extLst>
      <p:ext uri="{BB962C8B-B14F-4D97-AF65-F5344CB8AC3E}">
        <p14:creationId xmlns:p14="http://schemas.microsoft.com/office/powerpoint/2010/main" val="2309503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261EE-9FCF-034D-BFB8-6F374CE773F5}"/>
              </a:ext>
            </a:extLst>
          </p:cNvPr>
          <p:cNvSpPr>
            <a:spLocks noGrp="1"/>
          </p:cNvSpPr>
          <p:nvPr>
            <p:ph type="title" idx="4294967295"/>
          </p:nvPr>
        </p:nvSpPr>
        <p:spPr>
          <a:xfrm>
            <a:off x="571500" y="368981"/>
            <a:ext cx="8761413" cy="708025"/>
          </a:xfrm>
        </p:spPr>
        <p:txBody>
          <a:bodyPr/>
          <a:lstStyle/>
          <a:p>
            <a:r>
              <a:rPr lang="en-US" b="1" dirty="0">
                <a:solidFill>
                  <a:srgbClr val="00B0F0"/>
                </a:solidFill>
              </a:rPr>
              <a:t>Clinical Findings</a:t>
            </a:r>
            <a:endParaRPr lang="en-US" dirty="0">
              <a:solidFill>
                <a:srgbClr val="00B0F0"/>
              </a:solidFill>
            </a:endParaRPr>
          </a:p>
        </p:txBody>
      </p:sp>
      <p:sp>
        <p:nvSpPr>
          <p:cNvPr id="3" name="Content Placeholder 2">
            <a:extLst>
              <a:ext uri="{FF2B5EF4-FFF2-40B4-BE49-F238E27FC236}">
                <a16:creationId xmlns:a16="http://schemas.microsoft.com/office/drawing/2014/main" id="{C9ABDF22-B50F-774B-825E-C41CBF58ED80}"/>
              </a:ext>
            </a:extLst>
          </p:cNvPr>
          <p:cNvSpPr>
            <a:spLocks noGrp="1"/>
          </p:cNvSpPr>
          <p:nvPr>
            <p:ph idx="4294967295"/>
          </p:nvPr>
        </p:nvSpPr>
        <p:spPr>
          <a:xfrm>
            <a:off x="457199" y="1077006"/>
            <a:ext cx="11511643" cy="5257799"/>
          </a:xfrm>
        </p:spPr>
        <p:txBody>
          <a:bodyPr>
            <a:noAutofit/>
          </a:bodyPr>
          <a:lstStyle/>
          <a:p>
            <a:pPr algn="just">
              <a:lnSpc>
                <a:spcPct val="150000"/>
              </a:lnSpc>
            </a:pPr>
            <a:r>
              <a:rPr lang="en-US" sz="2000" dirty="0"/>
              <a:t>Fever, frequent sneezing, conjunctivitis, rhinitis, and often salivation</a:t>
            </a:r>
          </a:p>
          <a:p>
            <a:pPr algn="just">
              <a:lnSpc>
                <a:spcPct val="150000"/>
              </a:lnSpc>
            </a:pPr>
            <a:r>
              <a:rPr lang="en-US" sz="2000" dirty="0"/>
              <a:t>The fever may reach 105°F (40.5°C) but subsides and tends to fluctuate from normal to 103°F (39°C)</a:t>
            </a:r>
          </a:p>
          <a:p>
            <a:pPr algn="just">
              <a:lnSpc>
                <a:spcPct val="150000"/>
              </a:lnSpc>
            </a:pPr>
            <a:r>
              <a:rPr lang="en-US" sz="2000" dirty="0"/>
              <a:t>Initially, a serous nasal and ocular discharge occurs; it soon becomes mucopurulent and copious, at which time depression and anorexia are evident</a:t>
            </a:r>
          </a:p>
          <a:p>
            <a:pPr algn="just">
              <a:lnSpc>
                <a:spcPct val="150000"/>
              </a:lnSpc>
            </a:pPr>
            <a:r>
              <a:rPr lang="en-US" sz="2000" dirty="0"/>
              <a:t>Severely debilitated cats may develop ulcerative stomatitis, and ulcerative keratitis develops in some. </a:t>
            </a:r>
          </a:p>
          <a:p>
            <a:pPr algn="just">
              <a:lnSpc>
                <a:spcPct val="150000"/>
              </a:lnSpc>
            </a:pPr>
            <a:r>
              <a:rPr lang="en-US" sz="2000" dirty="0"/>
              <a:t>Signs may persist for 5–10 days in milder cases and as long as 6 </a:t>
            </a:r>
            <a:r>
              <a:rPr lang="en-US" sz="2000" dirty="0" err="1"/>
              <a:t>wk</a:t>
            </a:r>
            <a:r>
              <a:rPr lang="en-US" sz="2000" dirty="0"/>
              <a:t> in severe cases.</a:t>
            </a:r>
          </a:p>
          <a:p>
            <a:pPr algn="just">
              <a:lnSpc>
                <a:spcPct val="150000"/>
              </a:lnSpc>
            </a:pPr>
            <a:r>
              <a:rPr lang="en-US" sz="2000" dirty="0"/>
              <a:t>FVR often is complicated by secondary bacterial infections; abortions and generalized infections also have been associated with disease.</a:t>
            </a:r>
          </a:p>
        </p:txBody>
      </p:sp>
    </p:spTree>
    <p:extLst>
      <p:ext uri="{BB962C8B-B14F-4D97-AF65-F5344CB8AC3E}">
        <p14:creationId xmlns:p14="http://schemas.microsoft.com/office/powerpoint/2010/main" val="1756547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20C3DD-74A2-024E-9FE9-15006DD9515E}"/>
              </a:ext>
            </a:extLst>
          </p:cNvPr>
          <p:cNvSpPr>
            <a:spLocks noGrp="1"/>
          </p:cNvSpPr>
          <p:nvPr>
            <p:ph idx="4294967295"/>
          </p:nvPr>
        </p:nvSpPr>
        <p:spPr>
          <a:xfrm>
            <a:off x="571500" y="1215571"/>
            <a:ext cx="10564586" cy="5185229"/>
          </a:xfrm>
        </p:spPr>
        <p:txBody>
          <a:bodyPr>
            <a:normAutofit/>
          </a:bodyPr>
          <a:lstStyle/>
          <a:p>
            <a:pPr algn="just">
              <a:lnSpc>
                <a:spcPct val="150000"/>
              </a:lnSpc>
            </a:pPr>
            <a:r>
              <a:rPr lang="en-US" sz="2000" dirty="0"/>
              <a:t>Clinically, it is often impossible to differentiate FVR from FCV infection. Two strains may produce a transient “limping syndrome” without signs of oral ulceration or pneumonia. </a:t>
            </a:r>
          </a:p>
          <a:p>
            <a:pPr algn="just">
              <a:lnSpc>
                <a:spcPct val="150000"/>
              </a:lnSpc>
            </a:pPr>
            <a:endParaRPr lang="en-US" sz="2000" dirty="0"/>
          </a:p>
          <a:p>
            <a:pPr algn="just">
              <a:lnSpc>
                <a:spcPct val="150000"/>
              </a:lnSpc>
            </a:pPr>
            <a:r>
              <a:rPr lang="en-US" sz="2000" dirty="0"/>
              <a:t>These strains produce a transient fever, alternating leg lameness, and pain on palpation of affected joints. Signs occur most often in 8- to 12-wk-old kittens and usually resolve without treatment. </a:t>
            </a:r>
          </a:p>
          <a:p>
            <a:pPr algn="just">
              <a:lnSpc>
                <a:spcPct val="150000"/>
              </a:lnSpc>
            </a:pPr>
            <a:endParaRPr lang="en-US" sz="2000" dirty="0"/>
          </a:p>
          <a:p>
            <a:pPr algn="just">
              <a:lnSpc>
                <a:spcPct val="150000"/>
              </a:lnSpc>
            </a:pPr>
            <a:r>
              <a:rPr lang="en-US" sz="2000" dirty="0"/>
              <a:t>The syndrome may occur in kittens vaccinated against FCV; no vaccine protects against both of the strains that produce the “limping syndrome</a:t>
            </a:r>
          </a:p>
        </p:txBody>
      </p:sp>
    </p:spTree>
    <p:extLst>
      <p:ext uri="{BB962C8B-B14F-4D97-AF65-F5344CB8AC3E}">
        <p14:creationId xmlns:p14="http://schemas.microsoft.com/office/powerpoint/2010/main" val="592616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29CD82-B767-364B-874D-0D6809EB585F}"/>
              </a:ext>
            </a:extLst>
          </p:cNvPr>
          <p:cNvSpPr>
            <a:spLocks noGrp="1"/>
          </p:cNvSpPr>
          <p:nvPr>
            <p:ph idx="4294967295"/>
          </p:nvPr>
        </p:nvSpPr>
        <p:spPr>
          <a:xfrm>
            <a:off x="277586" y="644071"/>
            <a:ext cx="10760529" cy="5838372"/>
          </a:xfrm>
        </p:spPr>
        <p:txBody>
          <a:bodyPr>
            <a:normAutofit/>
          </a:bodyPr>
          <a:lstStyle/>
          <a:p>
            <a:pPr algn="just">
              <a:lnSpc>
                <a:spcPct val="150000"/>
              </a:lnSpc>
            </a:pPr>
            <a:r>
              <a:rPr lang="en-US" sz="2000" i="1" dirty="0"/>
              <a:t>C </a:t>
            </a:r>
            <a:r>
              <a:rPr lang="en-US" sz="2000" i="1" dirty="0" err="1"/>
              <a:t>felis</a:t>
            </a:r>
            <a:r>
              <a:rPr lang="en-US" sz="2000" dirty="0"/>
              <a:t> infections characteristically produce conjunctivitis</a:t>
            </a:r>
          </a:p>
          <a:p>
            <a:pPr algn="just">
              <a:lnSpc>
                <a:spcPct val="150000"/>
              </a:lnSpc>
            </a:pPr>
            <a:r>
              <a:rPr lang="en-US" sz="2000" i="1" dirty="0"/>
              <a:t>Mycoplasma</a:t>
            </a:r>
            <a:r>
              <a:rPr lang="en-US" sz="2000" dirty="0"/>
              <a:t> </a:t>
            </a:r>
            <a:r>
              <a:rPr lang="en-US" sz="2000" dirty="0" err="1"/>
              <a:t>spp</a:t>
            </a:r>
            <a:r>
              <a:rPr lang="en-US" sz="2000" dirty="0"/>
              <a:t> may infect the eyes and upper respiratory passages, characteristically producing severe edema of the conjunctiva and a less severe rhinitis</a:t>
            </a:r>
          </a:p>
          <a:p>
            <a:pPr algn="just">
              <a:lnSpc>
                <a:spcPct val="150000"/>
              </a:lnSpc>
            </a:pPr>
            <a:r>
              <a:rPr lang="en-US" sz="2000" dirty="0"/>
              <a:t> FVR tends to affect the conjunctivae and nasal passages, </a:t>
            </a:r>
            <a:r>
              <a:rPr lang="en-US" sz="2000" dirty="0" err="1"/>
              <a:t>caliciviruses</a:t>
            </a:r>
            <a:r>
              <a:rPr lang="en-US" sz="2000" dirty="0"/>
              <a:t> the oral mucosa and lower respiratory tract </a:t>
            </a:r>
          </a:p>
          <a:p>
            <a:pPr algn="just">
              <a:lnSpc>
                <a:spcPct val="150000"/>
              </a:lnSpc>
            </a:pPr>
            <a:r>
              <a:rPr lang="en-US" dirty="0"/>
              <a:t>Chlamydial infections result in chronic, low-grade conjunctivitis</a:t>
            </a:r>
          </a:p>
        </p:txBody>
      </p:sp>
    </p:spTree>
    <p:extLst>
      <p:ext uri="{BB962C8B-B14F-4D97-AF65-F5344CB8AC3E}">
        <p14:creationId xmlns:p14="http://schemas.microsoft.com/office/powerpoint/2010/main" val="1372711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837EF8-FDF7-864C-981A-C6DF6B3EC2F2}"/>
              </a:ext>
            </a:extLst>
          </p:cNvPr>
          <p:cNvSpPr/>
          <p:nvPr/>
        </p:nvSpPr>
        <p:spPr>
          <a:xfrm>
            <a:off x="310243" y="1539445"/>
            <a:ext cx="11266714" cy="3363613"/>
          </a:xfrm>
          <a:prstGeom prst="rect">
            <a:avLst/>
          </a:prstGeom>
        </p:spPr>
        <p:txBody>
          <a:bodyPr wrap="square">
            <a:spAutoFit/>
          </a:bodyPr>
          <a:lstStyle/>
          <a:p>
            <a:pPr algn="just">
              <a:lnSpc>
                <a:spcPct val="150000"/>
              </a:lnSpc>
            </a:pPr>
            <a:r>
              <a:rPr lang="en-US" dirty="0"/>
              <a:t>Cytologic examination of Giemsa-stained conjunctival scrapings is of value for the identification of </a:t>
            </a:r>
            <a:r>
              <a:rPr lang="en-US" dirty="0" err="1"/>
              <a:t>chlamydiae</a:t>
            </a:r>
            <a:r>
              <a:rPr lang="en-US" dirty="0"/>
              <a:t> and mycoplasmas</a:t>
            </a:r>
          </a:p>
          <a:p>
            <a:pPr algn="just">
              <a:lnSpc>
                <a:spcPct val="150000"/>
              </a:lnSpc>
            </a:pPr>
            <a:endParaRPr lang="en-US" dirty="0"/>
          </a:p>
          <a:p>
            <a:pPr algn="just">
              <a:lnSpc>
                <a:spcPct val="150000"/>
              </a:lnSpc>
            </a:pPr>
            <a:r>
              <a:rPr lang="en-US" dirty="0"/>
              <a:t>Diagnosis  of FVR may be difficult, because virus is shed intermittently and because seroprevalence and virus isolation rates are similar in ill and clinically normal cats. </a:t>
            </a:r>
          </a:p>
          <a:p>
            <a:pPr algn="just">
              <a:lnSpc>
                <a:spcPct val="150000"/>
              </a:lnSpc>
            </a:pPr>
            <a:endParaRPr lang="en-US" dirty="0"/>
          </a:p>
          <a:p>
            <a:pPr algn="just">
              <a:lnSpc>
                <a:spcPct val="150000"/>
              </a:lnSpc>
            </a:pPr>
            <a:r>
              <a:rPr lang="en-US" dirty="0"/>
              <a:t>Samples of ocular, nasal, or caudal pharyngeal secretions for PCR may help establish a diagnosis and causative agent.</a:t>
            </a:r>
            <a:endParaRPr lang="en-US" sz="2000" dirty="0"/>
          </a:p>
        </p:txBody>
      </p:sp>
    </p:spTree>
    <p:extLst>
      <p:ext uri="{BB962C8B-B14F-4D97-AF65-F5344CB8AC3E}">
        <p14:creationId xmlns:p14="http://schemas.microsoft.com/office/powerpoint/2010/main" val="3202574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FC96-1956-5E41-BDC3-058FA7C3AE11}"/>
              </a:ext>
            </a:extLst>
          </p:cNvPr>
          <p:cNvSpPr>
            <a:spLocks noGrp="1"/>
          </p:cNvSpPr>
          <p:nvPr>
            <p:ph type="title" idx="4294967295"/>
          </p:nvPr>
        </p:nvSpPr>
        <p:spPr>
          <a:xfrm>
            <a:off x="440872" y="597580"/>
            <a:ext cx="8761413" cy="708025"/>
          </a:xfrm>
        </p:spPr>
        <p:txBody>
          <a:bodyPr/>
          <a:lstStyle/>
          <a:p>
            <a:r>
              <a:rPr lang="en-US" b="1" dirty="0">
                <a:solidFill>
                  <a:srgbClr val="00B0F0"/>
                </a:solidFill>
              </a:rPr>
              <a:t>Treatment:</a:t>
            </a:r>
            <a:endParaRPr lang="en-US" dirty="0">
              <a:solidFill>
                <a:srgbClr val="00B0F0"/>
              </a:solidFill>
            </a:endParaRPr>
          </a:p>
        </p:txBody>
      </p:sp>
      <p:sp>
        <p:nvSpPr>
          <p:cNvPr id="3" name="Content Placeholder 2">
            <a:extLst>
              <a:ext uri="{FF2B5EF4-FFF2-40B4-BE49-F238E27FC236}">
                <a16:creationId xmlns:a16="http://schemas.microsoft.com/office/drawing/2014/main" id="{47A9FCCA-475D-E44D-9FAE-3AC48B68F022}"/>
              </a:ext>
            </a:extLst>
          </p:cNvPr>
          <p:cNvSpPr>
            <a:spLocks noGrp="1"/>
          </p:cNvSpPr>
          <p:nvPr>
            <p:ph idx="4294967295"/>
          </p:nvPr>
        </p:nvSpPr>
        <p:spPr>
          <a:xfrm>
            <a:off x="440872" y="1917700"/>
            <a:ext cx="11511642" cy="3416300"/>
          </a:xfrm>
        </p:spPr>
        <p:txBody>
          <a:bodyPr/>
          <a:lstStyle/>
          <a:p>
            <a:pPr algn="just"/>
            <a:r>
              <a:rPr lang="en-US" dirty="0"/>
              <a:t>Largely  symptomatic and supportive </a:t>
            </a:r>
          </a:p>
          <a:p>
            <a:pPr algn="just"/>
            <a:endParaRPr lang="en-US" dirty="0"/>
          </a:p>
          <a:p>
            <a:pPr algn="just"/>
            <a:r>
              <a:rPr lang="en-US" dirty="0"/>
              <a:t>Broad-spectrum antibiotics are useful against secondary bacterial invaders (</a:t>
            </a:r>
            <a:r>
              <a:rPr lang="en-US" dirty="0" err="1"/>
              <a:t>eg</a:t>
            </a:r>
            <a:r>
              <a:rPr lang="en-US" dirty="0"/>
              <a:t>, amoxicillin with clavulanic acid, cephalosporins, trimethoprim-sulfa, fluoroquinolones, tetracyclines, chloramphenicol) as well as directly against </a:t>
            </a:r>
            <a:r>
              <a:rPr lang="en-US" i="1" dirty="0"/>
              <a:t>C </a:t>
            </a:r>
            <a:r>
              <a:rPr lang="en-US" i="1" dirty="0" err="1"/>
              <a:t>felis</a:t>
            </a:r>
            <a:r>
              <a:rPr lang="en-US" dirty="0"/>
              <a:t> and </a:t>
            </a:r>
            <a:r>
              <a:rPr lang="en-US" i="1" dirty="0"/>
              <a:t>M </a:t>
            </a:r>
            <a:r>
              <a:rPr lang="en-US" i="1" dirty="0" err="1"/>
              <a:t>felis</a:t>
            </a:r>
            <a:endParaRPr lang="en-US" i="1" dirty="0"/>
          </a:p>
          <a:p>
            <a:pPr algn="just"/>
            <a:r>
              <a:rPr lang="en-US" dirty="0"/>
              <a:t>Nasal and ocular discharges should be removed frequently for the comfort of the cat. </a:t>
            </a:r>
          </a:p>
          <a:p>
            <a:pPr algn="just"/>
            <a:r>
              <a:rPr lang="en-US" dirty="0"/>
              <a:t>Nebulization or saline nose drops may aid in the removal of tenacious secretions. Nose drops containing a vasoconstrictor (</a:t>
            </a:r>
            <a:r>
              <a:rPr lang="en-US" dirty="0" err="1"/>
              <a:t>eg</a:t>
            </a:r>
            <a:r>
              <a:rPr lang="en-US" dirty="0"/>
              <a:t>, two drops of ephedrine sulfate [0.25% solution] in each nostril, bid) and antibiotics may help reduce the amount of nasal exudate. </a:t>
            </a:r>
          </a:p>
        </p:txBody>
      </p:sp>
    </p:spTree>
    <p:extLst>
      <p:ext uri="{BB962C8B-B14F-4D97-AF65-F5344CB8AC3E}">
        <p14:creationId xmlns:p14="http://schemas.microsoft.com/office/powerpoint/2010/main" val="4286004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7444C-5BC0-EC42-84E3-5EAEEF709658}"/>
              </a:ext>
            </a:extLst>
          </p:cNvPr>
          <p:cNvSpPr>
            <a:spLocks noGrp="1"/>
          </p:cNvSpPr>
          <p:nvPr>
            <p:ph idx="4294967295"/>
          </p:nvPr>
        </p:nvSpPr>
        <p:spPr>
          <a:xfrm>
            <a:off x="359228" y="1133927"/>
            <a:ext cx="10907486" cy="4336143"/>
          </a:xfrm>
        </p:spPr>
        <p:txBody>
          <a:bodyPr>
            <a:normAutofit lnSpcReduction="10000"/>
          </a:bodyPr>
          <a:lstStyle/>
          <a:p>
            <a:pPr algn="just">
              <a:lnSpc>
                <a:spcPct val="150000"/>
              </a:lnSpc>
            </a:pPr>
            <a:r>
              <a:rPr lang="en-US" sz="2000" dirty="0"/>
              <a:t>A bland ophthalmic ointment containing antibiotics (tetracyclines in </a:t>
            </a:r>
            <a:r>
              <a:rPr lang="en-US" sz="2000" i="1" dirty="0"/>
              <a:t>C </a:t>
            </a:r>
            <a:r>
              <a:rPr lang="en-US" sz="2000" i="1" dirty="0" err="1"/>
              <a:t>felis</a:t>
            </a:r>
            <a:r>
              <a:rPr lang="en-US" sz="2000" dirty="0"/>
              <a:t> infections) is indicated 5–6 times daily to prevent corneal irritation produced by dried exudate. </a:t>
            </a:r>
          </a:p>
          <a:p>
            <a:pPr algn="just">
              <a:lnSpc>
                <a:spcPct val="150000"/>
              </a:lnSpc>
            </a:pPr>
            <a:r>
              <a:rPr lang="en-US" sz="2000" dirty="0"/>
              <a:t>If corneal ulcers develop in FVR infections (herpetic keratitis), ophthalmic preparations containing idoxuridine or acyclovir are indicated in addition to other antibiotic ophthalmic preparations</a:t>
            </a:r>
          </a:p>
          <a:p>
            <a:pPr marL="0" indent="0" algn="just">
              <a:lnSpc>
                <a:spcPct val="150000"/>
              </a:lnSpc>
              <a:buNone/>
            </a:pPr>
            <a:endParaRPr lang="en-US" sz="2000" dirty="0"/>
          </a:p>
          <a:p>
            <a:pPr algn="just">
              <a:lnSpc>
                <a:spcPct val="150000"/>
              </a:lnSpc>
            </a:pPr>
            <a:r>
              <a:rPr lang="en-US" sz="2000" dirty="0"/>
              <a:t>Antihistamines (</a:t>
            </a:r>
            <a:r>
              <a:rPr lang="en-US" sz="2000" dirty="0" err="1"/>
              <a:t>eg</a:t>
            </a:r>
            <a:r>
              <a:rPr lang="en-US" sz="2000" dirty="0"/>
              <a:t>, chlorpheniramine maleate, PO, bid [8 mg for adults, 4 mg for kittens]) may be beneficial early in the course of the disease</a:t>
            </a:r>
          </a:p>
        </p:txBody>
      </p:sp>
    </p:spTree>
    <p:extLst>
      <p:ext uri="{BB962C8B-B14F-4D97-AF65-F5344CB8AC3E}">
        <p14:creationId xmlns:p14="http://schemas.microsoft.com/office/powerpoint/2010/main" val="5165885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94DCB-0E01-264B-A1DA-D691DE7E5CDC}"/>
              </a:ext>
            </a:extLst>
          </p:cNvPr>
          <p:cNvSpPr>
            <a:spLocks noGrp="1"/>
          </p:cNvSpPr>
          <p:nvPr>
            <p:ph type="title" idx="4294967295"/>
          </p:nvPr>
        </p:nvSpPr>
        <p:spPr>
          <a:xfrm>
            <a:off x="424543" y="532267"/>
            <a:ext cx="8761413" cy="708025"/>
          </a:xfrm>
        </p:spPr>
        <p:txBody>
          <a:bodyPr/>
          <a:lstStyle/>
          <a:p>
            <a:r>
              <a:rPr lang="en-US" b="1" dirty="0">
                <a:solidFill>
                  <a:srgbClr val="00B0F0"/>
                </a:solidFill>
              </a:rPr>
              <a:t>Prevention:</a:t>
            </a:r>
            <a:endParaRPr lang="en-US" dirty="0">
              <a:solidFill>
                <a:srgbClr val="00B0F0"/>
              </a:solidFill>
            </a:endParaRPr>
          </a:p>
        </p:txBody>
      </p:sp>
      <p:sp>
        <p:nvSpPr>
          <p:cNvPr id="3" name="Content Placeholder 2">
            <a:extLst>
              <a:ext uri="{FF2B5EF4-FFF2-40B4-BE49-F238E27FC236}">
                <a16:creationId xmlns:a16="http://schemas.microsoft.com/office/drawing/2014/main" id="{A09A8BB1-E82A-F440-AC54-C83D8A08C3FE}"/>
              </a:ext>
            </a:extLst>
          </p:cNvPr>
          <p:cNvSpPr>
            <a:spLocks noGrp="1"/>
          </p:cNvSpPr>
          <p:nvPr>
            <p:ph idx="4294967295"/>
          </p:nvPr>
        </p:nvSpPr>
        <p:spPr>
          <a:xfrm>
            <a:off x="1045029" y="2113642"/>
            <a:ext cx="8761413" cy="3416300"/>
          </a:xfrm>
        </p:spPr>
        <p:txBody>
          <a:bodyPr/>
          <a:lstStyle/>
          <a:p>
            <a:r>
              <a:rPr lang="en-US" dirty="0"/>
              <a:t>The chlamydial vaccines are available in combination with FVR-FCV and panleukopenia vaccines. Systematic vaccination and control of environmental factors (such as exposure to sick cats, overcrowding, and stress) provide good protection against upper respiratory disease.</a:t>
            </a:r>
          </a:p>
        </p:txBody>
      </p:sp>
    </p:spTree>
    <p:extLst>
      <p:ext uri="{BB962C8B-B14F-4D97-AF65-F5344CB8AC3E}">
        <p14:creationId xmlns:p14="http://schemas.microsoft.com/office/powerpoint/2010/main" val="862727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4D4F5-F161-3C4D-A634-77CB447096EF}"/>
              </a:ext>
            </a:extLst>
          </p:cNvPr>
          <p:cNvSpPr>
            <a:spLocks noGrp="1"/>
          </p:cNvSpPr>
          <p:nvPr>
            <p:ph type="title"/>
          </p:nvPr>
        </p:nvSpPr>
        <p:spPr/>
        <p:txBody>
          <a:bodyPr/>
          <a:lstStyle/>
          <a:p>
            <a:r>
              <a:rPr lang="en-US" b="1" dirty="0"/>
              <a:t>Lung Nematodes in Small Animals</a:t>
            </a:r>
            <a:endParaRPr lang="en-US" dirty="0"/>
          </a:p>
        </p:txBody>
      </p:sp>
      <p:sp>
        <p:nvSpPr>
          <p:cNvPr id="3" name="Picture Placeholder 2">
            <a:extLst>
              <a:ext uri="{FF2B5EF4-FFF2-40B4-BE49-F238E27FC236}">
                <a16:creationId xmlns:a16="http://schemas.microsoft.com/office/drawing/2014/main" id="{FC9F5419-6BBD-A84F-A5B5-56ACD0730E98}"/>
              </a:ext>
            </a:extLst>
          </p:cNvPr>
          <p:cNvSpPr>
            <a:spLocks noGrp="1"/>
          </p:cNvSpPr>
          <p:nvPr>
            <p:ph type="pic" idx="1"/>
          </p:nvPr>
        </p:nvSpPr>
        <p:spPr/>
      </p:sp>
      <p:sp>
        <p:nvSpPr>
          <p:cNvPr id="4" name="Text Placeholder 3">
            <a:extLst>
              <a:ext uri="{FF2B5EF4-FFF2-40B4-BE49-F238E27FC236}">
                <a16:creationId xmlns:a16="http://schemas.microsoft.com/office/drawing/2014/main" id="{E0455BBF-E879-3A4F-8988-D58A7EA40B13}"/>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167294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9CA70-0F15-9E40-B48C-49BDE20470D7}"/>
              </a:ext>
            </a:extLst>
          </p:cNvPr>
          <p:cNvSpPr>
            <a:spLocks noGrp="1"/>
          </p:cNvSpPr>
          <p:nvPr>
            <p:ph type="title" idx="4294967295"/>
          </p:nvPr>
        </p:nvSpPr>
        <p:spPr>
          <a:xfrm>
            <a:off x="555171" y="613909"/>
            <a:ext cx="8761413" cy="708025"/>
          </a:xfrm>
        </p:spPr>
        <p:txBody>
          <a:bodyPr/>
          <a:lstStyle/>
          <a:p>
            <a:r>
              <a:rPr lang="en-US" i="1" dirty="0" err="1">
                <a:solidFill>
                  <a:srgbClr val="00B0F0"/>
                </a:solidFill>
              </a:rPr>
              <a:t>Aelurostrongylus</a:t>
            </a:r>
            <a:r>
              <a:rPr lang="en-US" i="1" dirty="0">
                <a:solidFill>
                  <a:srgbClr val="00B0F0"/>
                </a:solidFill>
              </a:rPr>
              <a:t> </a:t>
            </a:r>
            <a:r>
              <a:rPr lang="en-US" i="1" dirty="0" err="1">
                <a:solidFill>
                  <a:srgbClr val="00B0F0"/>
                </a:solidFill>
              </a:rPr>
              <a:t>abstrusus</a:t>
            </a:r>
            <a:endParaRPr lang="en-US" dirty="0">
              <a:solidFill>
                <a:srgbClr val="00B0F0"/>
              </a:solidFill>
            </a:endParaRPr>
          </a:p>
        </p:txBody>
      </p:sp>
      <p:sp>
        <p:nvSpPr>
          <p:cNvPr id="3" name="Content Placeholder 2">
            <a:extLst>
              <a:ext uri="{FF2B5EF4-FFF2-40B4-BE49-F238E27FC236}">
                <a16:creationId xmlns:a16="http://schemas.microsoft.com/office/drawing/2014/main" id="{5BE00869-5098-0C40-8507-4C59954578E1}"/>
              </a:ext>
            </a:extLst>
          </p:cNvPr>
          <p:cNvSpPr>
            <a:spLocks noGrp="1"/>
          </p:cNvSpPr>
          <p:nvPr>
            <p:ph idx="4294967295"/>
          </p:nvPr>
        </p:nvSpPr>
        <p:spPr>
          <a:xfrm>
            <a:off x="1257300" y="1934028"/>
            <a:ext cx="8761413" cy="3416300"/>
          </a:xfrm>
        </p:spPr>
        <p:txBody>
          <a:bodyPr/>
          <a:lstStyle/>
          <a:p>
            <a:r>
              <a:rPr lang="en-US" i="1" dirty="0" err="1"/>
              <a:t>Aelurostrongylus</a:t>
            </a:r>
            <a:r>
              <a:rPr lang="en-US" i="1" dirty="0"/>
              <a:t> </a:t>
            </a:r>
            <a:r>
              <a:rPr lang="en-US" i="1" dirty="0" err="1"/>
              <a:t>abstrusus</a:t>
            </a:r>
            <a:r>
              <a:rPr lang="en-US" dirty="0"/>
              <a:t>, the most common lungworm of cats</a:t>
            </a:r>
          </a:p>
          <a:p>
            <a:r>
              <a:rPr lang="en-US" dirty="0"/>
              <a:t>They are small parasites (males 7 mm, females 10 mm), deeply embedded in the lung tissues. </a:t>
            </a:r>
          </a:p>
          <a:p>
            <a:r>
              <a:rPr lang="en-US" dirty="0"/>
              <a:t> The eggs are forced into alveolar ducts and adjacent alveoli, where they form small nodules and hatch</a:t>
            </a:r>
          </a:p>
          <a:p>
            <a:r>
              <a:rPr lang="en-US" dirty="0"/>
              <a:t>Once the larvae escape, they are coughed up, swallowed, and passed in the feces</a:t>
            </a:r>
          </a:p>
        </p:txBody>
      </p:sp>
    </p:spTree>
    <p:extLst>
      <p:ext uri="{BB962C8B-B14F-4D97-AF65-F5344CB8AC3E}">
        <p14:creationId xmlns:p14="http://schemas.microsoft.com/office/powerpoint/2010/main" val="428878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408A64-B6F9-B048-83FE-54A2705E3DF3}"/>
              </a:ext>
            </a:extLst>
          </p:cNvPr>
          <p:cNvSpPr>
            <a:spLocks noGrp="1"/>
          </p:cNvSpPr>
          <p:nvPr>
            <p:ph idx="4294967295"/>
          </p:nvPr>
        </p:nvSpPr>
        <p:spPr>
          <a:xfrm>
            <a:off x="391885" y="872670"/>
            <a:ext cx="10042072" cy="5985329"/>
          </a:xfrm>
        </p:spPr>
        <p:txBody>
          <a:bodyPr>
            <a:normAutofit/>
          </a:bodyPr>
          <a:lstStyle/>
          <a:p>
            <a:pPr algn="just">
              <a:lnSpc>
                <a:spcPct val="150000"/>
              </a:lnSpc>
            </a:pPr>
            <a:r>
              <a:rPr lang="en-US" sz="2000" dirty="0"/>
              <a:t>A varying flora of indigenous commensal organisms (including </a:t>
            </a:r>
            <a:r>
              <a:rPr lang="en-US" sz="2000" i="1" dirty="0"/>
              <a:t>Pasteurella </a:t>
            </a:r>
            <a:r>
              <a:rPr lang="en-US" sz="2000" i="1" dirty="0" err="1"/>
              <a:t>multocida</a:t>
            </a:r>
            <a:r>
              <a:rPr lang="en-US" sz="2000" dirty="0"/>
              <a:t>, </a:t>
            </a:r>
            <a:r>
              <a:rPr lang="en-US" sz="2000" i="1" dirty="0"/>
              <a:t>Bordetella </a:t>
            </a:r>
            <a:r>
              <a:rPr lang="en-US" sz="2000" i="1" dirty="0" err="1"/>
              <a:t>bronchiseptica</a:t>
            </a:r>
            <a:r>
              <a:rPr lang="en-US" sz="2000" dirty="0"/>
              <a:t>, streptococci, staphylococci, pseudomonads, and coliform bacteria) normally reside in the canine and feline nasal passages, nasopharynx, and upper trachea, and at least intermittently in the lungs, without causing clinical signs. </a:t>
            </a:r>
          </a:p>
          <a:p>
            <a:pPr algn="just">
              <a:lnSpc>
                <a:spcPct val="150000"/>
              </a:lnSpc>
            </a:pPr>
            <a:r>
              <a:rPr lang="en-US" sz="2000" dirty="0"/>
              <a:t>Opportunistic infections by these bacteria may occur when respiratory defense mechanisms are compromised by infection with a primary pathogen (</a:t>
            </a:r>
            <a:r>
              <a:rPr lang="en-US" sz="2000" dirty="0" err="1"/>
              <a:t>eg</a:t>
            </a:r>
            <a:r>
              <a:rPr lang="en-US" sz="2000" dirty="0"/>
              <a:t>, distemper, parainfluenza virus, or canine type 2 adenovirus in dogs, and </a:t>
            </a:r>
            <a:r>
              <a:rPr lang="en-US" sz="2000" dirty="0" err="1"/>
              <a:t>rhinotracheitis</a:t>
            </a:r>
            <a:r>
              <a:rPr lang="en-US" sz="2000" dirty="0"/>
              <a:t> virus or </a:t>
            </a:r>
            <a:r>
              <a:rPr lang="en-US" sz="2000" dirty="0" err="1"/>
              <a:t>calicivirus</a:t>
            </a:r>
            <a:r>
              <a:rPr lang="en-US" sz="2000" dirty="0"/>
              <a:t> in cats), other insults (</a:t>
            </a:r>
            <a:r>
              <a:rPr lang="en-US" sz="2000" dirty="0" err="1"/>
              <a:t>eg</a:t>
            </a:r>
            <a:r>
              <a:rPr lang="en-US" sz="2000" dirty="0"/>
              <a:t>, inhalation of smoke or noxious gases), or diseases such as congestive heart failure and pulmonary neoplasia.</a:t>
            </a:r>
          </a:p>
        </p:txBody>
      </p:sp>
    </p:spTree>
    <p:extLst>
      <p:ext uri="{BB962C8B-B14F-4D97-AF65-F5344CB8AC3E}">
        <p14:creationId xmlns:p14="http://schemas.microsoft.com/office/powerpoint/2010/main" val="3947129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C03080-AD39-304E-9889-FF8FE982D0AC}"/>
              </a:ext>
            </a:extLst>
          </p:cNvPr>
          <p:cNvSpPr>
            <a:spLocks noGrp="1"/>
          </p:cNvSpPr>
          <p:nvPr>
            <p:ph idx="4294967295"/>
          </p:nvPr>
        </p:nvSpPr>
        <p:spPr>
          <a:xfrm>
            <a:off x="4359730" y="1502228"/>
            <a:ext cx="6999514" cy="4947558"/>
          </a:xfrm>
        </p:spPr>
        <p:txBody>
          <a:bodyPr>
            <a:normAutofit lnSpcReduction="10000"/>
          </a:bodyPr>
          <a:lstStyle/>
          <a:p>
            <a:pPr algn="just">
              <a:lnSpc>
                <a:spcPct val="150000"/>
              </a:lnSpc>
            </a:pPr>
            <a:r>
              <a:rPr lang="en-US" sz="2000" dirty="0"/>
              <a:t>The life cycle includes snails or slugs as first intermediate hosts, and frogs, lizards, birds, or rodents as transport hosts of encysted larvae. </a:t>
            </a:r>
          </a:p>
          <a:p>
            <a:pPr algn="just">
              <a:lnSpc>
                <a:spcPct val="150000"/>
              </a:lnSpc>
            </a:pPr>
            <a:r>
              <a:rPr lang="en-US" sz="2000" dirty="0"/>
              <a:t>When one of these transport hosts is eaten, the larvae migrate from the stomach to the lungs via the peritoneal and thoracic cavities. </a:t>
            </a:r>
          </a:p>
          <a:p>
            <a:pPr algn="just">
              <a:lnSpc>
                <a:spcPct val="150000"/>
              </a:lnSpc>
            </a:pPr>
            <a:r>
              <a:rPr lang="en-US" sz="2000" dirty="0"/>
              <a:t>They reach the lungs within 24 </a:t>
            </a:r>
            <a:r>
              <a:rPr lang="en-US" sz="2000" dirty="0" err="1"/>
              <a:t>hr</a:t>
            </a:r>
            <a:r>
              <a:rPr lang="en-US" sz="2000" dirty="0"/>
              <a:t> and are seen in the feces in ~1 mo.</a:t>
            </a:r>
          </a:p>
          <a:p>
            <a:pPr algn="just">
              <a:lnSpc>
                <a:spcPct val="150000"/>
              </a:lnSpc>
            </a:pPr>
            <a:r>
              <a:rPr lang="en-US" dirty="0"/>
              <a:t>Fenbendazole (50 mg/kg/day, PO, for 10–14 days) or ivermectin (400 mcg/kg, SC, twice at a 3-wk interval)</a:t>
            </a:r>
            <a:endParaRPr lang="en-US" sz="2000" dirty="0"/>
          </a:p>
          <a:p>
            <a:pPr algn="just">
              <a:lnSpc>
                <a:spcPct val="150000"/>
              </a:lnSpc>
            </a:pPr>
            <a:endParaRPr lang="en-US" sz="2000" dirty="0"/>
          </a:p>
        </p:txBody>
      </p:sp>
      <p:pic>
        <p:nvPicPr>
          <p:cNvPr id="4" name="Picture 3">
            <a:extLst>
              <a:ext uri="{FF2B5EF4-FFF2-40B4-BE49-F238E27FC236}">
                <a16:creationId xmlns:a16="http://schemas.microsoft.com/office/drawing/2014/main" id="{AC3041A8-393E-D44D-8658-0CCC5173B899}"/>
              </a:ext>
            </a:extLst>
          </p:cNvPr>
          <p:cNvPicPr>
            <a:picLocks noChangeAspect="1"/>
          </p:cNvPicPr>
          <p:nvPr/>
        </p:nvPicPr>
        <p:blipFill>
          <a:blip r:embed="rId2"/>
          <a:stretch>
            <a:fillRect/>
          </a:stretch>
        </p:blipFill>
        <p:spPr>
          <a:xfrm>
            <a:off x="422730" y="1535792"/>
            <a:ext cx="3937000" cy="3937000"/>
          </a:xfrm>
          <a:prstGeom prst="rect">
            <a:avLst/>
          </a:prstGeom>
        </p:spPr>
      </p:pic>
    </p:spTree>
    <p:extLst>
      <p:ext uri="{BB962C8B-B14F-4D97-AF65-F5344CB8AC3E}">
        <p14:creationId xmlns:p14="http://schemas.microsoft.com/office/powerpoint/2010/main" val="1262932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2CA9-A6F4-384A-A9DB-677651409FED}"/>
              </a:ext>
            </a:extLst>
          </p:cNvPr>
          <p:cNvSpPr>
            <a:spLocks noGrp="1"/>
          </p:cNvSpPr>
          <p:nvPr>
            <p:ph type="title" idx="4294967295"/>
          </p:nvPr>
        </p:nvSpPr>
        <p:spPr>
          <a:xfrm>
            <a:off x="179615" y="515938"/>
            <a:ext cx="8761413" cy="708025"/>
          </a:xfrm>
        </p:spPr>
        <p:txBody>
          <a:bodyPr/>
          <a:lstStyle/>
          <a:p>
            <a:r>
              <a:rPr lang="en-US" b="1" i="1" dirty="0" err="1">
                <a:solidFill>
                  <a:srgbClr val="00B0F0"/>
                </a:solidFill>
              </a:rPr>
              <a:t>Capillaria</a:t>
            </a:r>
            <a:r>
              <a:rPr lang="en-US" b="1" i="1" dirty="0">
                <a:solidFill>
                  <a:srgbClr val="00B0F0"/>
                </a:solidFill>
              </a:rPr>
              <a:t> </a:t>
            </a:r>
            <a:r>
              <a:rPr lang="en-US" b="1" i="1" dirty="0" err="1">
                <a:solidFill>
                  <a:srgbClr val="00B0F0"/>
                </a:solidFill>
              </a:rPr>
              <a:t>aerophila</a:t>
            </a:r>
            <a:endParaRPr lang="en-US" dirty="0">
              <a:solidFill>
                <a:srgbClr val="00B0F0"/>
              </a:solidFill>
            </a:endParaRPr>
          </a:p>
        </p:txBody>
      </p:sp>
      <p:sp>
        <p:nvSpPr>
          <p:cNvPr id="3" name="Content Placeholder 2">
            <a:extLst>
              <a:ext uri="{FF2B5EF4-FFF2-40B4-BE49-F238E27FC236}">
                <a16:creationId xmlns:a16="http://schemas.microsoft.com/office/drawing/2014/main" id="{BE005A6D-6C23-E844-A43D-7273D4BE18C7}"/>
              </a:ext>
            </a:extLst>
          </p:cNvPr>
          <p:cNvSpPr>
            <a:spLocks noGrp="1"/>
          </p:cNvSpPr>
          <p:nvPr>
            <p:ph idx="4294967295"/>
          </p:nvPr>
        </p:nvSpPr>
        <p:spPr>
          <a:xfrm>
            <a:off x="179615" y="1223963"/>
            <a:ext cx="11234056" cy="3416300"/>
          </a:xfrm>
        </p:spPr>
        <p:txBody>
          <a:bodyPr>
            <a:noAutofit/>
          </a:bodyPr>
          <a:lstStyle/>
          <a:p>
            <a:pPr algn="just">
              <a:lnSpc>
                <a:spcPct val="150000"/>
              </a:lnSpc>
            </a:pPr>
            <a:r>
              <a:rPr lang="en-US" sz="2000" dirty="0"/>
              <a:t>Although usually parasites of the frontal sinuses, trachea, bronchi, and rarely nasal cavities of foxes, </a:t>
            </a:r>
            <a:r>
              <a:rPr lang="en-US" sz="2000" i="1" dirty="0"/>
              <a:t>C </a:t>
            </a:r>
            <a:r>
              <a:rPr lang="en-US" sz="2000" i="1" dirty="0" err="1"/>
              <a:t>aerophila</a:t>
            </a:r>
            <a:r>
              <a:rPr lang="en-US" sz="2000" dirty="0"/>
              <a:t> are found in dogs and other carnivores. </a:t>
            </a:r>
          </a:p>
          <a:p>
            <a:pPr algn="just">
              <a:lnSpc>
                <a:spcPct val="150000"/>
              </a:lnSpc>
            </a:pPr>
            <a:r>
              <a:rPr lang="en-US" sz="2000" dirty="0"/>
              <a:t>The eggs are laid in the lungs, coughed up and swallowed, and passed in the feces. </a:t>
            </a:r>
          </a:p>
          <a:p>
            <a:pPr algn="just">
              <a:lnSpc>
                <a:spcPct val="150000"/>
              </a:lnSpc>
            </a:pPr>
            <a:r>
              <a:rPr lang="en-US" sz="2000" dirty="0"/>
              <a:t>The eggs can be identified from either tracheal washes and bronchoalveolar lavage or fecal flotation</a:t>
            </a:r>
          </a:p>
        </p:txBody>
      </p:sp>
    </p:spTree>
    <p:extLst>
      <p:ext uri="{BB962C8B-B14F-4D97-AF65-F5344CB8AC3E}">
        <p14:creationId xmlns:p14="http://schemas.microsoft.com/office/powerpoint/2010/main" val="12340844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7AACA1-C18B-804C-A823-000B42E2CF9D}"/>
              </a:ext>
            </a:extLst>
          </p:cNvPr>
          <p:cNvSpPr>
            <a:spLocks noGrp="1"/>
          </p:cNvSpPr>
          <p:nvPr>
            <p:ph idx="4294967295"/>
          </p:nvPr>
        </p:nvSpPr>
        <p:spPr>
          <a:xfrm>
            <a:off x="555171" y="1917699"/>
            <a:ext cx="10940142" cy="3416300"/>
          </a:xfrm>
        </p:spPr>
        <p:txBody>
          <a:bodyPr/>
          <a:lstStyle/>
          <a:p>
            <a:pPr algn="just">
              <a:lnSpc>
                <a:spcPct val="150000"/>
              </a:lnSpc>
            </a:pPr>
            <a:r>
              <a:rPr lang="en-US" dirty="0"/>
              <a:t>The life cycle is direct; dogs become infected through consumption of feed or water contaminated with </a:t>
            </a:r>
            <a:r>
              <a:rPr lang="en-US" dirty="0" err="1"/>
              <a:t>larvated</a:t>
            </a:r>
            <a:r>
              <a:rPr lang="en-US" dirty="0"/>
              <a:t> eggs. After hatching in the intestine, the larvae reach the lungs and bronchi via the circulatory system. They mature ~40 days after infection.</a:t>
            </a:r>
          </a:p>
          <a:p>
            <a:pPr algn="just">
              <a:lnSpc>
                <a:spcPct val="150000"/>
              </a:lnSpc>
            </a:pPr>
            <a:r>
              <a:rPr lang="en-US" dirty="0"/>
              <a:t>Clinical signs include coughing, sneezing, and nasal discharge. Treatment may be attempted using fenbendazole (50 mg/kg/day, PO, for 10–14 days) or ivermectin (200 mcg/kg, SC, twice at a 3-wk interval).</a:t>
            </a:r>
          </a:p>
          <a:p>
            <a:endParaRPr lang="en-US" dirty="0"/>
          </a:p>
        </p:txBody>
      </p:sp>
    </p:spTree>
    <p:extLst>
      <p:ext uri="{BB962C8B-B14F-4D97-AF65-F5344CB8AC3E}">
        <p14:creationId xmlns:p14="http://schemas.microsoft.com/office/powerpoint/2010/main" val="37614511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DF766-0B21-D540-805B-7BD4BA2BE928}"/>
              </a:ext>
            </a:extLst>
          </p:cNvPr>
          <p:cNvSpPr>
            <a:spLocks noGrp="1"/>
          </p:cNvSpPr>
          <p:nvPr>
            <p:ph type="title"/>
          </p:nvPr>
        </p:nvSpPr>
        <p:spPr/>
        <p:txBody>
          <a:bodyPr/>
          <a:lstStyle/>
          <a:p>
            <a:r>
              <a:rPr lang="en-US" b="1" dirty="0" err="1"/>
              <a:t>Filarids</a:t>
            </a:r>
            <a:endParaRPr lang="en-US" dirty="0"/>
          </a:p>
        </p:txBody>
      </p:sp>
      <p:sp>
        <p:nvSpPr>
          <p:cNvPr id="3" name="Content Placeholder 2">
            <a:extLst>
              <a:ext uri="{FF2B5EF4-FFF2-40B4-BE49-F238E27FC236}">
                <a16:creationId xmlns:a16="http://schemas.microsoft.com/office/drawing/2014/main" id="{F6BE9A1C-FC4C-4B41-80E6-5F4743EFB355}"/>
              </a:ext>
            </a:extLst>
          </p:cNvPr>
          <p:cNvSpPr>
            <a:spLocks noGrp="1"/>
          </p:cNvSpPr>
          <p:nvPr>
            <p:ph idx="1"/>
          </p:nvPr>
        </p:nvSpPr>
        <p:spPr>
          <a:xfrm>
            <a:off x="1154955" y="2603500"/>
            <a:ext cx="10487316" cy="3416300"/>
          </a:xfrm>
        </p:spPr>
        <p:txBody>
          <a:bodyPr/>
          <a:lstStyle/>
          <a:p>
            <a:r>
              <a:rPr lang="en-US" i="1" dirty="0" err="1"/>
              <a:t>Oslerus</a:t>
            </a:r>
            <a:r>
              <a:rPr lang="en-US" i="1" dirty="0"/>
              <a:t> </a:t>
            </a:r>
            <a:r>
              <a:rPr lang="en-US" i="1" dirty="0" err="1"/>
              <a:t>osleri</a:t>
            </a:r>
            <a:r>
              <a:rPr lang="en-US" dirty="0"/>
              <a:t> are tracheal worms of dogs, usually found in thin-walled nodules around the bronchial bifurcation. </a:t>
            </a:r>
          </a:p>
          <a:p>
            <a:r>
              <a:rPr lang="en-US" dirty="0"/>
              <a:t>The life cycle is direct, and an infected bitch can transfer larvae in her saliva to her pups while licking and cleaning them. On ingestion, the larvae pass to the blood and are carried to the lungs and bronchi.</a:t>
            </a:r>
          </a:p>
          <a:p>
            <a:r>
              <a:rPr lang="en-US" dirty="0"/>
              <a:t>A persistent , dry cough is the most common clinical sign. Coughing may later become severe, with respiratory distress. </a:t>
            </a:r>
          </a:p>
          <a:p>
            <a:r>
              <a:rPr lang="en-US" dirty="0"/>
              <a:t>Finding larvae in the feces is diagnostic, but because these larvae are lethargic and few in number, bronchoscopy is a better method. </a:t>
            </a:r>
          </a:p>
        </p:txBody>
      </p:sp>
    </p:spTree>
    <p:extLst>
      <p:ext uri="{BB962C8B-B14F-4D97-AF65-F5344CB8AC3E}">
        <p14:creationId xmlns:p14="http://schemas.microsoft.com/office/powerpoint/2010/main" val="1060458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3671FD-7318-7D43-B3EB-27351774CF7F}"/>
              </a:ext>
            </a:extLst>
          </p:cNvPr>
          <p:cNvSpPr>
            <a:spLocks noGrp="1"/>
          </p:cNvSpPr>
          <p:nvPr>
            <p:ph idx="4294967295"/>
          </p:nvPr>
        </p:nvSpPr>
        <p:spPr>
          <a:xfrm>
            <a:off x="653143" y="1672771"/>
            <a:ext cx="8761413" cy="3416300"/>
          </a:xfrm>
        </p:spPr>
        <p:txBody>
          <a:bodyPr/>
          <a:lstStyle/>
          <a:p>
            <a:r>
              <a:rPr lang="en-US" dirty="0"/>
              <a:t>Surgical excision of the nodules combined with administration of fenbendazole, levamisole, or thiabendazole has effectively treated infected dogs. Chemotherapy alone can be successful but does not always result in a complete cure.</a:t>
            </a:r>
          </a:p>
          <a:p>
            <a:r>
              <a:rPr lang="en-US" i="1" dirty="0" err="1"/>
              <a:t>Filaroides</a:t>
            </a:r>
            <a:r>
              <a:rPr lang="en-US" i="1" dirty="0"/>
              <a:t> </a:t>
            </a:r>
            <a:r>
              <a:rPr lang="en-US" i="1" dirty="0" err="1"/>
              <a:t>hirthi</a:t>
            </a:r>
            <a:r>
              <a:rPr lang="en-US" dirty="0"/>
              <a:t> is similar to </a:t>
            </a:r>
            <a:r>
              <a:rPr lang="en-US" i="1" dirty="0"/>
              <a:t>O </a:t>
            </a:r>
            <a:r>
              <a:rPr lang="en-US" i="1" dirty="0" err="1"/>
              <a:t>osleri</a:t>
            </a:r>
            <a:r>
              <a:rPr lang="en-US" dirty="0"/>
              <a:t> but is found in the lung parenchyma. </a:t>
            </a:r>
          </a:p>
          <a:p>
            <a:r>
              <a:rPr lang="en-US" dirty="0"/>
              <a:t>Treatment with fenbendazole (50 mg/kg/day, PO, for 10–14 days) or less preferably albendazole (25 mg/kg, PO, bid for 5 days and repeated in 2 </a:t>
            </a:r>
            <a:r>
              <a:rPr lang="en-US" dirty="0" err="1"/>
              <a:t>wk</a:t>
            </a:r>
            <a:r>
              <a:rPr lang="en-US" dirty="0"/>
              <a:t>) has reportedly been effective. Ivermectin (200 mcg/kg, SC, twice at a 3-wk interval) may also be effective</a:t>
            </a:r>
          </a:p>
        </p:txBody>
      </p:sp>
    </p:spTree>
    <p:extLst>
      <p:ext uri="{BB962C8B-B14F-4D97-AF65-F5344CB8AC3E}">
        <p14:creationId xmlns:p14="http://schemas.microsoft.com/office/powerpoint/2010/main" val="3571159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7E601-A906-0544-9795-D59969280A06}"/>
              </a:ext>
            </a:extLst>
          </p:cNvPr>
          <p:cNvSpPr>
            <a:spLocks noGrp="1"/>
          </p:cNvSpPr>
          <p:nvPr>
            <p:ph type="title"/>
          </p:nvPr>
        </p:nvSpPr>
        <p:spPr/>
        <p:txBody>
          <a:bodyPr/>
          <a:lstStyle/>
          <a:p>
            <a:r>
              <a:rPr lang="en-US" b="1" dirty="0"/>
              <a:t>Pneumonia in Small Animals</a:t>
            </a:r>
            <a:endParaRPr lang="en-US" dirty="0"/>
          </a:p>
        </p:txBody>
      </p:sp>
      <p:sp>
        <p:nvSpPr>
          <p:cNvPr id="3" name="Content Placeholder 2">
            <a:extLst>
              <a:ext uri="{FF2B5EF4-FFF2-40B4-BE49-F238E27FC236}">
                <a16:creationId xmlns:a16="http://schemas.microsoft.com/office/drawing/2014/main" id="{330CE615-9AB4-DB40-9621-7F071E570337}"/>
              </a:ext>
            </a:extLst>
          </p:cNvPr>
          <p:cNvSpPr>
            <a:spLocks noGrp="1"/>
          </p:cNvSpPr>
          <p:nvPr>
            <p:ph idx="1"/>
          </p:nvPr>
        </p:nvSpPr>
        <p:spPr>
          <a:xfrm>
            <a:off x="1154955" y="2603500"/>
            <a:ext cx="10715916" cy="3416300"/>
          </a:xfrm>
        </p:spPr>
        <p:txBody>
          <a:bodyPr/>
          <a:lstStyle/>
          <a:p>
            <a:pPr algn="just">
              <a:lnSpc>
                <a:spcPct val="150000"/>
              </a:lnSpc>
            </a:pPr>
            <a:r>
              <a:rPr lang="en-US" dirty="0"/>
              <a:t>Pneumonia is an acute or chronic inflammation of the lungs and bronchi characterized by disturbance in respiration and hypoxemia and complicated by the systemic effects of associated toxins. The usual cause is primary viral infection of the lower respiratory tract</a:t>
            </a:r>
          </a:p>
          <a:p>
            <a:pPr algn="just">
              <a:lnSpc>
                <a:spcPct val="150000"/>
              </a:lnSpc>
            </a:pPr>
            <a:r>
              <a:rPr lang="en-US" dirty="0"/>
              <a:t>Canine distemper virus, adenovirus types 1 and 2, parainfluenza virus, and feline </a:t>
            </a:r>
            <a:r>
              <a:rPr lang="en-US" dirty="0" err="1"/>
              <a:t>calicivirus</a:t>
            </a:r>
            <a:r>
              <a:rPr lang="en-US" dirty="0"/>
              <a:t> cause lesions in the distal airways and predispose to secondary bacterial invasion of the lungs. </a:t>
            </a:r>
          </a:p>
        </p:txBody>
      </p:sp>
    </p:spTree>
    <p:extLst>
      <p:ext uri="{BB962C8B-B14F-4D97-AF65-F5344CB8AC3E}">
        <p14:creationId xmlns:p14="http://schemas.microsoft.com/office/powerpoint/2010/main" val="39757975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374679-A043-984C-865C-72D1683F1FE3}"/>
              </a:ext>
            </a:extLst>
          </p:cNvPr>
          <p:cNvSpPr>
            <a:spLocks noGrp="1"/>
          </p:cNvSpPr>
          <p:nvPr>
            <p:ph idx="4294967295"/>
          </p:nvPr>
        </p:nvSpPr>
        <p:spPr>
          <a:xfrm>
            <a:off x="660401" y="1280886"/>
            <a:ext cx="10160000" cy="5348514"/>
          </a:xfrm>
        </p:spPr>
        <p:txBody>
          <a:bodyPr>
            <a:normAutofit/>
          </a:bodyPr>
          <a:lstStyle/>
          <a:p>
            <a:pPr algn="just">
              <a:lnSpc>
                <a:spcPct val="150000"/>
              </a:lnSpc>
            </a:pPr>
            <a:r>
              <a:rPr lang="en-US" sz="2000" dirty="0"/>
              <a:t>Parasitic invasion of the bronchi, as by </a:t>
            </a:r>
            <a:r>
              <a:rPr lang="en-US" sz="2000" i="1" dirty="0" err="1"/>
              <a:t>Filaroides</a:t>
            </a:r>
            <a:r>
              <a:rPr lang="en-US" sz="2000" dirty="0"/>
              <a:t>, </a:t>
            </a:r>
            <a:r>
              <a:rPr lang="en-US" sz="2000" i="1" dirty="0" err="1"/>
              <a:t>Aelurostrongylus</a:t>
            </a:r>
            <a:r>
              <a:rPr lang="en-US" sz="2000" dirty="0"/>
              <a:t>, or </a:t>
            </a:r>
            <a:r>
              <a:rPr lang="en-US" sz="2000" i="1" dirty="0" err="1"/>
              <a:t>Paragonimus</a:t>
            </a:r>
            <a:r>
              <a:rPr lang="en-US" sz="2000" dirty="0"/>
              <a:t> </a:t>
            </a:r>
            <a:r>
              <a:rPr lang="en-US" sz="2000" dirty="0" err="1"/>
              <a:t>spp</a:t>
            </a:r>
            <a:r>
              <a:rPr lang="en-US" sz="2000" dirty="0"/>
              <a:t> may result in pneumonia. </a:t>
            </a:r>
          </a:p>
          <a:p>
            <a:pPr algn="just">
              <a:lnSpc>
                <a:spcPct val="150000"/>
              </a:lnSpc>
            </a:pPr>
            <a:r>
              <a:rPr lang="en-US" sz="2000" dirty="0"/>
              <a:t>Protozoan involvement, </a:t>
            </a:r>
            <a:r>
              <a:rPr lang="en-US" sz="2000" dirty="0" err="1"/>
              <a:t>eg</a:t>
            </a:r>
            <a:r>
              <a:rPr lang="en-US" sz="2000" dirty="0"/>
              <a:t>, by </a:t>
            </a:r>
            <a:r>
              <a:rPr lang="en-US" sz="2000" i="1" dirty="0"/>
              <a:t>Toxoplasma gondii</a:t>
            </a:r>
            <a:r>
              <a:rPr lang="en-US" sz="2000" dirty="0"/>
              <a:t> (see </a:t>
            </a:r>
            <a:r>
              <a:rPr lang="en-US" sz="2000" u="sng" dirty="0">
                <a:hlinkClick r:id="rId2"/>
              </a:rPr>
              <a:t>Toxoplasmosis</a:t>
            </a:r>
            <a:r>
              <a:rPr lang="en-US" sz="2000" dirty="0"/>
              <a:t>) or </a:t>
            </a:r>
            <a:r>
              <a:rPr lang="en-US" sz="2000" i="1" dirty="0"/>
              <a:t>Pneumocystis </a:t>
            </a:r>
            <a:r>
              <a:rPr lang="en-US" sz="2000" i="1" dirty="0" err="1"/>
              <a:t>jiroveci</a:t>
            </a:r>
            <a:r>
              <a:rPr lang="en-US" sz="2000" dirty="0"/>
              <a:t>, is rarely seen. </a:t>
            </a:r>
          </a:p>
          <a:p>
            <a:pPr algn="just">
              <a:lnSpc>
                <a:spcPct val="150000"/>
              </a:lnSpc>
            </a:pPr>
            <a:r>
              <a:rPr lang="en-US" sz="2000" dirty="0"/>
              <a:t>Tuberculous pneumonia, although uncommon, is seen more often in dogs than in cats. The incidence of mycotic granulomatous pneumonias is also higher in dogs than in cats. </a:t>
            </a:r>
          </a:p>
        </p:txBody>
      </p:sp>
    </p:spTree>
    <p:extLst>
      <p:ext uri="{BB962C8B-B14F-4D97-AF65-F5344CB8AC3E}">
        <p14:creationId xmlns:p14="http://schemas.microsoft.com/office/powerpoint/2010/main" val="36970834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92F7F-636E-0D41-A119-7CCB00AB9AD5}"/>
              </a:ext>
            </a:extLst>
          </p:cNvPr>
          <p:cNvSpPr>
            <a:spLocks noGrp="1"/>
          </p:cNvSpPr>
          <p:nvPr>
            <p:ph idx="4294967295"/>
          </p:nvPr>
        </p:nvSpPr>
        <p:spPr>
          <a:xfrm>
            <a:off x="571500" y="1754414"/>
            <a:ext cx="10809514" cy="3416300"/>
          </a:xfrm>
        </p:spPr>
        <p:txBody>
          <a:bodyPr/>
          <a:lstStyle/>
          <a:p>
            <a:pPr algn="just">
              <a:lnSpc>
                <a:spcPct val="150000"/>
              </a:lnSpc>
            </a:pPr>
            <a:r>
              <a:rPr lang="en-US" dirty="0"/>
              <a:t>Cryptococcal pneumonia has been described in cats. Injury to the bronchial mucosa and inhalation or aspiration of irritants may cause pneumonia directly and predispose to secondary bacterial invasion. </a:t>
            </a:r>
          </a:p>
          <a:p>
            <a:pPr algn="just">
              <a:lnSpc>
                <a:spcPct val="150000"/>
              </a:lnSpc>
            </a:pPr>
            <a:r>
              <a:rPr lang="en-US" dirty="0"/>
              <a:t>Aspiration pneumonia (see </a:t>
            </a:r>
            <a:r>
              <a:rPr lang="en-US" u="sng" dirty="0">
                <a:hlinkClick r:id="rId2"/>
              </a:rPr>
              <a:t>Aspiration Pneumonia</a:t>
            </a:r>
            <a:r>
              <a:rPr lang="en-US" dirty="0"/>
              <a:t>) may result from persistent vomiting, abnormal esophageal motility, or improperly administered medications (</a:t>
            </a:r>
            <a:r>
              <a:rPr lang="en-US" dirty="0" err="1"/>
              <a:t>eg</a:t>
            </a:r>
            <a:r>
              <a:rPr lang="en-US" dirty="0"/>
              <a:t>, oil or barium) or food (forced feeding); it may also follow suckling in a neonate with a cleft palate.</a:t>
            </a:r>
          </a:p>
          <a:p>
            <a:endParaRPr lang="en-US" dirty="0"/>
          </a:p>
        </p:txBody>
      </p:sp>
    </p:spTree>
    <p:extLst>
      <p:ext uri="{BB962C8B-B14F-4D97-AF65-F5344CB8AC3E}">
        <p14:creationId xmlns:p14="http://schemas.microsoft.com/office/powerpoint/2010/main" val="2711976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FA73-4616-4840-8B0A-3B4C9C881512}"/>
              </a:ext>
            </a:extLst>
          </p:cNvPr>
          <p:cNvSpPr>
            <a:spLocks noGrp="1"/>
          </p:cNvSpPr>
          <p:nvPr>
            <p:ph type="title" idx="4294967295"/>
          </p:nvPr>
        </p:nvSpPr>
        <p:spPr>
          <a:xfrm>
            <a:off x="342900" y="499609"/>
            <a:ext cx="8761413" cy="708025"/>
          </a:xfrm>
        </p:spPr>
        <p:txBody>
          <a:bodyPr/>
          <a:lstStyle/>
          <a:p>
            <a:r>
              <a:rPr lang="en-US" b="1" dirty="0">
                <a:solidFill>
                  <a:srgbClr val="00B0F0"/>
                </a:solidFill>
              </a:rPr>
              <a:t>Clinical Findings</a:t>
            </a:r>
            <a:endParaRPr lang="en-US" dirty="0">
              <a:solidFill>
                <a:srgbClr val="00B0F0"/>
              </a:solidFill>
            </a:endParaRPr>
          </a:p>
        </p:txBody>
      </p:sp>
      <p:sp>
        <p:nvSpPr>
          <p:cNvPr id="3" name="Content Placeholder 2">
            <a:extLst>
              <a:ext uri="{FF2B5EF4-FFF2-40B4-BE49-F238E27FC236}">
                <a16:creationId xmlns:a16="http://schemas.microsoft.com/office/drawing/2014/main" id="{CDAA7633-24CD-AC4D-96EB-BF3439EA5F2A}"/>
              </a:ext>
            </a:extLst>
          </p:cNvPr>
          <p:cNvSpPr>
            <a:spLocks noGrp="1"/>
          </p:cNvSpPr>
          <p:nvPr>
            <p:ph idx="4294967295"/>
          </p:nvPr>
        </p:nvSpPr>
        <p:spPr>
          <a:xfrm>
            <a:off x="342900" y="1623786"/>
            <a:ext cx="10469562" cy="4777014"/>
          </a:xfrm>
        </p:spPr>
        <p:txBody>
          <a:bodyPr>
            <a:noAutofit/>
          </a:bodyPr>
          <a:lstStyle/>
          <a:p>
            <a:pPr algn="just">
              <a:lnSpc>
                <a:spcPct val="150000"/>
              </a:lnSpc>
            </a:pPr>
            <a:r>
              <a:rPr lang="en-US" sz="2000" dirty="0"/>
              <a:t>The initial signs are usually those of the primary disease.</a:t>
            </a:r>
          </a:p>
          <a:p>
            <a:pPr algn="just">
              <a:lnSpc>
                <a:spcPct val="150000"/>
              </a:lnSpc>
            </a:pPr>
            <a:r>
              <a:rPr lang="en-US" sz="2000" dirty="0"/>
              <a:t>Lethargy and anorexia are common.</a:t>
            </a:r>
          </a:p>
          <a:p>
            <a:pPr algn="just">
              <a:lnSpc>
                <a:spcPct val="150000"/>
              </a:lnSpc>
            </a:pPr>
            <a:r>
              <a:rPr lang="en-US" sz="2000" dirty="0"/>
              <a:t>A deep cough </a:t>
            </a:r>
          </a:p>
          <a:p>
            <a:pPr algn="just">
              <a:lnSpc>
                <a:spcPct val="150000"/>
              </a:lnSpc>
            </a:pPr>
            <a:r>
              <a:rPr lang="en-US" sz="2000" dirty="0"/>
              <a:t>Progressive dyspnea, “blowing” of the lips, and cyanosis may be evident, especially on exercise. </a:t>
            </a:r>
          </a:p>
          <a:p>
            <a:pPr algn="just">
              <a:lnSpc>
                <a:spcPct val="150000"/>
              </a:lnSpc>
            </a:pPr>
            <a:r>
              <a:rPr lang="en-US" sz="2000" dirty="0"/>
              <a:t>Body temperature is increased moderately, and there may be leukocytosis.</a:t>
            </a:r>
          </a:p>
        </p:txBody>
      </p:sp>
    </p:spTree>
    <p:extLst>
      <p:ext uri="{BB962C8B-B14F-4D97-AF65-F5344CB8AC3E}">
        <p14:creationId xmlns:p14="http://schemas.microsoft.com/office/powerpoint/2010/main" val="3492621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BF93FEA-9EA0-6049-A75B-462ED77416BD}"/>
              </a:ext>
            </a:extLst>
          </p:cNvPr>
          <p:cNvSpPr>
            <a:spLocks noGrp="1"/>
          </p:cNvSpPr>
          <p:nvPr>
            <p:ph idx="4294967295"/>
          </p:nvPr>
        </p:nvSpPr>
        <p:spPr>
          <a:xfrm>
            <a:off x="489858" y="1150257"/>
            <a:ext cx="10564585" cy="4417786"/>
          </a:xfrm>
        </p:spPr>
        <p:txBody>
          <a:bodyPr>
            <a:normAutofit/>
          </a:bodyPr>
          <a:lstStyle/>
          <a:p>
            <a:pPr algn="just">
              <a:lnSpc>
                <a:spcPct val="150000"/>
              </a:lnSpc>
            </a:pPr>
            <a:r>
              <a:rPr lang="en-US" sz="2000" dirty="0"/>
              <a:t>Auscultation usually reveals consolidation, which may be patchy but more commonly is diffuse. </a:t>
            </a:r>
          </a:p>
          <a:p>
            <a:pPr algn="just">
              <a:lnSpc>
                <a:spcPct val="150000"/>
              </a:lnSpc>
            </a:pPr>
            <a:r>
              <a:rPr lang="en-US" sz="2000" dirty="0"/>
              <a:t>In the later stages of pneumonia, the increased lung density and </a:t>
            </a:r>
            <a:r>
              <a:rPr lang="en-US" sz="2000" dirty="0" err="1"/>
              <a:t>peribronchial</a:t>
            </a:r>
            <a:r>
              <a:rPr lang="en-US" sz="2000" dirty="0"/>
              <a:t> consolidation caused by the inflammatory process can be visualized radiographically.</a:t>
            </a:r>
          </a:p>
          <a:p>
            <a:pPr algn="just">
              <a:lnSpc>
                <a:spcPct val="150000"/>
              </a:lnSpc>
            </a:pPr>
            <a:r>
              <a:rPr lang="en-US" sz="2000" dirty="0"/>
              <a:t>Complications such as pleuritis, mediastinitis, or invasion by opportunistic organisms may occur</a:t>
            </a:r>
          </a:p>
        </p:txBody>
      </p:sp>
    </p:spTree>
    <p:extLst>
      <p:ext uri="{BB962C8B-B14F-4D97-AF65-F5344CB8AC3E}">
        <p14:creationId xmlns:p14="http://schemas.microsoft.com/office/powerpoint/2010/main" val="52530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CFE8D0-19D3-6E4C-804C-24C66BA027A9}"/>
              </a:ext>
            </a:extLst>
          </p:cNvPr>
          <p:cNvSpPr/>
          <p:nvPr/>
        </p:nvSpPr>
        <p:spPr>
          <a:xfrm>
            <a:off x="457200" y="935308"/>
            <a:ext cx="9584871" cy="3727111"/>
          </a:xfrm>
          <a:prstGeom prst="rect">
            <a:avLst/>
          </a:prstGeom>
        </p:spPr>
        <p:txBody>
          <a:bodyPr wrap="square">
            <a:spAutoFit/>
          </a:bodyPr>
          <a:lstStyle/>
          <a:p>
            <a:pPr algn="just">
              <a:lnSpc>
                <a:spcPct val="150000"/>
              </a:lnSpc>
            </a:pPr>
            <a:r>
              <a:rPr lang="en-US" sz="2000" dirty="0">
                <a:solidFill>
                  <a:srgbClr val="333333"/>
                </a:solidFill>
              </a:rPr>
              <a:t>Congenital abnormalities, such as stenotic nares, elongation of the soft palate, nasopharyngeal </a:t>
            </a:r>
            <a:r>
              <a:rPr lang="en-US" sz="2000" dirty="0" err="1">
                <a:solidFill>
                  <a:srgbClr val="333333"/>
                </a:solidFill>
              </a:rPr>
              <a:t>turbinates</a:t>
            </a:r>
            <a:r>
              <a:rPr lang="en-US" sz="2000" dirty="0">
                <a:solidFill>
                  <a:srgbClr val="333333"/>
                </a:solidFill>
              </a:rPr>
              <a:t>, and tracheal stenosis, can cause respiratory dysfunction. Neoplastic masses, degenerative changes of the airways, and tracheal collapse can result in dyspnea and other clinical manifestations of respiratory disease.</a:t>
            </a:r>
          </a:p>
          <a:p>
            <a:pPr algn="just">
              <a:lnSpc>
                <a:spcPct val="150000"/>
              </a:lnSpc>
            </a:pPr>
            <a:endParaRPr lang="en-US" sz="2000" dirty="0">
              <a:solidFill>
                <a:srgbClr val="333333"/>
              </a:solidFill>
            </a:endParaRPr>
          </a:p>
          <a:p>
            <a:pPr algn="just">
              <a:lnSpc>
                <a:spcPct val="150000"/>
              </a:lnSpc>
            </a:pPr>
            <a:r>
              <a:rPr lang="en-US" sz="2000" b="1" dirty="0"/>
              <a:t>Tracheal collapse</a:t>
            </a:r>
            <a:r>
              <a:rPr lang="en-US" sz="2000" dirty="0"/>
              <a:t> is most common in toy and miniature breeds of dogs and rare in cats. The cause is unknown.</a:t>
            </a:r>
          </a:p>
        </p:txBody>
      </p:sp>
    </p:spTree>
    <p:extLst>
      <p:ext uri="{BB962C8B-B14F-4D97-AF65-F5344CB8AC3E}">
        <p14:creationId xmlns:p14="http://schemas.microsoft.com/office/powerpoint/2010/main" val="16119726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E5156-2D8C-8747-8719-5D805E537098}"/>
              </a:ext>
            </a:extLst>
          </p:cNvPr>
          <p:cNvSpPr>
            <a:spLocks noGrp="1"/>
          </p:cNvSpPr>
          <p:nvPr>
            <p:ph type="title" idx="4294967295"/>
          </p:nvPr>
        </p:nvSpPr>
        <p:spPr>
          <a:xfrm>
            <a:off x="293915" y="336324"/>
            <a:ext cx="8761413" cy="708025"/>
          </a:xfrm>
        </p:spPr>
        <p:txBody>
          <a:bodyPr/>
          <a:lstStyle/>
          <a:p>
            <a:r>
              <a:rPr lang="en-US" b="1" dirty="0">
                <a:solidFill>
                  <a:srgbClr val="00B0F0"/>
                </a:solidFill>
              </a:rPr>
              <a:t>Diagnosis:</a:t>
            </a:r>
            <a:endParaRPr lang="en-US" dirty="0">
              <a:solidFill>
                <a:srgbClr val="00B0F0"/>
              </a:solidFill>
            </a:endParaRPr>
          </a:p>
        </p:txBody>
      </p:sp>
      <p:sp>
        <p:nvSpPr>
          <p:cNvPr id="3" name="Content Placeholder 2">
            <a:extLst>
              <a:ext uri="{FF2B5EF4-FFF2-40B4-BE49-F238E27FC236}">
                <a16:creationId xmlns:a16="http://schemas.microsoft.com/office/drawing/2014/main" id="{B3E470F6-AC0C-4844-A4FA-C16A7FD684EB}"/>
              </a:ext>
            </a:extLst>
          </p:cNvPr>
          <p:cNvSpPr>
            <a:spLocks noGrp="1"/>
          </p:cNvSpPr>
          <p:nvPr>
            <p:ph idx="4294967295"/>
          </p:nvPr>
        </p:nvSpPr>
        <p:spPr>
          <a:xfrm>
            <a:off x="293915" y="1444171"/>
            <a:ext cx="11642271" cy="4695371"/>
          </a:xfrm>
        </p:spPr>
        <p:txBody>
          <a:bodyPr/>
          <a:lstStyle/>
          <a:p>
            <a:pPr>
              <a:lnSpc>
                <a:spcPct val="150000"/>
              </a:lnSpc>
            </a:pPr>
            <a:r>
              <a:rPr lang="en-US" dirty="0"/>
              <a:t>Analysis of bronchoalveolar lavage fluid is valuable for the diagnosis of bacterial infections</a:t>
            </a:r>
          </a:p>
          <a:p>
            <a:pPr>
              <a:lnSpc>
                <a:spcPct val="150000"/>
              </a:lnSpc>
            </a:pPr>
            <a:r>
              <a:rPr lang="en-US" dirty="0"/>
              <a:t>anaerobe and mycoplasma culture</a:t>
            </a:r>
          </a:p>
          <a:p>
            <a:pPr>
              <a:lnSpc>
                <a:spcPct val="150000"/>
              </a:lnSpc>
            </a:pPr>
            <a:r>
              <a:rPr lang="en-US" dirty="0"/>
              <a:t>A viral etiology generally results in an initial body temperature of 104°–106°F (40°–41°C). Leukopenia, often expected, may not be seen in many viral respiratory infections (</a:t>
            </a:r>
            <a:r>
              <a:rPr lang="en-US" dirty="0" err="1"/>
              <a:t>eg</a:t>
            </a:r>
            <a:r>
              <a:rPr lang="en-US" dirty="0"/>
              <a:t>, canine infectious tracheobronchitis, feline </a:t>
            </a:r>
            <a:r>
              <a:rPr lang="en-US" dirty="0" err="1"/>
              <a:t>calicivirus</a:t>
            </a:r>
            <a:r>
              <a:rPr lang="en-US" dirty="0"/>
              <a:t> pneumonia, feline infectious peritonitis pneumonia).</a:t>
            </a:r>
          </a:p>
          <a:p>
            <a:pPr>
              <a:lnSpc>
                <a:spcPct val="150000"/>
              </a:lnSpc>
            </a:pPr>
            <a:r>
              <a:rPr lang="en-US" dirty="0"/>
              <a:t>A history of recent anesthesia or severe vomiting indicates the possibility of aspiration pneumonia</a:t>
            </a:r>
          </a:p>
          <a:p>
            <a:pPr>
              <a:lnSpc>
                <a:spcPct val="150000"/>
              </a:lnSpc>
            </a:pPr>
            <a:r>
              <a:rPr lang="en-US" dirty="0"/>
              <a:t> Mycotic pneumonias are usually chronic in nature. </a:t>
            </a:r>
            <a:r>
              <a:rPr lang="en-US" dirty="0" err="1"/>
              <a:t>Miliary</a:t>
            </a:r>
            <a:r>
              <a:rPr lang="en-US" dirty="0"/>
              <a:t> nodules seen at necropsy may suggest protozoal pneumonia.</a:t>
            </a:r>
          </a:p>
        </p:txBody>
      </p:sp>
    </p:spTree>
    <p:extLst>
      <p:ext uri="{BB962C8B-B14F-4D97-AF65-F5344CB8AC3E}">
        <p14:creationId xmlns:p14="http://schemas.microsoft.com/office/powerpoint/2010/main" val="16120246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3A11-E75A-5441-BCCB-8BC0DDA5830D}"/>
              </a:ext>
            </a:extLst>
          </p:cNvPr>
          <p:cNvSpPr>
            <a:spLocks noGrp="1"/>
          </p:cNvSpPr>
          <p:nvPr>
            <p:ph type="title" idx="4294967295"/>
          </p:nvPr>
        </p:nvSpPr>
        <p:spPr>
          <a:xfrm>
            <a:off x="865415" y="336323"/>
            <a:ext cx="8761413" cy="708025"/>
          </a:xfrm>
        </p:spPr>
        <p:txBody>
          <a:bodyPr/>
          <a:lstStyle/>
          <a:p>
            <a:r>
              <a:rPr lang="en-US" b="1" dirty="0">
                <a:solidFill>
                  <a:srgbClr val="00B0F0"/>
                </a:solidFill>
              </a:rPr>
              <a:t>Treatment</a:t>
            </a:r>
            <a:endParaRPr lang="en-US" dirty="0">
              <a:solidFill>
                <a:srgbClr val="00B0F0"/>
              </a:solidFill>
            </a:endParaRPr>
          </a:p>
        </p:txBody>
      </p:sp>
      <p:sp>
        <p:nvSpPr>
          <p:cNvPr id="3" name="Content Placeholder 2">
            <a:extLst>
              <a:ext uri="{FF2B5EF4-FFF2-40B4-BE49-F238E27FC236}">
                <a16:creationId xmlns:a16="http://schemas.microsoft.com/office/drawing/2014/main" id="{C3645D83-CB49-1749-B0B9-E0325BCBD085}"/>
              </a:ext>
            </a:extLst>
          </p:cNvPr>
          <p:cNvSpPr>
            <a:spLocks noGrp="1"/>
          </p:cNvSpPr>
          <p:nvPr>
            <p:ph idx="4294967295"/>
          </p:nvPr>
        </p:nvSpPr>
        <p:spPr>
          <a:xfrm>
            <a:off x="506186" y="1705429"/>
            <a:ext cx="11430000" cy="3416300"/>
          </a:xfrm>
        </p:spPr>
        <p:txBody>
          <a:bodyPr/>
          <a:lstStyle/>
          <a:p>
            <a:r>
              <a:rPr lang="en-US" dirty="0"/>
              <a:t>The animal should be placed in a warm, dry environment.</a:t>
            </a:r>
          </a:p>
          <a:p>
            <a:r>
              <a:rPr lang="en-US" dirty="0"/>
              <a:t> Anemia, if present, should be corrected. </a:t>
            </a:r>
          </a:p>
          <a:p>
            <a:r>
              <a:rPr lang="en-US" dirty="0"/>
              <a:t>If cyanosis is severe, oxygen therapy may be used, administered by means of an oxygen cage, with a concentration of 30%–50%. </a:t>
            </a:r>
          </a:p>
          <a:p>
            <a:r>
              <a:rPr lang="en-US" dirty="0"/>
              <a:t> Empirical antimicrobial chemotherapy should be initiated and changed if needed based on results of culture of bronchoalveolar lavage fluid</a:t>
            </a:r>
          </a:p>
          <a:p>
            <a:r>
              <a:rPr lang="en-US" dirty="0"/>
              <a:t>Antimicrobial chemotherapy should be continued 1 </a:t>
            </a:r>
            <a:r>
              <a:rPr lang="en-US" dirty="0" err="1"/>
              <a:t>wk</a:t>
            </a:r>
            <a:r>
              <a:rPr lang="en-US" dirty="0"/>
              <a:t> after clinical and radiographic signs resolve</a:t>
            </a:r>
          </a:p>
        </p:txBody>
      </p:sp>
    </p:spTree>
    <p:extLst>
      <p:ext uri="{BB962C8B-B14F-4D97-AF65-F5344CB8AC3E}">
        <p14:creationId xmlns:p14="http://schemas.microsoft.com/office/powerpoint/2010/main" val="681814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8D66-59B8-2E4E-B23E-173B482F6583}"/>
              </a:ext>
            </a:extLst>
          </p:cNvPr>
          <p:cNvSpPr>
            <a:spLocks noGrp="1"/>
          </p:cNvSpPr>
          <p:nvPr>
            <p:ph type="title"/>
          </p:nvPr>
        </p:nvSpPr>
        <p:spPr/>
        <p:txBody>
          <a:bodyPr/>
          <a:lstStyle/>
          <a:p>
            <a:r>
              <a:rPr lang="en-US" b="1" dirty="0"/>
              <a:t>Pulmonary Thromboembolism in Small Animals</a:t>
            </a:r>
            <a:endParaRPr lang="en-US" dirty="0"/>
          </a:p>
        </p:txBody>
      </p:sp>
      <p:sp>
        <p:nvSpPr>
          <p:cNvPr id="3" name="Content Placeholder 2">
            <a:extLst>
              <a:ext uri="{FF2B5EF4-FFF2-40B4-BE49-F238E27FC236}">
                <a16:creationId xmlns:a16="http://schemas.microsoft.com/office/drawing/2014/main" id="{0719A516-58D1-C344-8F81-CFB7BCC03003}"/>
              </a:ext>
            </a:extLst>
          </p:cNvPr>
          <p:cNvSpPr>
            <a:spLocks noGrp="1"/>
          </p:cNvSpPr>
          <p:nvPr>
            <p:ph idx="1"/>
          </p:nvPr>
        </p:nvSpPr>
        <p:spPr>
          <a:xfrm>
            <a:off x="342900" y="2603500"/>
            <a:ext cx="11348357" cy="3416300"/>
          </a:xfrm>
        </p:spPr>
        <p:txBody>
          <a:bodyPr>
            <a:normAutofit/>
          </a:bodyPr>
          <a:lstStyle/>
          <a:p>
            <a:pPr algn="just">
              <a:lnSpc>
                <a:spcPct val="150000"/>
              </a:lnSpc>
            </a:pPr>
            <a:r>
              <a:rPr lang="en-US" sz="2000" dirty="0"/>
              <a:t>Pulmonary thromboembolism (PTE) is an obstruction of one or more pulmonary vessels by a blood clot</a:t>
            </a:r>
          </a:p>
          <a:p>
            <a:pPr algn="just">
              <a:lnSpc>
                <a:spcPct val="150000"/>
              </a:lnSpc>
            </a:pPr>
            <a:r>
              <a:rPr lang="en-US" sz="2000" dirty="0"/>
              <a:t>Immune-mediated hemolytic anemia, corticosteroid administration, bacterial infections, protein-losing enteropathy or nephropathy, neoplasia, trauma, feline infectious peritonitis, diabetes mellitus, </a:t>
            </a:r>
            <a:r>
              <a:rPr lang="en-US" sz="2000" dirty="0" err="1"/>
              <a:t>hyperadrenocorticism</a:t>
            </a:r>
            <a:r>
              <a:rPr lang="en-US" sz="2000" dirty="0"/>
              <a:t>, hypothyroidism, disseminated intravascular coagulation, dirofilariasis</a:t>
            </a:r>
          </a:p>
        </p:txBody>
      </p:sp>
    </p:spTree>
    <p:extLst>
      <p:ext uri="{BB962C8B-B14F-4D97-AF65-F5344CB8AC3E}">
        <p14:creationId xmlns:p14="http://schemas.microsoft.com/office/powerpoint/2010/main" val="2600549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F4DC51-76B4-2542-9363-958BE8D0E15E}"/>
              </a:ext>
            </a:extLst>
          </p:cNvPr>
          <p:cNvSpPr>
            <a:spLocks noGrp="1"/>
          </p:cNvSpPr>
          <p:nvPr>
            <p:ph idx="4294967295"/>
          </p:nvPr>
        </p:nvSpPr>
        <p:spPr>
          <a:xfrm>
            <a:off x="1028700" y="1591129"/>
            <a:ext cx="10433957" cy="3416300"/>
          </a:xfrm>
        </p:spPr>
        <p:txBody>
          <a:bodyPr/>
          <a:lstStyle/>
          <a:p>
            <a:r>
              <a:rPr lang="en-US" dirty="0"/>
              <a:t>The acute pulmonary consequences of PTE include ventilation-perfusion mismatch, hypoxemia, hyperventilation, and bronchoconstriction. Hemodynamic consequences of PTE are related to the magnitude of the obstruction and presence of coexisting cardiopulmonary disease. Myocardial ischemia, arrhythmias, or right ventricular failure may result. Decreased cardiac output may ensue with severe obstruction to pulmonary arterial blood flow as a result of decreased venous cardiac return.</a:t>
            </a:r>
          </a:p>
        </p:txBody>
      </p:sp>
    </p:spTree>
    <p:extLst>
      <p:ext uri="{BB962C8B-B14F-4D97-AF65-F5344CB8AC3E}">
        <p14:creationId xmlns:p14="http://schemas.microsoft.com/office/powerpoint/2010/main" val="23699002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CE0EF-E527-C647-9AFE-52DCAEA9BE8A}"/>
              </a:ext>
            </a:extLst>
          </p:cNvPr>
          <p:cNvSpPr>
            <a:spLocks noGrp="1"/>
          </p:cNvSpPr>
          <p:nvPr>
            <p:ph type="title"/>
          </p:nvPr>
        </p:nvSpPr>
        <p:spPr/>
        <p:txBody>
          <a:bodyPr/>
          <a:lstStyle/>
          <a:p>
            <a:r>
              <a:rPr lang="en-US" b="1" dirty="0"/>
              <a:t>Clinical Findings:</a:t>
            </a:r>
            <a:endParaRPr lang="en-US" dirty="0"/>
          </a:p>
        </p:txBody>
      </p:sp>
      <p:sp>
        <p:nvSpPr>
          <p:cNvPr id="3" name="Content Placeholder 2">
            <a:extLst>
              <a:ext uri="{FF2B5EF4-FFF2-40B4-BE49-F238E27FC236}">
                <a16:creationId xmlns:a16="http://schemas.microsoft.com/office/drawing/2014/main" id="{829290D8-D596-EF48-BAA4-FF76CABDCB2D}"/>
              </a:ext>
            </a:extLst>
          </p:cNvPr>
          <p:cNvSpPr>
            <a:spLocks noGrp="1"/>
          </p:cNvSpPr>
          <p:nvPr>
            <p:ph idx="1"/>
          </p:nvPr>
        </p:nvSpPr>
        <p:spPr/>
        <p:txBody>
          <a:bodyPr/>
          <a:lstStyle/>
          <a:p>
            <a:r>
              <a:rPr lang="en-US" dirty="0"/>
              <a:t>Clinical signs are nonspecific and most often subclinical or may be mild to profound, reflecting the severity of cardiorespiratory compromise. Dyspnea, tachypnea, and depression are commonly seen. Coughing, cyanosis, hemoptysis, collapse, shock, and sudden death can occur.</a:t>
            </a:r>
          </a:p>
        </p:txBody>
      </p:sp>
    </p:spTree>
    <p:extLst>
      <p:ext uri="{BB962C8B-B14F-4D97-AF65-F5344CB8AC3E}">
        <p14:creationId xmlns:p14="http://schemas.microsoft.com/office/powerpoint/2010/main" val="32479040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49170-DE94-8546-A4FC-6EF69EACCC83}"/>
              </a:ext>
            </a:extLst>
          </p:cNvPr>
          <p:cNvSpPr>
            <a:spLocks noGrp="1"/>
          </p:cNvSpPr>
          <p:nvPr>
            <p:ph type="title"/>
          </p:nvPr>
        </p:nvSpPr>
        <p:spPr/>
        <p:txBody>
          <a:bodyPr/>
          <a:lstStyle/>
          <a:p>
            <a:r>
              <a:rPr lang="en-US" b="1" dirty="0"/>
              <a:t>Diagnosis:</a:t>
            </a:r>
            <a:endParaRPr lang="en-US" dirty="0"/>
          </a:p>
        </p:txBody>
      </p:sp>
      <p:sp>
        <p:nvSpPr>
          <p:cNvPr id="3" name="Content Placeholder 2">
            <a:extLst>
              <a:ext uri="{FF2B5EF4-FFF2-40B4-BE49-F238E27FC236}">
                <a16:creationId xmlns:a16="http://schemas.microsoft.com/office/drawing/2014/main" id="{DA88D482-9BC0-4C46-8FBB-8804C365B1A4}"/>
              </a:ext>
            </a:extLst>
          </p:cNvPr>
          <p:cNvSpPr>
            <a:spLocks noGrp="1"/>
          </p:cNvSpPr>
          <p:nvPr>
            <p:ph idx="1"/>
          </p:nvPr>
        </p:nvSpPr>
        <p:spPr/>
        <p:txBody>
          <a:bodyPr>
            <a:normAutofit lnSpcReduction="10000"/>
          </a:bodyPr>
          <a:lstStyle/>
          <a:p>
            <a:r>
              <a:rPr lang="en-US" dirty="0"/>
              <a:t>Diagnosis is often difficult because PTE can resemble many other conditions, including pneumonia, pulmonary edema or hemorrhage, neoplasia, or pleural effusion. Routine diagnostic tests such as thoracic radiography or arterial blood gas analysis are nonspecific and rarely confirm diagnosis. Arterial blood gas analysis will identify hypoxemia present in 80% of dogs, although response to oxygen is variable. Thoracic radiographs can be normal in 9%–27% of dogs and in 9% of cats with PTE. Abnormal radiographic findings with PTE include alveolar or interstitial pulmonary infiltrates or regional </a:t>
            </a:r>
            <a:r>
              <a:rPr lang="en-US" dirty="0" err="1"/>
              <a:t>hypovascular</a:t>
            </a:r>
            <a:r>
              <a:rPr lang="en-US" dirty="0"/>
              <a:t> lung areas.</a:t>
            </a:r>
          </a:p>
          <a:p>
            <a:r>
              <a:rPr lang="en-US" dirty="0"/>
              <a:t> Spiral CT angiography or selective pulmonary angiography remain gold standards for diagnosis of PTE in people, but these advanced imaging studies are available at few veterinary institutions.</a:t>
            </a:r>
          </a:p>
        </p:txBody>
      </p:sp>
    </p:spTree>
    <p:extLst>
      <p:ext uri="{BB962C8B-B14F-4D97-AF65-F5344CB8AC3E}">
        <p14:creationId xmlns:p14="http://schemas.microsoft.com/office/powerpoint/2010/main" val="24648080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77BA1-F41F-964E-A46F-29378CACFF32}"/>
              </a:ext>
            </a:extLst>
          </p:cNvPr>
          <p:cNvSpPr>
            <a:spLocks noGrp="1"/>
          </p:cNvSpPr>
          <p:nvPr>
            <p:ph type="title"/>
          </p:nvPr>
        </p:nvSpPr>
        <p:spPr/>
        <p:txBody>
          <a:bodyPr/>
          <a:lstStyle/>
          <a:p>
            <a:r>
              <a:rPr lang="en-US" b="1" dirty="0"/>
              <a:t>Rhinitis and Sinusitis in Small Animals</a:t>
            </a:r>
            <a:endParaRPr lang="en-US" dirty="0"/>
          </a:p>
        </p:txBody>
      </p:sp>
      <p:sp>
        <p:nvSpPr>
          <p:cNvPr id="3" name="Content Placeholder 2">
            <a:extLst>
              <a:ext uri="{FF2B5EF4-FFF2-40B4-BE49-F238E27FC236}">
                <a16:creationId xmlns:a16="http://schemas.microsoft.com/office/drawing/2014/main" id="{916895D6-87C9-DB42-834B-ED637FF04262}"/>
              </a:ext>
            </a:extLst>
          </p:cNvPr>
          <p:cNvSpPr>
            <a:spLocks noGrp="1"/>
          </p:cNvSpPr>
          <p:nvPr>
            <p:ph idx="1"/>
          </p:nvPr>
        </p:nvSpPr>
        <p:spPr/>
        <p:txBody>
          <a:bodyPr>
            <a:normAutofit fontScale="92500" lnSpcReduction="10000"/>
          </a:bodyPr>
          <a:lstStyle/>
          <a:p>
            <a:r>
              <a:rPr lang="en-US" dirty="0"/>
              <a:t>Viral infection is the most common cause of acute rhinitis or sinusitis in dogs and cats. Feline viral </a:t>
            </a:r>
            <a:r>
              <a:rPr lang="en-US" dirty="0" err="1"/>
              <a:t>rhinotracheitis</a:t>
            </a:r>
            <a:r>
              <a:rPr lang="en-US" dirty="0"/>
              <a:t> (FVR), feline </a:t>
            </a:r>
            <a:r>
              <a:rPr lang="en-US" dirty="0" err="1"/>
              <a:t>calicivirus</a:t>
            </a:r>
            <a:r>
              <a:rPr lang="en-US" dirty="0"/>
              <a:t> (FCV), canine distemper, canine adenovirus types 1 and 2, and canine parainfluenza are most frequently incriminated. Chronic states exist for FVR and FCV, with intermittent shedding associated with stress. </a:t>
            </a:r>
          </a:p>
          <a:p>
            <a:r>
              <a:rPr lang="en-US" dirty="0"/>
              <a:t>Primary bacterial rhinitis is extremely rare in dogs. It may result from infection with </a:t>
            </a:r>
            <a:r>
              <a:rPr lang="en-US" i="1" dirty="0"/>
              <a:t>Bordetella </a:t>
            </a:r>
            <a:r>
              <a:rPr lang="en-US" i="1" dirty="0" err="1"/>
              <a:t>bronchiseptica</a:t>
            </a:r>
            <a:r>
              <a:rPr lang="en-US" dirty="0"/>
              <a:t> in dogs. Bacterial rhinitis appears to be a common complicating factor in cats with chronic rhinosinusitis, although exposure to environmental aeroallergens may also play a role. Allergic rhinitis or sinusitis is a poorly defined atopy that may occur seasonally, possibly in association with pollen production, or perennially, probably in association with house dusts and molds. Smoke aspiration, inhalation of irritant gases and dusts, or foreign bodies lodged in the nasal passages also may cause acute rhinitis</a:t>
            </a:r>
          </a:p>
        </p:txBody>
      </p:sp>
    </p:spTree>
    <p:extLst>
      <p:ext uri="{BB962C8B-B14F-4D97-AF65-F5344CB8AC3E}">
        <p14:creationId xmlns:p14="http://schemas.microsoft.com/office/powerpoint/2010/main" val="25505830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6D966-2BE2-334E-B8B3-69D20DBD971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04421DC-B8A6-404B-927C-DCBF4957ECA7}"/>
              </a:ext>
            </a:extLst>
          </p:cNvPr>
          <p:cNvSpPr>
            <a:spLocks noGrp="1"/>
          </p:cNvSpPr>
          <p:nvPr>
            <p:ph idx="1"/>
          </p:nvPr>
        </p:nvSpPr>
        <p:spPr/>
        <p:txBody>
          <a:bodyPr/>
          <a:lstStyle/>
          <a:p>
            <a:r>
              <a:rPr lang="en-US" dirty="0"/>
              <a:t>Underlying causes of chronic rhinitis include idiopathic chronic inflammatory disease (lymphoplasmacytic rhinitis), trauma, parasites (</a:t>
            </a:r>
            <a:r>
              <a:rPr lang="en-US" i="1" dirty="0" err="1"/>
              <a:t>Cuterebra</a:t>
            </a:r>
            <a:r>
              <a:rPr lang="en-US" dirty="0"/>
              <a:t>), foreign bodies, neoplasia, or mycotic infection.</a:t>
            </a:r>
          </a:p>
          <a:p>
            <a:r>
              <a:rPr lang="en-US" dirty="0"/>
              <a:t>Mycotic rhinosinusitis may be caused by </a:t>
            </a:r>
            <a:r>
              <a:rPr lang="en-US" i="1" dirty="0"/>
              <a:t>Cryptococcus neoformans</a:t>
            </a:r>
            <a:r>
              <a:rPr lang="en-US" dirty="0"/>
              <a:t>,  </a:t>
            </a:r>
            <a:r>
              <a:rPr lang="en-US" i="1" dirty="0"/>
              <a:t>Aspergillus</a:t>
            </a:r>
            <a:r>
              <a:rPr lang="en-US" dirty="0"/>
              <a:t> </a:t>
            </a:r>
            <a:r>
              <a:rPr lang="en-US" dirty="0" err="1"/>
              <a:t>spp</a:t>
            </a:r>
            <a:r>
              <a:rPr lang="en-US" dirty="0"/>
              <a:t>, and </a:t>
            </a:r>
            <a:r>
              <a:rPr lang="en-US" i="1" dirty="0"/>
              <a:t>Penicillium</a:t>
            </a:r>
            <a:r>
              <a:rPr lang="en-US" dirty="0"/>
              <a:t> spp. Cats are more often affected with </a:t>
            </a:r>
            <a:r>
              <a:rPr lang="en-US" i="1" dirty="0"/>
              <a:t>Cryptococcus</a:t>
            </a:r>
            <a:r>
              <a:rPr lang="en-US" dirty="0"/>
              <a:t> </a:t>
            </a:r>
            <a:r>
              <a:rPr lang="en-US" dirty="0" err="1"/>
              <a:t>spp</a:t>
            </a:r>
            <a:r>
              <a:rPr lang="en-US" dirty="0"/>
              <a:t> than dogs, whereas aspergillosis is frequent in dogs but rare in cats.</a:t>
            </a:r>
          </a:p>
        </p:txBody>
      </p:sp>
    </p:spTree>
    <p:extLst>
      <p:ext uri="{BB962C8B-B14F-4D97-AF65-F5344CB8AC3E}">
        <p14:creationId xmlns:p14="http://schemas.microsoft.com/office/powerpoint/2010/main" val="929859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CB53-495F-904A-A8AF-BC2E7A01ACEB}"/>
              </a:ext>
            </a:extLst>
          </p:cNvPr>
          <p:cNvSpPr>
            <a:spLocks noGrp="1"/>
          </p:cNvSpPr>
          <p:nvPr>
            <p:ph type="title"/>
          </p:nvPr>
        </p:nvSpPr>
        <p:spPr/>
        <p:txBody>
          <a:bodyPr/>
          <a:lstStyle/>
          <a:p>
            <a:r>
              <a:rPr lang="en-US" b="1" dirty="0"/>
              <a:t>Clinical Finding</a:t>
            </a:r>
            <a:endParaRPr lang="en-US" dirty="0"/>
          </a:p>
        </p:txBody>
      </p:sp>
      <p:sp>
        <p:nvSpPr>
          <p:cNvPr id="3" name="Content Placeholder 2">
            <a:extLst>
              <a:ext uri="{FF2B5EF4-FFF2-40B4-BE49-F238E27FC236}">
                <a16:creationId xmlns:a16="http://schemas.microsoft.com/office/drawing/2014/main" id="{15E89DF1-4221-0F43-B3AB-1883E8942706}"/>
              </a:ext>
            </a:extLst>
          </p:cNvPr>
          <p:cNvSpPr>
            <a:spLocks noGrp="1"/>
          </p:cNvSpPr>
          <p:nvPr>
            <p:ph idx="1"/>
          </p:nvPr>
        </p:nvSpPr>
        <p:spPr/>
        <p:txBody>
          <a:bodyPr/>
          <a:lstStyle/>
          <a:p>
            <a:r>
              <a:rPr lang="en-US" dirty="0"/>
              <a:t>Acute rhinitis is characterized by nasal discharge, sneezing, pawing at the face, respiratory </a:t>
            </a:r>
            <a:r>
              <a:rPr lang="en-US" dirty="0" err="1"/>
              <a:t>stertor</a:t>
            </a:r>
            <a:r>
              <a:rPr lang="en-US" dirty="0"/>
              <a:t>, open-mouth breathing, and/or inspiratory dyspnea. Lacrimation and conjunctivitis often accompany inflammation of the upper respiratory passages</a:t>
            </a:r>
          </a:p>
          <a:p>
            <a:r>
              <a:rPr lang="en-US" dirty="0"/>
              <a:t>Affected tissues are often hyperemic and edematous. The nasal discharge is serous but becomes mucoid as a result of secondary bacterial infection. If inflammatory cells infiltrate the mucosa, the discharge may become mucopurulent.</a:t>
            </a:r>
          </a:p>
          <a:p>
            <a:r>
              <a:rPr lang="en-US" dirty="0"/>
              <a:t>Approximately 35% of cats with nasal cryptococcosis have facial deformity (dorsal lump) of the rostral aspect of the nose. Head shyness or facial pain is more commonly associated with fungal rhinitis in dogs.</a:t>
            </a:r>
          </a:p>
        </p:txBody>
      </p:sp>
    </p:spTree>
    <p:extLst>
      <p:ext uri="{BB962C8B-B14F-4D97-AF65-F5344CB8AC3E}">
        <p14:creationId xmlns:p14="http://schemas.microsoft.com/office/powerpoint/2010/main" val="26128778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92DD0-895B-2B4A-BEA6-4DE0D09ABCE9}"/>
              </a:ext>
            </a:extLst>
          </p:cNvPr>
          <p:cNvSpPr>
            <a:spLocks noGrp="1"/>
          </p:cNvSpPr>
          <p:nvPr>
            <p:ph type="title"/>
          </p:nvPr>
        </p:nvSpPr>
        <p:spPr/>
        <p:txBody>
          <a:bodyPr/>
          <a:lstStyle/>
          <a:p>
            <a:r>
              <a:rPr lang="en-US" b="1" dirty="0"/>
              <a:t>Diagnosis</a:t>
            </a:r>
            <a:endParaRPr lang="en-US" dirty="0"/>
          </a:p>
        </p:txBody>
      </p:sp>
      <p:sp>
        <p:nvSpPr>
          <p:cNvPr id="3" name="Content Placeholder 2">
            <a:extLst>
              <a:ext uri="{FF2B5EF4-FFF2-40B4-BE49-F238E27FC236}">
                <a16:creationId xmlns:a16="http://schemas.microsoft.com/office/drawing/2014/main" id="{CA63B153-E485-2C40-8BD3-637A4E56DFA0}"/>
              </a:ext>
            </a:extLst>
          </p:cNvPr>
          <p:cNvSpPr>
            <a:spLocks noGrp="1"/>
          </p:cNvSpPr>
          <p:nvPr>
            <p:ph idx="1"/>
          </p:nvPr>
        </p:nvSpPr>
        <p:spPr/>
        <p:txBody>
          <a:bodyPr>
            <a:normAutofit fontScale="92500"/>
          </a:bodyPr>
          <a:lstStyle/>
          <a:p>
            <a:r>
              <a:rPr lang="en-US" dirty="0"/>
              <a:t>Diagnosis is based on history, physical examination, radiographic findings (especially CT), rhinoscopy, nasal biopsy, deep nasal tissue culture, and elimination of other causes of nasal discharge and sneezing</a:t>
            </a:r>
          </a:p>
          <a:p>
            <a:r>
              <a:rPr lang="en-US" dirty="0"/>
              <a:t>Serum titer for cryptococcal antigen is a very specific and sensitive test for nasal cryptococcosis. Serologic evaluation for aspergillosis is more problematic in that negative test results do not exclude infection. Nasal tissue culture for </a:t>
            </a:r>
            <a:r>
              <a:rPr lang="en-US" i="1" dirty="0"/>
              <a:t>Aspergillus</a:t>
            </a:r>
            <a:r>
              <a:rPr lang="en-US" dirty="0"/>
              <a:t> may also result in false-positive results; as many as 30% of normal dogs and 40% of dogs with nasal neoplasia have positive culture results. The combination of </a:t>
            </a:r>
            <a:r>
              <a:rPr lang="en-US" dirty="0" err="1"/>
              <a:t>seropositivity</a:t>
            </a:r>
            <a:r>
              <a:rPr lang="en-US" dirty="0"/>
              <a:t> for and culture identification of </a:t>
            </a:r>
            <a:r>
              <a:rPr lang="en-US" i="1" dirty="0"/>
              <a:t>Aspergillus</a:t>
            </a:r>
            <a:r>
              <a:rPr lang="en-US" dirty="0"/>
              <a:t> is highly suggestive of infection, although negative test results do not exclude nasal aspergillosis. Direct sampling of visualized suspected fungal plaques may potentially yield </a:t>
            </a:r>
            <a:r>
              <a:rPr lang="en-US" i="1" dirty="0"/>
              <a:t>Aspergillus</a:t>
            </a:r>
            <a:r>
              <a:rPr lang="en-US" dirty="0"/>
              <a:t> hyphae in all cases.</a:t>
            </a:r>
          </a:p>
        </p:txBody>
      </p:sp>
    </p:spTree>
    <p:extLst>
      <p:ext uri="{BB962C8B-B14F-4D97-AF65-F5344CB8AC3E}">
        <p14:creationId xmlns:p14="http://schemas.microsoft.com/office/powerpoint/2010/main" val="995472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6504A-4763-494A-B56F-A6F4436B92BD}"/>
              </a:ext>
            </a:extLst>
          </p:cNvPr>
          <p:cNvSpPr>
            <a:spLocks noGrp="1"/>
          </p:cNvSpPr>
          <p:nvPr>
            <p:ph type="title"/>
          </p:nvPr>
        </p:nvSpPr>
        <p:spPr/>
        <p:txBody>
          <a:bodyPr/>
          <a:lstStyle/>
          <a:p>
            <a:r>
              <a:rPr lang="en-US" b="1" dirty="0"/>
              <a:t>Lung Flukes in Small Animals</a:t>
            </a:r>
            <a:endParaRPr lang="en-US" dirty="0"/>
          </a:p>
        </p:txBody>
      </p:sp>
      <p:sp>
        <p:nvSpPr>
          <p:cNvPr id="3" name="Content Placeholder 2">
            <a:extLst>
              <a:ext uri="{FF2B5EF4-FFF2-40B4-BE49-F238E27FC236}">
                <a16:creationId xmlns:a16="http://schemas.microsoft.com/office/drawing/2014/main" id="{41EABD71-EF73-FF4B-B9A0-44A0C0E2DFF7}"/>
              </a:ext>
            </a:extLst>
          </p:cNvPr>
          <p:cNvSpPr>
            <a:spLocks noGrp="1"/>
          </p:cNvSpPr>
          <p:nvPr>
            <p:ph idx="1"/>
          </p:nvPr>
        </p:nvSpPr>
        <p:spPr>
          <a:xfrm>
            <a:off x="408214" y="2603499"/>
            <a:ext cx="11299371" cy="4042229"/>
          </a:xfrm>
        </p:spPr>
        <p:txBody>
          <a:bodyPr>
            <a:normAutofit/>
          </a:bodyPr>
          <a:lstStyle/>
          <a:p>
            <a:pPr>
              <a:lnSpc>
                <a:spcPct val="150000"/>
              </a:lnSpc>
            </a:pPr>
            <a:r>
              <a:rPr lang="en-US" i="1" dirty="0" err="1"/>
              <a:t>Paragonimus</a:t>
            </a:r>
            <a:r>
              <a:rPr lang="en-US" i="1" dirty="0"/>
              <a:t> </a:t>
            </a:r>
            <a:r>
              <a:rPr lang="en-US" i="1" dirty="0" err="1"/>
              <a:t>kellicotti</a:t>
            </a:r>
            <a:r>
              <a:rPr lang="en-US" dirty="0"/>
              <a:t> and </a:t>
            </a:r>
            <a:r>
              <a:rPr lang="en-US" i="1" dirty="0"/>
              <a:t>P </a:t>
            </a:r>
            <a:r>
              <a:rPr lang="en-US" i="1" dirty="0" err="1"/>
              <a:t>westermani</a:t>
            </a:r>
            <a:r>
              <a:rPr lang="en-US" dirty="0"/>
              <a:t> usually are found in cysts, primarily in the lungs of dogs, cats, and several other domestic and wild animals</a:t>
            </a:r>
          </a:p>
          <a:p>
            <a:pPr>
              <a:lnSpc>
                <a:spcPct val="150000"/>
              </a:lnSpc>
            </a:pPr>
            <a:r>
              <a:rPr lang="en-US" dirty="0"/>
              <a:t>They also have been found rarely in other viscera or the brain.</a:t>
            </a:r>
          </a:p>
          <a:p>
            <a:pPr>
              <a:lnSpc>
                <a:spcPct val="150000"/>
              </a:lnSpc>
            </a:pPr>
            <a:r>
              <a:rPr lang="en-US" dirty="0"/>
              <a:t>The life cycle includes several snails as the first intermediate host, and crayfish or crabs as the second. Dogs and cats become infected by eating raw crayfish or crabs that contain the encysted cercariae. After penetrating the intestinal wall and wandering in the peritoneal cavity, the young flukes pass through the diaphragm to the lungs, where they become established</a:t>
            </a:r>
          </a:p>
        </p:txBody>
      </p:sp>
    </p:spTree>
    <p:extLst>
      <p:ext uri="{BB962C8B-B14F-4D97-AF65-F5344CB8AC3E}">
        <p14:creationId xmlns:p14="http://schemas.microsoft.com/office/powerpoint/2010/main" val="8460710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FF752-6084-874F-9870-23B8FB71799A}"/>
              </a:ext>
            </a:extLst>
          </p:cNvPr>
          <p:cNvSpPr>
            <a:spLocks noGrp="1"/>
          </p:cNvSpPr>
          <p:nvPr>
            <p:ph type="title"/>
          </p:nvPr>
        </p:nvSpPr>
        <p:spPr>
          <a:xfrm>
            <a:off x="697753" y="647097"/>
            <a:ext cx="8761413" cy="706964"/>
          </a:xfrm>
        </p:spPr>
        <p:txBody>
          <a:bodyPr/>
          <a:lstStyle/>
          <a:p>
            <a:r>
              <a:rPr lang="en-US" b="1" dirty="0"/>
              <a:t>Treatment:</a:t>
            </a:r>
            <a:endParaRPr lang="en-US" dirty="0"/>
          </a:p>
        </p:txBody>
      </p:sp>
      <p:sp>
        <p:nvSpPr>
          <p:cNvPr id="3" name="Content Placeholder 2">
            <a:extLst>
              <a:ext uri="{FF2B5EF4-FFF2-40B4-BE49-F238E27FC236}">
                <a16:creationId xmlns:a16="http://schemas.microsoft.com/office/drawing/2014/main" id="{AE172361-12ED-1C4C-83CA-EB74540E2BA2}"/>
              </a:ext>
            </a:extLst>
          </p:cNvPr>
          <p:cNvSpPr>
            <a:spLocks noGrp="1"/>
          </p:cNvSpPr>
          <p:nvPr>
            <p:ph idx="1"/>
          </p:nvPr>
        </p:nvSpPr>
        <p:spPr>
          <a:xfrm>
            <a:off x="1154955" y="2603500"/>
            <a:ext cx="9964802" cy="3416300"/>
          </a:xfrm>
        </p:spPr>
        <p:txBody>
          <a:bodyPr/>
          <a:lstStyle/>
          <a:p>
            <a:r>
              <a:rPr lang="en-US" dirty="0"/>
              <a:t>Mycotic rhinosinusitis requires antifungal therapy based on identification of a fungal etiologic agent. Fluconazole (50–100 mg/day, PO) or itraconazole (50–100 mg/day, PO) may be effective for treatment of nasal cryptococcosis in cats.</a:t>
            </a:r>
          </a:p>
          <a:p>
            <a:r>
              <a:rPr lang="en-US" dirty="0"/>
              <a:t>Oral antifungal agents have variable efficacy in treatment of dogs with nasal aspergillosis, although voriconazole (4 mg/kg, PO, bid) alone or in combination with terbinafine (15 mg/kg, PO, bid for 1 </a:t>
            </a:r>
            <a:r>
              <a:rPr lang="en-US" dirty="0" err="1"/>
              <a:t>mo</a:t>
            </a:r>
            <a:r>
              <a:rPr lang="en-US" dirty="0"/>
              <a:t>) may be effective. </a:t>
            </a:r>
          </a:p>
          <a:p>
            <a:r>
              <a:rPr lang="en-US" dirty="0"/>
              <a:t>Topical intranasal infusions of enilconazole or clotrimazole or combined clotrimazole solution and cream depot therapy instilled via the frontal sinuses have success rates as high as 50% for the first treatment and 90% with two treatments, although reinfection or relapse may occur</a:t>
            </a:r>
          </a:p>
        </p:txBody>
      </p:sp>
    </p:spTree>
    <p:extLst>
      <p:ext uri="{BB962C8B-B14F-4D97-AF65-F5344CB8AC3E}">
        <p14:creationId xmlns:p14="http://schemas.microsoft.com/office/powerpoint/2010/main" val="1153557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5C0BC-C5F1-6A46-B428-578E3DB97ADD}"/>
              </a:ext>
            </a:extLst>
          </p:cNvPr>
          <p:cNvSpPr>
            <a:spLocks noGrp="1"/>
          </p:cNvSpPr>
          <p:nvPr>
            <p:ph type="title"/>
          </p:nvPr>
        </p:nvSpPr>
        <p:spPr/>
        <p:txBody>
          <a:bodyPr/>
          <a:lstStyle/>
          <a:p>
            <a:r>
              <a:rPr lang="en-US" b="1" dirty="0"/>
              <a:t>Tracheobronchitis in Small Animals</a:t>
            </a:r>
            <a:endParaRPr lang="en-US" dirty="0"/>
          </a:p>
        </p:txBody>
      </p:sp>
      <p:sp>
        <p:nvSpPr>
          <p:cNvPr id="3" name="Content Placeholder 2">
            <a:extLst>
              <a:ext uri="{FF2B5EF4-FFF2-40B4-BE49-F238E27FC236}">
                <a16:creationId xmlns:a16="http://schemas.microsoft.com/office/drawing/2014/main" id="{7EB5EBBD-16E5-0949-B947-737D6BF93A7B}"/>
              </a:ext>
            </a:extLst>
          </p:cNvPr>
          <p:cNvSpPr>
            <a:spLocks noGrp="1"/>
          </p:cNvSpPr>
          <p:nvPr>
            <p:ph idx="1"/>
          </p:nvPr>
        </p:nvSpPr>
        <p:spPr>
          <a:xfrm>
            <a:off x="1154955" y="2603500"/>
            <a:ext cx="10634274" cy="3416300"/>
          </a:xfrm>
        </p:spPr>
        <p:txBody>
          <a:bodyPr/>
          <a:lstStyle/>
          <a:p>
            <a:r>
              <a:rPr lang="en-US" dirty="0"/>
              <a:t>Canine infectious tracheobronchitis (kennel cough, see </a:t>
            </a:r>
            <a:r>
              <a:rPr lang="en-US" u="sng" dirty="0">
                <a:hlinkClick r:id="rId2"/>
              </a:rPr>
              <a:t>Infectious Tracheobronchitis of Dogs</a:t>
            </a:r>
            <a:r>
              <a:rPr lang="en-US" dirty="0"/>
              <a:t>) is often secondary to viral infection of the respiratory system. Other causes of tracheobronchitis in dogs include parasites, </a:t>
            </a:r>
            <a:r>
              <a:rPr lang="en-US" dirty="0" err="1"/>
              <a:t>eg</a:t>
            </a:r>
            <a:r>
              <a:rPr lang="en-US" dirty="0"/>
              <a:t>, </a:t>
            </a:r>
            <a:r>
              <a:rPr lang="en-US" i="1" dirty="0" err="1"/>
              <a:t>Aelurostrongylus</a:t>
            </a:r>
            <a:r>
              <a:rPr lang="en-US" i="1" dirty="0"/>
              <a:t> </a:t>
            </a:r>
            <a:r>
              <a:rPr lang="en-US" i="1" dirty="0" err="1"/>
              <a:t>abstrusus</a:t>
            </a:r>
            <a:r>
              <a:rPr lang="en-US" dirty="0"/>
              <a:t> (also in cats), </a:t>
            </a:r>
            <a:r>
              <a:rPr lang="en-US" i="1" dirty="0" err="1"/>
              <a:t>Capillaria</a:t>
            </a:r>
            <a:r>
              <a:rPr lang="en-US" i="1" dirty="0"/>
              <a:t> </a:t>
            </a:r>
            <a:r>
              <a:rPr lang="en-US" i="1" dirty="0" err="1"/>
              <a:t>aerophila</a:t>
            </a:r>
            <a:r>
              <a:rPr lang="en-US" dirty="0"/>
              <a:t>, </a:t>
            </a:r>
            <a:r>
              <a:rPr lang="en-US" i="1" dirty="0" err="1"/>
              <a:t>Crenosoma</a:t>
            </a:r>
            <a:r>
              <a:rPr lang="en-US" i="1" dirty="0"/>
              <a:t> </a:t>
            </a:r>
            <a:r>
              <a:rPr lang="en-US" i="1" dirty="0" err="1"/>
              <a:t>vulpis</a:t>
            </a:r>
            <a:r>
              <a:rPr lang="en-US" dirty="0"/>
              <a:t>, and </a:t>
            </a:r>
            <a:r>
              <a:rPr lang="en-US" i="1" dirty="0" err="1"/>
              <a:t>Oslerus</a:t>
            </a:r>
            <a:r>
              <a:rPr lang="en-US" i="1" dirty="0"/>
              <a:t> </a:t>
            </a:r>
            <a:r>
              <a:rPr lang="en-US" i="1" dirty="0" err="1"/>
              <a:t>osleri</a:t>
            </a:r>
            <a:r>
              <a:rPr lang="en-US" dirty="0"/>
              <a:t>.</a:t>
            </a:r>
          </a:p>
          <a:p>
            <a:r>
              <a:rPr lang="en-US" dirty="0"/>
              <a:t>smoke aspiration and exposure to noxious chemical fumes</a:t>
            </a:r>
          </a:p>
          <a:p>
            <a:r>
              <a:rPr lang="en-US" dirty="0"/>
              <a:t>Feline bronchial asthma (allergic bronchitis) is a syndrome in cats with similarities to asthma in people. Young cats and Siamese and Himalayan breeds are most affected. Feline asthma is associated with airway hyperresponsiveness, airflow obstruction, airway remodeling, and eosinophilic airway inflammation.</a:t>
            </a:r>
          </a:p>
        </p:txBody>
      </p:sp>
    </p:spTree>
    <p:extLst>
      <p:ext uri="{BB962C8B-B14F-4D97-AF65-F5344CB8AC3E}">
        <p14:creationId xmlns:p14="http://schemas.microsoft.com/office/powerpoint/2010/main" val="36822692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821E8-CA72-AD4C-BF9D-2DFE33F022D9}"/>
              </a:ext>
            </a:extLst>
          </p:cNvPr>
          <p:cNvSpPr>
            <a:spLocks noGrp="1"/>
          </p:cNvSpPr>
          <p:nvPr>
            <p:ph type="title"/>
          </p:nvPr>
        </p:nvSpPr>
        <p:spPr/>
        <p:txBody>
          <a:bodyPr/>
          <a:lstStyle/>
          <a:p>
            <a:r>
              <a:rPr lang="en-US" b="1" dirty="0"/>
              <a:t>Infectious Tracheobronchitis of Dogs</a:t>
            </a:r>
            <a:endParaRPr lang="en-US" dirty="0"/>
          </a:p>
        </p:txBody>
      </p:sp>
      <p:sp>
        <p:nvSpPr>
          <p:cNvPr id="3" name="Content Placeholder 2">
            <a:extLst>
              <a:ext uri="{FF2B5EF4-FFF2-40B4-BE49-F238E27FC236}">
                <a16:creationId xmlns:a16="http://schemas.microsoft.com/office/drawing/2014/main" id="{E0D6C98E-0CF1-6E4A-B830-33F07CA8FA59}"/>
              </a:ext>
            </a:extLst>
          </p:cNvPr>
          <p:cNvSpPr>
            <a:spLocks noGrp="1"/>
          </p:cNvSpPr>
          <p:nvPr>
            <p:ph idx="1"/>
          </p:nvPr>
        </p:nvSpPr>
        <p:spPr/>
        <p:txBody>
          <a:bodyPr>
            <a:normAutofit lnSpcReduction="10000"/>
          </a:bodyPr>
          <a:lstStyle/>
          <a:p>
            <a:r>
              <a:rPr lang="en-US" dirty="0"/>
              <a:t>Infectious tracheobronchitis results from inflammation of the upper airways. It is a mild, self-limiting disease but may progress to fatal bronchopneumonia in puppies or to chronic bronchitis in debilitated adult or aged dogs.</a:t>
            </a:r>
          </a:p>
          <a:p>
            <a:r>
              <a:rPr lang="en-US" dirty="0"/>
              <a:t>Canine parainfluenza virus, canine adenovirus 2 (CAV-2), or canine distemper virus can be the primary or sole pathogen involved. Canine reoviruses (types 1, 2, and 3), canine herpesvirus, and canine adenovirus 1 (CAV-1) are of questionable significance in this syndrome. </a:t>
            </a:r>
            <a:r>
              <a:rPr lang="en-US" i="1" dirty="0"/>
              <a:t>Bordetella </a:t>
            </a:r>
            <a:r>
              <a:rPr lang="en-US" i="1" dirty="0" err="1"/>
              <a:t>bronchiseptica</a:t>
            </a:r>
            <a:r>
              <a:rPr lang="en-US" dirty="0"/>
              <a:t> may act as a primary pathogen, especially in dogs &lt;6 </a:t>
            </a:r>
            <a:r>
              <a:rPr lang="en-US" dirty="0" err="1"/>
              <a:t>mo</a:t>
            </a:r>
            <a:r>
              <a:rPr lang="en-US" dirty="0"/>
              <a:t> old; however, it and other bacteria (usually gram-negative organisms such as </a:t>
            </a:r>
            <a:r>
              <a:rPr lang="en-US" i="1" dirty="0"/>
              <a:t>Pseudomonas</a:t>
            </a:r>
            <a:r>
              <a:rPr lang="en-US" dirty="0"/>
              <a:t> </a:t>
            </a:r>
            <a:r>
              <a:rPr lang="en-US" dirty="0" err="1"/>
              <a:t>sp</a:t>
            </a:r>
            <a:r>
              <a:rPr lang="en-US" dirty="0"/>
              <a:t>, </a:t>
            </a:r>
            <a:r>
              <a:rPr lang="en-US" i="1" dirty="0"/>
              <a:t>Escherichia coli</a:t>
            </a:r>
            <a:r>
              <a:rPr lang="en-US" dirty="0"/>
              <a:t>, and </a:t>
            </a:r>
            <a:r>
              <a:rPr lang="en-US" i="1" dirty="0" err="1"/>
              <a:t>Klebsiella</a:t>
            </a:r>
            <a:r>
              <a:rPr lang="en-US" i="1" dirty="0"/>
              <a:t> pneumoniae</a:t>
            </a:r>
            <a:r>
              <a:rPr lang="en-US" dirty="0"/>
              <a:t>) may cause secondary infections after viral injury to the respiratory tract.</a:t>
            </a:r>
          </a:p>
        </p:txBody>
      </p:sp>
    </p:spTree>
    <p:extLst>
      <p:ext uri="{BB962C8B-B14F-4D97-AF65-F5344CB8AC3E}">
        <p14:creationId xmlns:p14="http://schemas.microsoft.com/office/powerpoint/2010/main" val="6998804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41D6F-EDDA-5549-9D53-1D7791ED685D}"/>
              </a:ext>
            </a:extLst>
          </p:cNvPr>
          <p:cNvSpPr>
            <a:spLocks noGrp="1"/>
          </p:cNvSpPr>
          <p:nvPr>
            <p:ph type="title"/>
          </p:nvPr>
        </p:nvSpPr>
        <p:spPr/>
        <p:txBody>
          <a:bodyPr/>
          <a:lstStyle/>
          <a:p>
            <a:r>
              <a:rPr lang="en-US" b="1" dirty="0"/>
              <a:t>Treatment</a:t>
            </a:r>
            <a:endParaRPr lang="en-US" dirty="0"/>
          </a:p>
        </p:txBody>
      </p:sp>
      <p:sp>
        <p:nvSpPr>
          <p:cNvPr id="3" name="Content Placeholder 2">
            <a:extLst>
              <a:ext uri="{FF2B5EF4-FFF2-40B4-BE49-F238E27FC236}">
                <a16:creationId xmlns:a16="http://schemas.microsoft.com/office/drawing/2014/main" id="{05FDA48E-0676-EE43-AE5A-5CB21B8ABA8B}"/>
              </a:ext>
            </a:extLst>
          </p:cNvPr>
          <p:cNvSpPr>
            <a:spLocks noGrp="1"/>
          </p:cNvSpPr>
          <p:nvPr>
            <p:ph idx="1"/>
          </p:nvPr>
        </p:nvSpPr>
        <p:spPr/>
        <p:txBody>
          <a:bodyPr>
            <a:normAutofit fontScale="92500" lnSpcReduction="10000"/>
          </a:bodyPr>
          <a:lstStyle/>
          <a:p>
            <a:r>
              <a:rPr lang="en-US" dirty="0"/>
              <a:t>Cough suppressants containing codeine derivatives, such as hydrocodone (0.25 mg/kg, PO, bid-</a:t>
            </a:r>
            <a:r>
              <a:rPr lang="en-US" dirty="0" err="1"/>
              <a:t>qid</a:t>
            </a:r>
            <a:r>
              <a:rPr lang="en-US" dirty="0"/>
              <a:t>) or butorphanol (0.05–0.1 mg/kg, PO or SC, bid-</a:t>
            </a:r>
            <a:r>
              <a:rPr lang="en-US" dirty="0" err="1"/>
              <a:t>qid</a:t>
            </a:r>
            <a:r>
              <a:rPr lang="en-US" dirty="0"/>
              <a:t>), should be used only as needed to control persistent nonproductive coughing. Antibiotics are usually not needed except in severe chronic cases; cephalosporins, quinolones, chloramphenicol, and tetracycline are preferable because they reach effective concentrations in the tracheobronchial mucosa</a:t>
            </a:r>
          </a:p>
          <a:p>
            <a:r>
              <a:rPr lang="en-US" dirty="0"/>
              <a:t>Antibiotics given PO or IM may not significantly reduce the numbers of </a:t>
            </a:r>
            <a:r>
              <a:rPr lang="en-US" i="1" dirty="0"/>
              <a:t>B </a:t>
            </a:r>
            <a:r>
              <a:rPr lang="en-US" i="1" dirty="0" err="1"/>
              <a:t>bronchiseptica</a:t>
            </a:r>
            <a:r>
              <a:rPr lang="en-US" dirty="0"/>
              <a:t> in the distal trachea or major bronchi. Thus, in severely affected dogs that are not responsive to parenteral antibiotics, kanamycin sulfate (250 mg) or gentamicin sulfate (50 mg) diluted in 3 mL of saline may be administered by aerosolization bid for 3 days. Aerosolization treatment should be preceded by administration of bronchodilators.</a:t>
            </a:r>
          </a:p>
        </p:txBody>
      </p:sp>
    </p:spTree>
    <p:extLst>
      <p:ext uri="{BB962C8B-B14F-4D97-AF65-F5344CB8AC3E}">
        <p14:creationId xmlns:p14="http://schemas.microsoft.com/office/powerpoint/2010/main" val="39988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A03C62D-C3DD-D04F-B1BB-F65E9FC1F5B8}"/>
              </a:ext>
            </a:extLst>
          </p:cNvPr>
          <p:cNvSpPr/>
          <p:nvPr/>
        </p:nvSpPr>
        <p:spPr>
          <a:xfrm>
            <a:off x="489856" y="1075569"/>
            <a:ext cx="10270672" cy="5112105"/>
          </a:xfrm>
          <a:prstGeom prst="rect">
            <a:avLst/>
          </a:prstGeom>
        </p:spPr>
        <p:txBody>
          <a:bodyPr wrap="square">
            <a:spAutoFit/>
          </a:bodyPr>
          <a:lstStyle/>
          <a:p>
            <a:pPr algn="just">
              <a:lnSpc>
                <a:spcPct val="150000"/>
              </a:lnSpc>
            </a:pPr>
            <a:r>
              <a:rPr lang="en-US" sz="2000" dirty="0">
                <a:solidFill>
                  <a:srgbClr val="333333"/>
                </a:solidFill>
              </a:rPr>
              <a:t>Infected animals may have a chronic, deep, intermittent cough and eventually become weak and lethargic, although many infections pass unnoticed. </a:t>
            </a:r>
          </a:p>
          <a:p>
            <a:pPr algn="just">
              <a:lnSpc>
                <a:spcPct val="150000"/>
              </a:lnSpc>
            </a:pPr>
            <a:endParaRPr lang="en-US" sz="2000" dirty="0">
              <a:solidFill>
                <a:srgbClr val="333333"/>
              </a:solidFill>
            </a:endParaRPr>
          </a:p>
          <a:p>
            <a:pPr algn="just">
              <a:lnSpc>
                <a:spcPct val="150000"/>
              </a:lnSpc>
            </a:pPr>
            <a:r>
              <a:rPr lang="en-US" sz="2000" dirty="0">
                <a:solidFill>
                  <a:srgbClr val="333333"/>
                </a:solidFill>
              </a:rPr>
              <a:t>Finding the characteristic eggs in feces or sputum is diagnostic. The location in the lungs is ascertained by radiography. Aberrant infections can be identified serologically.</a:t>
            </a:r>
          </a:p>
          <a:p>
            <a:pPr algn="just">
              <a:lnSpc>
                <a:spcPct val="150000"/>
              </a:lnSpc>
            </a:pPr>
            <a:endParaRPr lang="en-US" sz="2000" dirty="0">
              <a:solidFill>
                <a:srgbClr val="333333"/>
              </a:solidFill>
            </a:endParaRPr>
          </a:p>
          <a:p>
            <a:pPr algn="just">
              <a:lnSpc>
                <a:spcPct val="150000"/>
              </a:lnSpc>
            </a:pPr>
            <a:r>
              <a:rPr lang="en-US" sz="2000" dirty="0">
                <a:solidFill>
                  <a:srgbClr val="333333"/>
                </a:solidFill>
              </a:rPr>
              <a:t>Fenbendazole (50 mg/kg/day, PO, for 10–14 days) or less preferably albendazole (25 mg/kg, PO, bid for 14 days) reduce the number of eggs deposited and eventually kill the parasites. Praziquantel (25 mg/kg, PO, </a:t>
            </a:r>
            <a:r>
              <a:rPr lang="en-US" sz="2000" dirty="0" err="1">
                <a:solidFill>
                  <a:srgbClr val="333333"/>
                </a:solidFill>
              </a:rPr>
              <a:t>tid</a:t>
            </a:r>
            <a:r>
              <a:rPr lang="en-US" sz="2000" dirty="0">
                <a:solidFill>
                  <a:srgbClr val="333333"/>
                </a:solidFill>
              </a:rPr>
              <a:t> for 3 days) may also eliminate lung flukes in dogs.</a:t>
            </a:r>
            <a:endParaRPr lang="en-US" sz="2000" b="0" i="0" u="none" strike="noStrike" dirty="0">
              <a:solidFill>
                <a:srgbClr val="333333"/>
              </a:solidFill>
              <a:effectLst/>
            </a:endParaRPr>
          </a:p>
        </p:txBody>
      </p:sp>
    </p:spTree>
    <p:extLst>
      <p:ext uri="{BB962C8B-B14F-4D97-AF65-F5344CB8AC3E}">
        <p14:creationId xmlns:p14="http://schemas.microsoft.com/office/powerpoint/2010/main" val="1777207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884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28C94-9AA0-BC43-A38E-9036CDB68AC5}"/>
              </a:ext>
            </a:extLst>
          </p:cNvPr>
          <p:cNvSpPr>
            <a:spLocks noGrp="1"/>
          </p:cNvSpPr>
          <p:nvPr>
            <p:ph type="title"/>
          </p:nvPr>
        </p:nvSpPr>
        <p:spPr/>
        <p:txBody>
          <a:bodyPr/>
          <a:lstStyle/>
          <a:p>
            <a:r>
              <a:rPr lang="en-US" b="1" dirty="0"/>
              <a:t>Allergic Pneumonitis in Small Animals</a:t>
            </a:r>
            <a:endParaRPr lang="en-US" dirty="0"/>
          </a:p>
        </p:txBody>
      </p:sp>
      <p:sp>
        <p:nvSpPr>
          <p:cNvPr id="3" name="Content Placeholder 2">
            <a:extLst>
              <a:ext uri="{FF2B5EF4-FFF2-40B4-BE49-F238E27FC236}">
                <a16:creationId xmlns:a16="http://schemas.microsoft.com/office/drawing/2014/main" id="{C6CAEBB1-EF6A-514A-B80C-C78A9324CED2}"/>
              </a:ext>
            </a:extLst>
          </p:cNvPr>
          <p:cNvSpPr>
            <a:spLocks noGrp="1"/>
          </p:cNvSpPr>
          <p:nvPr>
            <p:ph idx="1"/>
          </p:nvPr>
        </p:nvSpPr>
        <p:spPr/>
        <p:txBody>
          <a:bodyPr/>
          <a:lstStyle/>
          <a:p>
            <a:r>
              <a:rPr lang="en-US" dirty="0"/>
              <a:t>An underlying cause is rarely determined in pulmonary hypersensitivity reactions in dogs and cats. </a:t>
            </a:r>
          </a:p>
          <a:p>
            <a:r>
              <a:rPr lang="en-US" dirty="0"/>
              <a:t>Type I or immediate hypersensitivity is probably the most common mechanism, although Type III and IV mechanisms may also be involved</a:t>
            </a:r>
          </a:p>
          <a:p>
            <a:r>
              <a:rPr lang="en-US" dirty="0"/>
              <a:t>The cellular infiltrate is typically eosinophilic; however, mixed inflammatory infiltrates consisting of mononuclear cells, eosinophils, and neutrophils, or predominantly lymphocytic infiltrates can be seen</a:t>
            </a:r>
          </a:p>
        </p:txBody>
      </p:sp>
    </p:spTree>
    <p:extLst>
      <p:ext uri="{BB962C8B-B14F-4D97-AF65-F5344CB8AC3E}">
        <p14:creationId xmlns:p14="http://schemas.microsoft.com/office/powerpoint/2010/main" val="267563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9FE869-A270-A84C-9F2B-8995E1E70450}"/>
              </a:ext>
            </a:extLst>
          </p:cNvPr>
          <p:cNvSpPr>
            <a:spLocks noGrp="1"/>
          </p:cNvSpPr>
          <p:nvPr>
            <p:ph idx="4294967295"/>
          </p:nvPr>
        </p:nvSpPr>
        <p:spPr>
          <a:xfrm>
            <a:off x="506186" y="2129972"/>
            <a:ext cx="10775950" cy="3416300"/>
          </a:xfrm>
        </p:spPr>
        <p:txBody>
          <a:bodyPr>
            <a:normAutofit fontScale="92500" lnSpcReduction="20000"/>
          </a:bodyPr>
          <a:lstStyle/>
          <a:p>
            <a:pPr algn="just">
              <a:lnSpc>
                <a:spcPct val="200000"/>
              </a:lnSpc>
            </a:pPr>
            <a:r>
              <a:rPr lang="en-US" sz="2000" dirty="0"/>
              <a:t>PIE is a group of diseases associated with both pulmonary-associated and peripheral eosinophilia.</a:t>
            </a:r>
          </a:p>
          <a:p>
            <a:pPr algn="just">
              <a:lnSpc>
                <a:spcPct val="200000"/>
              </a:lnSpc>
            </a:pPr>
            <a:r>
              <a:rPr lang="en-US" sz="2000" dirty="0"/>
              <a:t>Causes of eosinophilic </a:t>
            </a:r>
            <a:r>
              <a:rPr lang="en-US" sz="2000" dirty="0" err="1"/>
              <a:t>bronchopneumopathy</a:t>
            </a:r>
            <a:r>
              <a:rPr lang="en-US" sz="2000" dirty="0"/>
              <a:t> include migrating parasites, reaction to microfilariae of heartworms, lungworms, chronic bacterial or fungal infections (</a:t>
            </a:r>
            <a:r>
              <a:rPr lang="en-US" sz="2000" dirty="0" err="1"/>
              <a:t>eg</a:t>
            </a:r>
            <a:r>
              <a:rPr lang="en-US" sz="2000" dirty="0"/>
              <a:t>, histoplasmosis, aspergillosis), viruses, external antigens, and unknown precipitating factors.</a:t>
            </a:r>
          </a:p>
        </p:txBody>
      </p:sp>
      <p:sp>
        <p:nvSpPr>
          <p:cNvPr id="2" name="Title 1">
            <a:extLst>
              <a:ext uri="{FF2B5EF4-FFF2-40B4-BE49-F238E27FC236}">
                <a16:creationId xmlns:a16="http://schemas.microsoft.com/office/drawing/2014/main" id="{BF81534F-E169-FE4F-A994-0DAE2C19B0B7}"/>
              </a:ext>
            </a:extLst>
          </p:cNvPr>
          <p:cNvSpPr>
            <a:spLocks noGrp="1"/>
          </p:cNvSpPr>
          <p:nvPr>
            <p:ph type="title" idx="4294967295"/>
          </p:nvPr>
        </p:nvSpPr>
        <p:spPr>
          <a:xfrm>
            <a:off x="244928" y="532266"/>
            <a:ext cx="9552215" cy="708025"/>
          </a:xfrm>
        </p:spPr>
        <p:txBody>
          <a:bodyPr/>
          <a:lstStyle/>
          <a:p>
            <a:r>
              <a:rPr lang="en-US" sz="2800" b="1" dirty="0">
                <a:solidFill>
                  <a:srgbClr val="00B0F0"/>
                </a:solidFill>
              </a:rPr>
              <a:t>Eosinophilic </a:t>
            </a:r>
            <a:r>
              <a:rPr lang="en-US" sz="2800" b="1" dirty="0" err="1">
                <a:solidFill>
                  <a:srgbClr val="00B0F0"/>
                </a:solidFill>
              </a:rPr>
              <a:t>bronchopneumopathy</a:t>
            </a:r>
            <a:r>
              <a:rPr lang="en-US" sz="2800" b="1" dirty="0">
                <a:solidFill>
                  <a:srgbClr val="00B0F0"/>
                </a:solidFill>
              </a:rPr>
              <a:t> (formerly pulmonary infiltration with eosinophilia [PIE]</a:t>
            </a:r>
            <a:endParaRPr lang="en-US" sz="2800" dirty="0">
              <a:solidFill>
                <a:srgbClr val="00B0F0"/>
              </a:solidFill>
            </a:endParaRPr>
          </a:p>
        </p:txBody>
      </p:sp>
    </p:spTree>
    <p:extLst>
      <p:ext uri="{BB962C8B-B14F-4D97-AF65-F5344CB8AC3E}">
        <p14:creationId xmlns:p14="http://schemas.microsoft.com/office/powerpoint/2010/main" val="2013606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{DD040404-74EC-F241-A087-723EB8BA88CB}tf10001076</Template>
  <TotalTime>471</TotalTime>
  <Words>2248</Words>
  <Application>Microsoft Macintosh PowerPoint</Application>
  <PresentationFormat>Widescreen</PresentationFormat>
  <Paragraphs>197</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Century Gothic</vt:lpstr>
      <vt:lpstr>Wingdings 3</vt:lpstr>
      <vt:lpstr>Ion Boardroom</vt:lpstr>
      <vt:lpstr>PowerPoint Presentation</vt:lpstr>
      <vt:lpstr>PowerPoint Presentation</vt:lpstr>
      <vt:lpstr>PowerPoint Presentation</vt:lpstr>
      <vt:lpstr>PowerPoint Presentation</vt:lpstr>
      <vt:lpstr>Lung Flukes in Small Animals</vt:lpstr>
      <vt:lpstr>PowerPoint Presentation</vt:lpstr>
      <vt:lpstr>PowerPoint Presentation</vt:lpstr>
      <vt:lpstr>Allergic Pneumonitis in Small Animals</vt:lpstr>
      <vt:lpstr>Eosinophilic bronchopneumopathy (formerly pulmonary infiltration with eosinophilia [PIE]</vt:lpstr>
      <vt:lpstr>Pulmonary nodular eosinophilic granulomatous syndrome</vt:lpstr>
      <vt:lpstr>Clinical Findings</vt:lpstr>
      <vt:lpstr>Diagnosis</vt:lpstr>
      <vt:lpstr>Treatment</vt:lpstr>
      <vt:lpstr>Canine Influenza (Flu)</vt:lpstr>
      <vt:lpstr>Clinical Findings and Diagnosis</vt:lpstr>
      <vt:lpstr>Treatment, Prevention, and Control</vt:lpstr>
      <vt:lpstr>Canine Nasal Mites</vt:lpstr>
      <vt:lpstr>Treatment</vt:lpstr>
      <vt:lpstr>Feline Respiratory Disease Complex</vt:lpstr>
      <vt:lpstr>PowerPoint Presentation</vt:lpstr>
      <vt:lpstr>Clinical Findings</vt:lpstr>
      <vt:lpstr>PowerPoint Presentation</vt:lpstr>
      <vt:lpstr>PowerPoint Presentation</vt:lpstr>
      <vt:lpstr>PowerPoint Presentation</vt:lpstr>
      <vt:lpstr>Treatment:</vt:lpstr>
      <vt:lpstr>PowerPoint Presentation</vt:lpstr>
      <vt:lpstr>Prevention:</vt:lpstr>
      <vt:lpstr>Lung Nematodes in Small Animals</vt:lpstr>
      <vt:lpstr>Aelurostrongylus abstrusus</vt:lpstr>
      <vt:lpstr>PowerPoint Presentation</vt:lpstr>
      <vt:lpstr>Capillaria aerophila</vt:lpstr>
      <vt:lpstr>PowerPoint Presentation</vt:lpstr>
      <vt:lpstr>Filarids</vt:lpstr>
      <vt:lpstr>PowerPoint Presentation</vt:lpstr>
      <vt:lpstr>Pneumonia in Small Animals</vt:lpstr>
      <vt:lpstr>PowerPoint Presentation</vt:lpstr>
      <vt:lpstr>PowerPoint Presentation</vt:lpstr>
      <vt:lpstr>Clinical Findings</vt:lpstr>
      <vt:lpstr>PowerPoint Presentation</vt:lpstr>
      <vt:lpstr>Diagnosis:</vt:lpstr>
      <vt:lpstr>Treatment</vt:lpstr>
      <vt:lpstr>Pulmonary Thromboembolism in Small Animals</vt:lpstr>
      <vt:lpstr>PowerPoint Presentation</vt:lpstr>
      <vt:lpstr>Clinical Findings:</vt:lpstr>
      <vt:lpstr>Diagnosis:</vt:lpstr>
      <vt:lpstr>Rhinitis and Sinusitis in Small Animals</vt:lpstr>
      <vt:lpstr>PowerPoint Presentation</vt:lpstr>
      <vt:lpstr>Clinical Finding</vt:lpstr>
      <vt:lpstr>Diagnosis</vt:lpstr>
      <vt:lpstr>Treatment:</vt:lpstr>
      <vt:lpstr>Tracheobronchitis in Small Animals</vt:lpstr>
      <vt:lpstr>Infectious Tracheobronchitis of Dogs</vt:lpstr>
      <vt:lpstr>Treatment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idil bastan</dc:creator>
  <cp:lastModifiedBy>idil bastan</cp:lastModifiedBy>
  <cp:revision>33</cp:revision>
  <dcterms:created xsi:type="dcterms:W3CDTF">2018-11-26T06:05:32Z</dcterms:created>
  <dcterms:modified xsi:type="dcterms:W3CDTF">2018-11-26T13:56:53Z</dcterms:modified>
</cp:coreProperties>
</file>