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2" r:id="rId5"/>
    <p:sldId id="276" r:id="rId6"/>
    <p:sldId id="277" r:id="rId7"/>
    <p:sldId id="303" r:id="rId8"/>
    <p:sldId id="290" r:id="rId9"/>
    <p:sldId id="292" r:id="rId10"/>
    <p:sldId id="293" r:id="rId11"/>
    <p:sldId id="294" r:id="rId12"/>
  </p:sldIdLst>
  <p:sldSz cx="9144000" cy="6858000" type="screen4x3"/>
  <p:notesSz cx="9926638" cy="67976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305" autoAdjust="0"/>
  </p:normalViewPr>
  <p:slideViewPr>
    <p:cSldViewPr>
      <p:cViewPr varScale="1">
        <p:scale>
          <a:sx n="108" d="100"/>
          <a:sy n="108" d="100"/>
        </p:scale>
        <p:origin x="16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82B95-2431-4B26-82C5-B8844EFBA152}" type="datetimeFigureOut">
              <a:rPr lang="tr-TR" smtClean="0"/>
              <a:t>18.05.2018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FC5C0-27BF-4CF9-B80F-526B2D8C0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233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8956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ALT EKSTREMİTE ORTEZLERİ</a:t>
            </a:r>
            <a:b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UZUN YÜRÜME ORTEZLERİ</a:t>
            </a:r>
            <a:br>
              <a:rPr lang="tr-TR" sz="6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6) MENİNGOMYELOSEL ve ORTEZLERİ</a:t>
            </a:r>
            <a:endParaRPr lang="tr-TR" sz="61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4643446"/>
            <a:ext cx="9144000" cy="2214554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Parapodium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071546"/>
            <a:ext cx="8858312" cy="5357850"/>
          </a:xfrm>
        </p:spPr>
        <p:txBody>
          <a:bodyPr>
            <a:normAutofit/>
          </a:bodyPr>
          <a:lstStyle/>
          <a:p>
            <a:r>
              <a:rPr lang="tr-T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</a:t>
            </a:r>
            <a:r>
              <a:rPr lang="tr-TR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torakal</a:t>
            </a:r>
            <a:r>
              <a:rPr lang="tr-T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seviye etkilendiğinde</a:t>
            </a:r>
            <a:r>
              <a:rPr lang="tr-TR" sz="2400" dirty="0" smtClean="0"/>
              <a:t> </a:t>
            </a:r>
            <a:r>
              <a:rPr lang="tr-TR" sz="2400" dirty="0" err="1" smtClean="0"/>
              <a:t>sakrum</a:t>
            </a:r>
            <a:r>
              <a:rPr lang="tr-TR" sz="2400" dirty="0" smtClean="0"/>
              <a:t>, dizlerden ve gövde </a:t>
            </a:r>
            <a:r>
              <a:rPr lang="tr-TR" sz="2400" dirty="0" err="1" smtClean="0"/>
              <a:t>lateralinden</a:t>
            </a:r>
            <a:r>
              <a:rPr lang="tr-TR" sz="2400" dirty="0" smtClean="0"/>
              <a:t> desteklenerek </a:t>
            </a:r>
            <a:r>
              <a:rPr lang="tr-TR" sz="2400" u="sng" dirty="0" smtClean="0"/>
              <a:t>çocuğun ayakta durması</a:t>
            </a:r>
            <a:r>
              <a:rPr lang="tr-TR" sz="2400" dirty="0" smtClean="0"/>
              <a:t> ve </a:t>
            </a:r>
            <a:r>
              <a:rPr lang="tr-TR" sz="2400" u="sng" dirty="0" smtClean="0"/>
              <a:t>ayakkabıların </a:t>
            </a:r>
            <a:r>
              <a:rPr lang="tr-TR" sz="2400" u="sng" dirty="0" err="1" smtClean="0"/>
              <a:t>ortez</a:t>
            </a:r>
            <a:r>
              <a:rPr lang="tr-TR" sz="2400" u="sng" dirty="0" smtClean="0"/>
              <a:t> tabanına tespit edilerek </a:t>
            </a:r>
            <a:r>
              <a:rPr lang="tr-TR" sz="2400" u="sng" dirty="0" err="1" smtClean="0"/>
              <a:t>swing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through</a:t>
            </a:r>
            <a:r>
              <a:rPr lang="tr-TR" sz="2400" u="sng" dirty="0" smtClean="0"/>
              <a:t> yürüyüşü ile ilerlemesi sağlanır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Diz ve kalça kilidini açarak </a:t>
            </a:r>
            <a:r>
              <a:rPr lang="tr-TR" sz="2400" u="sng" dirty="0" smtClean="0"/>
              <a:t>oturmak mümkündür</a:t>
            </a:r>
            <a:r>
              <a:rPr lang="tr-TR" sz="2400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6" y="44624"/>
            <a:ext cx="8858280" cy="1071570"/>
          </a:xfrm>
        </p:spPr>
        <p:txBody>
          <a:bodyPr/>
          <a:lstStyle/>
          <a:p>
            <a:r>
              <a:rPr lang="tr-TR" dirty="0" err="1" smtClean="0"/>
              <a:t>Swivel</a:t>
            </a:r>
            <a:r>
              <a:rPr lang="tr-TR" dirty="0" smtClean="0"/>
              <a:t> </a:t>
            </a:r>
            <a:r>
              <a:rPr lang="tr-TR" dirty="0" err="1" smtClean="0"/>
              <a:t>Walker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124744"/>
            <a:ext cx="8858312" cy="547260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Gövde ve bacakların yanlardan, </a:t>
            </a:r>
            <a:r>
              <a:rPr lang="tr-TR" sz="2400" dirty="0" err="1" smtClean="0"/>
              <a:t>sakrumun</a:t>
            </a:r>
            <a:r>
              <a:rPr lang="tr-TR" sz="2400" dirty="0" smtClean="0"/>
              <a:t> arkadan, dizlerin önden desteklendiği </a:t>
            </a:r>
            <a:r>
              <a:rPr lang="tr-TR" sz="2400" dirty="0" err="1" smtClean="0"/>
              <a:t>ortezdir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Ayakkabıların yerleştirildiği </a:t>
            </a:r>
            <a:r>
              <a:rPr lang="tr-TR" sz="2400" dirty="0" err="1" smtClean="0"/>
              <a:t>ortezin</a:t>
            </a:r>
            <a:r>
              <a:rPr lang="tr-TR" sz="2400" dirty="0" smtClean="0"/>
              <a:t> taban bölümünde yanlarda 7°’lik açısı olan iki plaka bulunur.</a:t>
            </a:r>
          </a:p>
          <a:p>
            <a:r>
              <a:rPr lang="tr-TR" sz="2400" dirty="0" err="1" smtClean="0"/>
              <a:t>Lateral</a:t>
            </a:r>
            <a:r>
              <a:rPr lang="tr-TR" sz="2400" dirty="0" smtClean="0"/>
              <a:t> gövde hareketi ayak plakalarından biri kaldırıldığında aşırı kas </a:t>
            </a:r>
            <a:r>
              <a:rPr lang="tr-TR" sz="2400" dirty="0" err="1" smtClean="0"/>
              <a:t>kontraksiyonu</a:t>
            </a:r>
            <a:r>
              <a:rPr lang="tr-TR" sz="2400" dirty="0" smtClean="0"/>
              <a:t> ve enerji tüketimi olmaksızın </a:t>
            </a:r>
            <a:r>
              <a:rPr lang="tr-TR" sz="2400" u="sng" dirty="0" err="1" smtClean="0"/>
              <a:t>resiprokal</a:t>
            </a:r>
            <a:r>
              <a:rPr lang="tr-TR" sz="2400" u="sng" dirty="0" smtClean="0"/>
              <a:t> ilerlemeyi gerçekleştirir</a:t>
            </a:r>
            <a:r>
              <a:rPr lang="tr-TR" sz="2400" dirty="0" smtClean="0"/>
              <a:t>.</a:t>
            </a:r>
          </a:p>
          <a:p>
            <a:r>
              <a:rPr lang="tr-TR" sz="2400" u="sng" dirty="0"/>
              <a:t>Gövde ve kol hareketleri ile yürüme hızı kontrol edilir</a:t>
            </a:r>
            <a:r>
              <a:rPr lang="tr-TR" sz="2400" dirty="0"/>
              <a:t>.</a:t>
            </a:r>
          </a:p>
          <a:p>
            <a:r>
              <a:rPr lang="tr-T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Üst </a:t>
            </a:r>
            <a:r>
              <a:rPr lang="tr-TR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torakal</a:t>
            </a:r>
            <a:r>
              <a:rPr lang="tr-T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bölge etkilendiğinde</a:t>
            </a:r>
            <a:r>
              <a:rPr lang="tr-TR" sz="2400" dirty="0"/>
              <a:t> de 1-5 yaşları arası rahatlıkla kullanılabilir.</a:t>
            </a:r>
          </a:p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071570"/>
          </a:xfrm>
        </p:spPr>
        <p:txBody>
          <a:bodyPr>
            <a:normAutofit/>
          </a:bodyPr>
          <a:lstStyle/>
          <a:p>
            <a:r>
              <a:rPr lang="tr-TR" dirty="0" smtClean="0"/>
              <a:t>UZUN YÜRÜME 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052736"/>
            <a:ext cx="8858312" cy="394391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Metal yan barlı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Diz Ayak Bilek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dirty="0" smtClean="0"/>
              <a:t>(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DABO</a:t>
            </a:r>
            <a:r>
              <a:rPr lang="tr-TR" sz="2400" dirty="0" smtClean="0"/>
              <a:t>) veya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Knee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Ankle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Foot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Orthoses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dirty="0" smtClean="0"/>
              <a:t>(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KAFO</a:t>
            </a:r>
            <a:r>
              <a:rPr lang="tr-TR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tr-TR" sz="2400" dirty="0" smtClean="0"/>
              <a:t>) ya da bir başka ifadeyle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uzun yürüme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sz="2400" dirty="0" smtClean="0"/>
              <a:t>; </a:t>
            </a:r>
            <a:r>
              <a:rPr lang="tr-TR" sz="2400" u="sng" dirty="0" smtClean="0"/>
              <a:t>ayak, bacak ve uyluğu içine alan, çift veya tek dikine yan barı bulunan, diz ve ayak bileği eklemlerini yapısında bulunduran </a:t>
            </a:r>
            <a:r>
              <a:rPr lang="tr-TR" sz="2400" u="sng" dirty="0" err="1" smtClean="0"/>
              <a:t>ortezlerdir</a:t>
            </a:r>
            <a:r>
              <a:rPr lang="tr-TR" sz="2400" dirty="0" smtClean="0"/>
              <a:t>.</a:t>
            </a:r>
          </a:p>
        </p:txBody>
      </p:sp>
      <p:sp>
        <p:nvSpPr>
          <p:cNvPr id="6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4168" y="94214"/>
            <a:ext cx="9002328" cy="290273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Kalça grubu kaslarının da etkilendiği durumlarda kalça eklemini de </a:t>
            </a:r>
            <a:r>
              <a:rPr lang="tr-TR" sz="2400" dirty="0" err="1" smtClean="0"/>
              <a:t>ortezin</a:t>
            </a:r>
            <a:r>
              <a:rPr lang="tr-TR" sz="2400" dirty="0" smtClean="0"/>
              <a:t> içine almak gerekir.</a:t>
            </a:r>
          </a:p>
          <a:p>
            <a:r>
              <a:rPr lang="tr-TR" sz="2400" dirty="0" err="1" smtClean="0"/>
              <a:t>Paraparatik</a:t>
            </a:r>
            <a:r>
              <a:rPr lang="tr-TR" sz="2400" dirty="0" smtClean="0"/>
              <a:t> hastalar için uygulanan </a:t>
            </a:r>
            <a:r>
              <a:rPr lang="tr-TR" sz="2400" dirty="0" err="1" smtClean="0"/>
              <a:t>bilateral</a:t>
            </a:r>
            <a:r>
              <a:rPr lang="tr-TR" sz="2400" dirty="0" smtClean="0"/>
              <a:t>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Kalça Diz Ayak Bilek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Ortezi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(KDABO</a:t>
            </a:r>
            <a:r>
              <a:rPr lang="tr-TR" sz="2400" dirty="0" smtClean="0"/>
              <a:t> veya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HKAFO</a:t>
            </a:r>
            <a:r>
              <a:rPr lang="tr-TR" sz="2400" dirty="0" smtClean="0"/>
              <a:t>) veya bir başka ifade ile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 kemerli uzun yürüme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sz="2400" dirty="0" smtClean="0"/>
              <a:t> bu şekildedir.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6" y="0"/>
            <a:ext cx="8858280" cy="908720"/>
          </a:xfrm>
        </p:spPr>
        <p:txBody>
          <a:bodyPr>
            <a:normAutofit/>
          </a:bodyPr>
          <a:lstStyle/>
          <a:p>
            <a:r>
              <a:rPr lang="tr-TR" dirty="0" smtClean="0"/>
              <a:t>Mekanik Diz Eklemleri: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093842"/>
            <a:ext cx="6805420" cy="5592684"/>
          </a:xfrm>
        </p:spPr>
        <p:txBody>
          <a:bodyPr>
            <a:noAutofit/>
          </a:bodyPr>
          <a:lstStyle/>
          <a:p>
            <a:r>
              <a:rPr lang="tr-TR" sz="2400" u="sng" dirty="0" smtClean="0"/>
              <a:t>Serbest harekete izin verir</a:t>
            </a:r>
            <a:r>
              <a:rPr lang="tr-TR" sz="2400" dirty="0" smtClean="0"/>
              <a:t>, </a:t>
            </a:r>
            <a:r>
              <a:rPr lang="tr-TR" sz="2400" u="sng" dirty="0" smtClean="0"/>
              <a:t>kilitlenebilir</a:t>
            </a:r>
            <a:r>
              <a:rPr lang="tr-TR" sz="2400" dirty="0" smtClean="0"/>
              <a:t> veya </a:t>
            </a:r>
            <a:r>
              <a:rPr lang="tr-TR" sz="2400" u="sng" dirty="0" smtClean="0"/>
              <a:t>hareketi dereceli olarak ayarlanabilir</a:t>
            </a:r>
            <a:r>
              <a:rPr lang="tr-TR" sz="2400" dirty="0" smtClean="0"/>
              <a:t>.</a:t>
            </a:r>
          </a:p>
          <a:p>
            <a:r>
              <a:rPr lang="tr-TR" sz="2400" u="sng" dirty="0" err="1"/>
              <a:t>Ortezdeki</a:t>
            </a:r>
            <a:r>
              <a:rPr lang="tr-TR" sz="2400" u="sng" dirty="0"/>
              <a:t> kayma ve rotasyonu en aza indirmenin yolu </a:t>
            </a:r>
            <a:r>
              <a:rPr lang="tr-T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mekanik diz eklemini anatomik eklem merkezinden yaklaşık </a:t>
            </a:r>
            <a:r>
              <a:rPr lang="tr-T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1,3 cm</a:t>
            </a:r>
            <a:r>
              <a:rPr lang="tr-T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yukarı ve biraz </a:t>
            </a:r>
            <a:r>
              <a:rPr lang="tr-TR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posteriora</a:t>
            </a:r>
            <a:r>
              <a:rPr lang="tr-TR" sz="2400" u="sng" dirty="0"/>
              <a:t> yerleştirmektir</a:t>
            </a:r>
            <a:r>
              <a:rPr lang="tr-TR" sz="2400" dirty="0"/>
              <a:t>.</a:t>
            </a:r>
          </a:p>
          <a:p>
            <a:r>
              <a:rPr lang="tr-TR" sz="2400" dirty="0" err="1"/>
              <a:t>DABO’larda</a:t>
            </a:r>
            <a:r>
              <a:rPr lang="tr-TR" sz="2400" dirty="0"/>
              <a:t> kullanılan tek eksenli (</a:t>
            </a:r>
            <a:r>
              <a:rPr lang="tr-TR" sz="2400" dirty="0" err="1"/>
              <a:t>monosentrik</a:t>
            </a:r>
            <a:r>
              <a:rPr lang="tr-TR" sz="2400" dirty="0"/>
              <a:t>) diz eklemleri tek eksende rotasyon yaparlar.</a:t>
            </a:r>
          </a:p>
          <a:p>
            <a:r>
              <a:rPr lang="tr-TR" sz="2400" dirty="0"/>
              <a:t>Çok merkezli (</a:t>
            </a:r>
            <a:r>
              <a:rPr lang="tr-TR" sz="2400" dirty="0" err="1"/>
              <a:t>polisentrik</a:t>
            </a:r>
            <a:r>
              <a:rPr lang="tr-TR" sz="2400" dirty="0"/>
              <a:t>) diz eklemleri anatomik diz ekleminin değişen merkezlerine uygun olarak yer değiştirir.</a:t>
            </a:r>
          </a:p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ALT EKSTREMİTE ORTEZLERİ</a:t>
            </a:r>
            <a:b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6) MENİNGOMYELOSEL ve ORTEZLERİ</a:t>
            </a:r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071570"/>
          </a:xfrm>
        </p:spPr>
        <p:txBody>
          <a:bodyPr>
            <a:normAutofit/>
          </a:bodyPr>
          <a:lstStyle/>
          <a:p>
            <a:r>
              <a:rPr lang="tr-TR" sz="3600" dirty="0" smtClean="0"/>
              <a:t>MENİNGOMYELOSEL ve ORTEZLERİ: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1052736"/>
            <a:ext cx="8858312" cy="2736304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 smtClean="0"/>
              <a:t>Konjenital</a:t>
            </a:r>
            <a:r>
              <a:rPr lang="tr-TR" dirty="0" smtClean="0"/>
              <a:t> anomaliler içinde en sık görüleni </a:t>
            </a:r>
            <a:r>
              <a:rPr lang="tr-TR" dirty="0" err="1" smtClean="0"/>
              <a:t>vertebra</a:t>
            </a:r>
            <a:r>
              <a:rPr lang="tr-TR" dirty="0" smtClean="0"/>
              <a:t> ve </a:t>
            </a:r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kordda</a:t>
            </a:r>
            <a:r>
              <a:rPr lang="tr-TR" dirty="0" smtClean="0"/>
              <a:t> kapanma </a:t>
            </a:r>
            <a:r>
              <a:rPr lang="tr-TR" dirty="0" err="1" smtClean="0"/>
              <a:t>defektinin</a:t>
            </a:r>
            <a:r>
              <a:rPr lang="tr-TR" dirty="0" smtClean="0"/>
              <a:t> olduğu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spina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bifida</a:t>
            </a:r>
            <a:r>
              <a:rPr lang="tr-TR" dirty="0" err="1" smtClean="0"/>
              <a:t>dır</a:t>
            </a:r>
            <a:r>
              <a:rPr lang="tr-TR" dirty="0" smtClean="0"/>
              <a:t>.</a:t>
            </a:r>
          </a:p>
          <a:p>
            <a:pPr algn="l">
              <a:buFont typeface="Wingdings" pitchFamily="2" charset="2"/>
              <a:buChar char="q"/>
            </a:pPr>
            <a:r>
              <a:rPr lang="tr-TR" dirty="0" err="1"/>
              <a:t>Spina</a:t>
            </a:r>
            <a:r>
              <a:rPr lang="tr-TR" dirty="0"/>
              <a:t> </a:t>
            </a:r>
            <a:r>
              <a:rPr lang="tr-TR" dirty="0" err="1"/>
              <a:t>bifidanın</a:t>
            </a:r>
            <a:r>
              <a:rPr lang="tr-TR" dirty="0"/>
              <a:t>;</a:t>
            </a:r>
          </a:p>
          <a:p>
            <a:pPr algn="l">
              <a:buFont typeface="Wingdings" pitchFamily="2" charset="2"/>
              <a:buChar char="Ø"/>
            </a:pPr>
            <a:r>
              <a:rPr lang="tr-TR" b="1" dirty="0" err="1"/>
              <a:t>Spina</a:t>
            </a:r>
            <a:r>
              <a:rPr lang="tr-TR" b="1" dirty="0"/>
              <a:t> </a:t>
            </a:r>
            <a:r>
              <a:rPr lang="tr-TR" b="1" dirty="0" err="1"/>
              <a:t>bifida</a:t>
            </a:r>
            <a:r>
              <a:rPr lang="tr-TR" b="1" dirty="0"/>
              <a:t> </a:t>
            </a:r>
            <a:r>
              <a:rPr lang="tr-TR" b="1" dirty="0" err="1"/>
              <a:t>okulta</a:t>
            </a:r>
            <a:r>
              <a:rPr lang="tr-TR" b="1" dirty="0"/>
              <a:t> (gizli </a:t>
            </a:r>
            <a:r>
              <a:rPr lang="tr-TR" b="1" dirty="0" err="1"/>
              <a:t>spina</a:t>
            </a:r>
            <a:r>
              <a:rPr lang="tr-TR" b="1" dirty="0"/>
              <a:t> </a:t>
            </a:r>
            <a:r>
              <a:rPr lang="tr-TR" b="1" dirty="0" err="1"/>
              <a:t>bifida</a:t>
            </a:r>
            <a:r>
              <a:rPr lang="tr-TR" b="1" dirty="0"/>
              <a:t>)</a:t>
            </a:r>
            <a:r>
              <a:rPr lang="tr-TR" dirty="0"/>
              <a:t>,</a:t>
            </a:r>
          </a:p>
          <a:p>
            <a:pPr algn="l">
              <a:buFont typeface="Wingdings" pitchFamily="2" charset="2"/>
              <a:buChar char="Ø"/>
            </a:pPr>
            <a:r>
              <a:rPr lang="tr-TR" b="1" dirty="0" err="1"/>
              <a:t>Meningosel</a:t>
            </a:r>
            <a:r>
              <a:rPr lang="tr-TR" dirty="0"/>
              <a:t>,</a:t>
            </a:r>
          </a:p>
          <a:p>
            <a:pPr algn="l">
              <a:buFont typeface="Wingdings" pitchFamily="2" charset="2"/>
              <a:buChar char="Ø"/>
            </a:pPr>
            <a:r>
              <a:rPr lang="tr-TR" b="1" dirty="0" err="1"/>
              <a:t>Meningomyelosel</a:t>
            </a:r>
            <a:r>
              <a:rPr lang="tr-TR" b="1" dirty="0"/>
              <a:t> (</a:t>
            </a:r>
            <a:r>
              <a:rPr lang="tr-TR" b="1" dirty="0" err="1"/>
              <a:t>spina</a:t>
            </a:r>
            <a:r>
              <a:rPr lang="tr-TR" b="1" dirty="0"/>
              <a:t> </a:t>
            </a:r>
            <a:r>
              <a:rPr lang="tr-TR" b="1" dirty="0" err="1"/>
              <a:t>bifida</a:t>
            </a:r>
            <a:r>
              <a:rPr lang="tr-TR" b="1" dirty="0"/>
              <a:t> </a:t>
            </a:r>
            <a:r>
              <a:rPr lang="tr-TR" b="1" dirty="0" err="1"/>
              <a:t>aperta</a:t>
            </a:r>
            <a:r>
              <a:rPr lang="tr-TR" b="1" dirty="0"/>
              <a:t> </a:t>
            </a:r>
            <a:r>
              <a:rPr lang="tr-TR" dirty="0"/>
              <a:t>ve </a:t>
            </a:r>
            <a:r>
              <a:rPr lang="tr-TR" b="1" dirty="0" err="1"/>
              <a:t>spina</a:t>
            </a:r>
            <a:r>
              <a:rPr lang="tr-TR" b="1" dirty="0"/>
              <a:t> </a:t>
            </a:r>
            <a:r>
              <a:rPr lang="tr-TR" b="1" dirty="0" err="1"/>
              <a:t>bifida</a:t>
            </a:r>
            <a:r>
              <a:rPr lang="tr-TR" b="1" dirty="0"/>
              <a:t> </a:t>
            </a:r>
            <a:r>
              <a:rPr lang="tr-TR" b="1" dirty="0" err="1"/>
              <a:t>sistika</a:t>
            </a:r>
            <a:r>
              <a:rPr lang="tr-TR" dirty="0"/>
              <a:t>) tipleri vardır.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331236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İki yaşını geçmesine rağmen yürüyemeyen, </a:t>
            </a:r>
            <a:r>
              <a:rPr lang="tr-TR" sz="2400" dirty="0" err="1" smtClean="0"/>
              <a:t>nörogelişimsel</a:t>
            </a:r>
            <a:r>
              <a:rPr lang="tr-TR" sz="2400" dirty="0" smtClean="0"/>
              <a:t> seviyesi çok düşük </a:t>
            </a:r>
            <a:r>
              <a:rPr lang="tr-TR" sz="2400" dirty="0" err="1" smtClean="0"/>
              <a:t>meningomyeloselli</a:t>
            </a:r>
            <a:r>
              <a:rPr lang="tr-TR" sz="2400" dirty="0" smtClean="0"/>
              <a:t> çocuklarda </a:t>
            </a:r>
            <a:r>
              <a:rPr lang="tr-TR" sz="2400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parapodium</a:t>
            </a:r>
            <a:r>
              <a:rPr lang="tr-TR" sz="2400" dirty="0" err="1" smtClean="0"/>
              <a:t>la</a:t>
            </a:r>
            <a:r>
              <a:rPr lang="tr-TR" sz="2400" dirty="0" smtClean="0"/>
              <a:t> ayağa kaldırmak, </a:t>
            </a:r>
            <a:r>
              <a:rPr lang="tr-TR" sz="2400" u="sng" dirty="0" smtClean="0"/>
              <a:t>dengeli dik durmasını sağlamak</a:t>
            </a:r>
            <a:r>
              <a:rPr lang="tr-TR" sz="2400" dirty="0" smtClean="0"/>
              <a:t> ve </a:t>
            </a:r>
            <a:r>
              <a:rPr lang="tr-TR" sz="2400" u="sng" dirty="0" smtClean="0"/>
              <a:t>ellerin serbest kullanımına izin vermek gerekir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sp>
        <p:nvSpPr>
          <p:cNvPr id="6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9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07157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RGO (</a:t>
            </a:r>
            <a:r>
              <a:rPr lang="tr-TR" dirty="0" err="1" smtClean="0"/>
              <a:t>Resiprocating</a:t>
            </a:r>
            <a:r>
              <a:rPr lang="tr-TR" dirty="0" smtClean="0"/>
              <a:t> </a:t>
            </a:r>
            <a:r>
              <a:rPr lang="tr-TR" dirty="0" err="1" smtClean="0"/>
              <a:t>Gait</a:t>
            </a:r>
            <a:r>
              <a:rPr lang="tr-TR" dirty="0" smtClean="0"/>
              <a:t> </a:t>
            </a:r>
            <a:r>
              <a:rPr lang="tr-TR" dirty="0" err="1" smtClean="0"/>
              <a:t>Orthosis</a:t>
            </a:r>
            <a:r>
              <a:rPr lang="tr-TR" dirty="0" smtClean="0"/>
              <a:t>-RGO):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268760"/>
            <a:ext cx="8858312" cy="4176464"/>
          </a:xfrm>
        </p:spPr>
        <p:txBody>
          <a:bodyPr>
            <a:no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Resiprokal 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ürüme </a:t>
            </a: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rtezi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(RYO=RGO)</a:t>
            </a:r>
            <a:r>
              <a:rPr lang="tr-TR" sz="2400" dirty="0" smtClean="0"/>
              <a:t> </a:t>
            </a:r>
            <a:r>
              <a:rPr lang="tr-TR" sz="2400" u="sng" dirty="0" smtClean="0"/>
              <a:t>alt </a:t>
            </a:r>
            <a:r>
              <a:rPr lang="tr-TR" sz="2400" u="sng" dirty="0" err="1" smtClean="0"/>
              <a:t>ekstremiteleri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bilateral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inaktif</a:t>
            </a:r>
            <a:r>
              <a:rPr lang="tr-TR" sz="2400" u="sng" dirty="0" smtClean="0"/>
              <a:t> olan</a:t>
            </a:r>
            <a:r>
              <a:rPr lang="tr-TR" sz="2400" dirty="0" smtClean="0"/>
              <a:t>, </a:t>
            </a:r>
            <a:r>
              <a:rPr lang="tr-TR" sz="2400" u="sng" dirty="0" smtClean="0"/>
              <a:t>hastaların </a:t>
            </a:r>
            <a:r>
              <a:rPr lang="tr-T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gövde ve üst </a:t>
            </a:r>
            <a:r>
              <a:rPr lang="tr-TR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ekstremitelerini</a:t>
            </a:r>
            <a:r>
              <a:rPr lang="tr-T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hareket ettirerek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resiprokal</a:t>
            </a:r>
            <a:r>
              <a:rPr lang="tr-TR" sz="2400" u="sng" dirty="0" smtClean="0"/>
              <a:t> yürümeyi gerçekleştirdikleri </a:t>
            </a:r>
            <a:r>
              <a:rPr lang="tr-TR" sz="2400" u="sng" dirty="0" err="1" smtClean="0"/>
              <a:t>ortezdir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Kalça eklemleri arasındaki kablo bir kalça </a:t>
            </a:r>
            <a:r>
              <a:rPr lang="tr-TR" sz="2400" dirty="0" err="1"/>
              <a:t>fleksiyon</a:t>
            </a:r>
            <a:r>
              <a:rPr lang="tr-TR" sz="2400" dirty="0"/>
              <a:t> yaptığında, diğer kalçayı </a:t>
            </a:r>
            <a:r>
              <a:rPr lang="tr-TR" sz="2400" dirty="0" err="1"/>
              <a:t>ekstansiyonda</a:t>
            </a:r>
            <a:r>
              <a:rPr lang="tr-TR" sz="2400" dirty="0"/>
              <a:t> tutar.</a:t>
            </a:r>
          </a:p>
          <a:p>
            <a:r>
              <a:rPr lang="tr-TR" sz="2400" dirty="0"/>
              <a:t>Kalça kilidi açıldığında bu ilişki bozulur</a:t>
            </a:r>
            <a:r>
              <a:rPr lang="tr-TR" sz="2400" dirty="0" smtClean="0"/>
              <a:t>.</a:t>
            </a:r>
          </a:p>
          <a:p>
            <a:r>
              <a:rPr lang="tr-TR" sz="2400" b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Resiprokal</a:t>
            </a:r>
            <a:r>
              <a:rPr lang="tr-TR" sz="24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Yürüme </a:t>
            </a:r>
            <a:r>
              <a:rPr lang="tr-TR" sz="2400" b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Ortezi</a:t>
            </a:r>
            <a:r>
              <a:rPr lang="tr-TR" sz="24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(RYO)</a:t>
            </a:r>
            <a:r>
              <a:rPr lang="tr-T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üst </a:t>
            </a:r>
            <a:r>
              <a:rPr lang="tr-TR" sz="2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lumbal</a:t>
            </a:r>
            <a:r>
              <a:rPr lang="tr-T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seviye etkilendiğinde normal yürüyüşü en iyi sağlayan </a:t>
            </a:r>
            <a:r>
              <a:rPr lang="tr-TR" sz="2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ortezdir</a:t>
            </a:r>
            <a:r>
              <a:rPr lang="tr-TR" sz="2400" b="1" dirty="0"/>
              <a:t>.</a:t>
            </a:r>
          </a:p>
          <a:p>
            <a:r>
              <a:rPr lang="tr-TR" sz="2400" u="sng" dirty="0"/>
              <a:t>Üç yaşından sonra kullanılabilir</a:t>
            </a:r>
            <a:r>
              <a:rPr lang="tr-TR" sz="2400" dirty="0"/>
              <a:t>.</a:t>
            </a:r>
          </a:p>
          <a:p>
            <a:r>
              <a:rPr lang="tr-TR" sz="2400" dirty="0"/>
              <a:t>Bu </a:t>
            </a:r>
            <a:r>
              <a:rPr lang="tr-TR" sz="2400" dirty="0" err="1"/>
              <a:t>ortez</a:t>
            </a:r>
            <a:r>
              <a:rPr lang="tr-TR" sz="2400" dirty="0"/>
              <a:t> ayakkabı üzerine giyilen veya üzengiye bağlanan bir uzun yürüme </a:t>
            </a:r>
            <a:r>
              <a:rPr lang="tr-TR" sz="2400" dirty="0" err="1"/>
              <a:t>ortezi</a:t>
            </a:r>
            <a:r>
              <a:rPr lang="tr-TR" sz="2400" dirty="0"/>
              <a:t> niteliğindedir ve </a:t>
            </a:r>
            <a:r>
              <a:rPr lang="tr-TR" sz="2400" dirty="0" err="1"/>
              <a:t>orteze</a:t>
            </a:r>
            <a:r>
              <a:rPr lang="tr-TR" sz="2400" dirty="0"/>
              <a:t> </a:t>
            </a:r>
            <a:r>
              <a:rPr lang="tr-TR" sz="2400" dirty="0" err="1"/>
              <a:t>rijit</a:t>
            </a:r>
            <a:r>
              <a:rPr lang="tr-TR" sz="2400" dirty="0"/>
              <a:t> gövde desteği ilave edilmiştir.</a:t>
            </a:r>
          </a:p>
          <a:p>
            <a:r>
              <a:rPr lang="tr-TR" sz="2400" dirty="0"/>
              <a:t>Bu şekli ile de beş yaşından sonra kullanılabilir.</a:t>
            </a:r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404664"/>
            <a:ext cx="8858312" cy="5904656"/>
          </a:xfrm>
        </p:spPr>
        <p:txBody>
          <a:bodyPr>
            <a:normAutofit/>
          </a:bodyPr>
          <a:lstStyle/>
          <a:p>
            <a:r>
              <a:rPr lang="tr-TR" sz="2400" dirty="0" smtClean="0"/>
              <a:t>Gövde ve üst </a:t>
            </a:r>
            <a:r>
              <a:rPr lang="tr-TR" sz="2400" dirty="0" err="1" smtClean="0"/>
              <a:t>ekstremite</a:t>
            </a:r>
            <a:r>
              <a:rPr lang="tr-TR" sz="2400" dirty="0" smtClean="0"/>
              <a:t> kaslarının hareketi ile </a:t>
            </a:r>
            <a:r>
              <a:rPr lang="tr-TR" sz="2400" dirty="0" err="1" smtClean="0"/>
              <a:t>gravite</a:t>
            </a:r>
            <a:r>
              <a:rPr lang="tr-TR" sz="2400" dirty="0" smtClean="0"/>
              <a:t> yer değiştirir ve adım alma gerçekleştirilir.</a:t>
            </a:r>
          </a:p>
          <a:p>
            <a:r>
              <a:rPr lang="tr-TR" sz="2400" u="sng" dirty="0" smtClean="0"/>
              <a:t>Diz ve kalça eklemleri kilitlidir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Ancak </a:t>
            </a:r>
            <a:r>
              <a:rPr lang="tr-TR" sz="2400" u="sng" dirty="0" smtClean="0"/>
              <a:t>kalça eklemi 5°’</a:t>
            </a:r>
            <a:r>
              <a:rPr lang="tr-TR" sz="2400" u="sng" dirty="0" err="1" smtClean="0"/>
              <a:t>lik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abduksiyon</a:t>
            </a:r>
            <a:r>
              <a:rPr lang="tr-TR" sz="2400" u="sng" dirty="0" smtClean="0"/>
              <a:t> ve 10°’</a:t>
            </a:r>
            <a:r>
              <a:rPr lang="tr-TR" sz="2400" u="sng" dirty="0" err="1" smtClean="0"/>
              <a:t>lik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fleksiyon</a:t>
            </a:r>
            <a:r>
              <a:rPr lang="tr-TR" sz="2400" dirty="0" smtClean="0"/>
              <a:t> yapabilir.</a:t>
            </a:r>
          </a:p>
          <a:p>
            <a:r>
              <a:rPr lang="tr-TR" sz="2400" dirty="0" smtClean="0"/>
              <a:t>Otururken kilit açılır.</a:t>
            </a:r>
          </a:p>
          <a:p>
            <a:r>
              <a:rPr lang="tr-TR" sz="2400" u="sng" dirty="0" smtClean="0"/>
              <a:t>Üst </a:t>
            </a:r>
            <a:r>
              <a:rPr lang="tr-TR" sz="2400" u="sng" dirty="0" err="1" smtClean="0"/>
              <a:t>lumbal</a:t>
            </a:r>
            <a:r>
              <a:rPr lang="tr-TR" sz="2400" u="sng" dirty="0" smtClean="0"/>
              <a:t> seviyenin etkilendiği durumlarda kullanılır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517</Words>
  <Application>Microsoft Office PowerPoint</Application>
  <PresentationFormat>Ekran Gösterisi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Ofis Teması</vt:lpstr>
      <vt:lpstr>I. ALT EKSTREMİTE ORTEZLERİ  5) UZUN YÜRÜME ORTEZLERİ  6) MENİNGOMYELOSEL ve ORTEZLERİ</vt:lpstr>
      <vt:lpstr>UZUN YÜRÜME ORTEZLERİ:</vt:lpstr>
      <vt:lpstr>PowerPoint Sunusu</vt:lpstr>
      <vt:lpstr>Mekanik Diz Eklemleri:</vt:lpstr>
      <vt:lpstr>I. ALT EKSTREMİTE ORTEZLERİ  6) MENİNGOMYELOSEL ve ORTEZLERİ</vt:lpstr>
      <vt:lpstr>MENİNGOMYELOSEL ve ORTEZLERİ:</vt:lpstr>
      <vt:lpstr>PowerPoint Sunusu</vt:lpstr>
      <vt:lpstr>RGO (Resiprocating Gait Orthosis-RGO):</vt:lpstr>
      <vt:lpstr>PowerPoint Sunusu</vt:lpstr>
      <vt:lpstr>Parapodium:</vt:lpstr>
      <vt:lpstr>Swivel Walker: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107</cp:revision>
  <cp:lastPrinted>2017-12-06T06:58:56Z</cp:lastPrinted>
  <dcterms:created xsi:type="dcterms:W3CDTF">2017-11-13T20:27:02Z</dcterms:created>
  <dcterms:modified xsi:type="dcterms:W3CDTF">2018-05-18T11:55:29Z</dcterms:modified>
</cp:coreProperties>
</file>