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58" r:id="rId4"/>
    <p:sldId id="262" r:id="rId5"/>
    <p:sldId id="276" r:id="rId6"/>
    <p:sldId id="277" r:id="rId7"/>
    <p:sldId id="303" r:id="rId8"/>
    <p:sldId id="290" r:id="rId9"/>
    <p:sldId id="292" r:id="rId10"/>
    <p:sldId id="293" r:id="rId11"/>
    <p:sldId id="294" r:id="rId12"/>
  </p:sldIdLst>
  <p:sldSz cx="9144000" cy="6858000" type="screen4x3"/>
  <p:notesSz cx="9926638" cy="6797675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7305" autoAdjust="0"/>
  </p:normalViewPr>
  <p:slideViewPr>
    <p:cSldViewPr>
      <p:cViewPr varScale="1">
        <p:scale>
          <a:sx n="108" d="100"/>
          <a:sy n="108" d="100"/>
        </p:scale>
        <p:origin x="1626" y="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quarter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082B95-2431-4B26-82C5-B8844EFBA152}" type="datetimeFigureOut">
              <a:rPr lang="tr-TR" smtClean="0"/>
              <a:t>18.05.2018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D2FC5C0-27BF-4CF9-B80F-526B2D8C0683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3023306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02BC0A-9B45-4D0F-8885-6F53512C951B}" type="datetimeFigureOut">
              <a:rPr lang="tr-TR" smtClean="0"/>
              <a:pPr/>
              <a:t>18.05.2018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130B0A-C4DF-4003-954E-49B51BB03EA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1689569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41AEC-7C17-4800-BE7B-19FC30E92631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4CF6D8-5FFB-44DC-9FCE-8431485411C9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B0FEAF-C432-4FDE-9395-0504FDAAA288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 hasCustomPrompt="1"/>
          </p:nvPr>
        </p:nvSpPr>
        <p:spPr>
          <a:xfrm>
            <a:off x="142876" y="71414"/>
            <a:ext cx="8858280" cy="1071570"/>
          </a:xfrm>
        </p:spPr>
        <p:txBody>
          <a:bodyPr/>
          <a:lstStyle>
            <a:lvl1pPr>
              <a:defRPr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tr-TR" dirty="0" smtClean="0"/>
              <a:t>ASIL BAŞLIK STİLİ İÇİN TIKLATIN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1357298"/>
            <a:ext cx="8858312" cy="5072098"/>
          </a:xfrm>
        </p:spPr>
        <p:txBody>
          <a:bodyPr>
            <a:normAutofit/>
          </a:bodyPr>
          <a:lstStyle>
            <a:lvl1pPr algn="just">
              <a:defRPr sz="3600"/>
            </a:lvl1pPr>
            <a:lvl2pPr algn="just">
              <a:defRPr sz="3600"/>
            </a:lvl2pPr>
            <a:lvl3pPr algn="just">
              <a:defRPr sz="3600"/>
            </a:lvl3pPr>
            <a:lvl4pPr algn="just">
              <a:defRPr sz="3600"/>
            </a:lvl4pPr>
            <a:lvl5pPr algn="just">
              <a:defRPr sz="3600"/>
            </a:lvl5pPr>
          </a:lstStyle>
          <a:p>
            <a:pPr lvl="0"/>
            <a:r>
              <a:rPr lang="tr-TR" dirty="0" smtClean="0"/>
              <a:t>Asıl metin stillerini düzenlemek için tıklatın</a:t>
            </a:r>
          </a:p>
          <a:p>
            <a:pPr lvl="1"/>
            <a:r>
              <a:rPr lang="tr-TR" dirty="0" smtClean="0"/>
              <a:t>İkinci düzey</a:t>
            </a:r>
          </a:p>
          <a:p>
            <a:pPr lvl="2"/>
            <a:r>
              <a:rPr lang="tr-TR" dirty="0" smtClean="0"/>
              <a:t>Üçüncü düzey</a:t>
            </a:r>
          </a:p>
          <a:p>
            <a:pPr lvl="3"/>
            <a:r>
              <a:rPr lang="tr-TR" dirty="0" smtClean="0"/>
              <a:t>Dördüncü düzey</a:t>
            </a:r>
          </a:p>
          <a:p>
            <a:pPr lvl="4"/>
            <a:r>
              <a:rPr lang="tr-TR" dirty="0" smtClean="0"/>
              <a:t>Beşinci düzey</a:t>
            </a:r>
            <a:endParaRPr lang="tr-TR" dirty="0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94A2CA-6F24-492D-8EAC-324DA3F76EE1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572528" y="6492875"/>
            <a:ext cx="571472" cy="365125"/>
          </a:xfrm>
        </p:spPr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6685F1-3A66-433F-89CE-D0BD592D4352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8CB70E-A604-40DD-802B-A2EEB34A479D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4 Metin Yer Tutucusu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A49FF7E-5383-48D3-9356-F9692D9BDD8C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5241AD-379F-47AD-92AC-A27FFE5C4F05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0CE317-76C8-44FF-99F4-A91F41E981AF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0A83A4-8768-4416-9C7D-4103B86B6E80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63FEBE-F82B-4BA0-B488-8948595B72ED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 Yer Tutucusu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A0E080-7F87-48C8-9FD2-945E8ADBDB46}" type="datetime1">
              <a:rPr lang="tr-TR" smtClean="0"/>
              <a:pPr/>
              <a:t>18.05.2018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EBB7E1-AE7E-4A58-984A-688BDD4EC5AE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4714884"/>
          </a:xfrm>
        </p:spPr>
        <p:txBody>
          <a:bodyPr>
            <a:normAutofit fontScale="90000"/>
          </a:bodyPr>
          <a:lstStyle/>
          <a:p>
            <a:r>
              <a:rPr lang="tr-T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 ALT EKSTREMİTE ORTEZLERİ</a:t>
            </a:r>
            <a:br>
              <a:rPr lang="tr-T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6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5) UZUN YÜRÜME ORTEZLERİ</a:t>
            </a:r>
            <a:br>
              <a:rPr lang="tr-TR" sz="6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61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6) MENİNGOMYELOSEL ve ORTEZLERİ</a:t>
            </a:r>
            <a:endParaRPr lang="tr-TR" sz="61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0" y="4643446"/>
            <a:ext cx="9144000" cy="2214554"/>
          </a:xfrm>
        </p:spPr>
        <p:txBody>
          <a:bodyPr>
            <a:normAutofit/>
          </a:bodyPr>
          <a:lstStyle/>
          <a:p>
            <a:pPr>
              <a:defRPr/>
            </a:pPr>
            <a:endParaRPr lang="tr-TR" b="1" dirty="0">
              <a:solidFill>
                <a:srgbClr val="002060"/>
              </a:solidFill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Parapodium</a:t>
            </a:r>
            <a:r>
              <a:rPr lang="tr-TR" dirty="0" smtClean="0"/>
              <a:t>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1071546"/>
            <a:ext cx="8858312" cy="5357850"/>
          </a:xfrm>
        </p:spPr>
        <p:txBody>
          <a:bodyPr>
            <a:normAutofit/>
          </a:bodyPr>
          <a:lstStyle/>
          <a:p>
            <a:r>
              <a:rPr lang="tr-TR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Alt </a:t>
            </a:r>
            <a:r>
              <a:rPr lang="tr-TR" sz="24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torakal</a:t>
            </a:r>
            <a:r>
              <a:rPr lang="tr-TR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seviye etkilendiğinde</a:t>
            </a:r>
            <a:r>
              <a:rPr lang="tr-TR" sz="2400" dirty="0" smtClean="0"/>
              <a:t> </a:t>
            </a:r>
            <a:r>
              <a:rPr lang="tr-TR" sz="2400" dirty="0" err="1" smtClean="0"/>
              <a:t>sakrum</a:t>
            </a:r>
            <a:r>
              <a:rPr lang="tr-TR" sz="2400" dirty="0" smtClean="0"/>
              <a:t>, dizlerden ve gövde </a:t>
            </a:r>
            <a:r>
              <a:rPr lang="tr-TR" sz="2400" dirty="0" err="1" smtClean="0"/>
              <a:t>lateralinden</a:t>
            </a:r>
            <a:r>
              <a:rPr lang="tr-TR" sz="2400" dirty="0" smtClean="0"/>
              <a:t> desteklenerek </a:t>
            </a:r>
            <a:r>
              <a:rPr lang="tr-TR" sz="2400" u="sng" dirty="0" smtClean="0"/>
              <a:t>çocuğun ayakta durması</a:t>
            </a:r>
            <a:r>
              <a:rPr lang="tr-TR" sz="2400" dirty="0" smtClean="0"/>
              <a:t> ve </a:t>
            </a:r>
            <a:r>
              <a:rPr lang="tr-TR" sz="2400" u="sng" dirty="0" smtClean="0"/>
              <a:t>ayakkabıların </a:t>
            </a:r>
            <a:r>
              <a:rPr lang="tr-TR" sz="2400" u="sng" dirty="0" err="1" smtClean="0"/>
              <a:t>ortez</a:t>
            </a:r>
            <a:r>
              <a:rPr lang="tr-TR" sz="2400" u="sng" dirty="0" smtClean="0"/>
              <a:t> tabanına tespit edilerek </a:t>
            </a:r>
            <a:r>
              <a:rPr lang="tr-TR" sz="2400" u="sng" dirty="0" err="1" smtClean="0"/>
              <a:t>swing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through</a:t>
            </a:r>
            <a:r>
              <a:rPr lang="tr-TR" sz="2400" u="sng" dirty="0" smtClean="0"/>
              <a:t> yürüyüşü ile ilerlemesi sağlanır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Diz ve kalça kilidini açarak </a:t>
            </a:r>
            <a:r>
              <a:rPr lang="tr-TR" sz="2400" u="sng" dirty="0" smtClean="0"/>
              <a:t>oturmak mümkündür</a:t>
            </a:r>
            <a:r>
              <a:rPr lang="tr-TR" sz="2400" dirty="0" smtClean="0"/>
              <a:t>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2876" y="44624"/>
            <a:ext cx="8858280" cy="1071570"/>
          </a:xfrm>
        </p:spPr>
        <p:txBody>
          <a:bodyPr/>
          <a:lstStyle/>
          <a:p>
            <a:r>
              <a:rPr lang="tr-TR" dirty="0" err="1" smtClean="0"/>
              <a:t>Swivel</a:t>
            </a:r>
            <a:r>
              <a:rPr lang="tr-TR" dirty="0" smtClean="0"/>
              <a:t> </a:t>
            </a:r>
            <a:r>
              <a:rPr lang="tr-TR" dirty="0" err="1" smtClean="0"/>
              <a:t>Walker</a:t>
            </a:r>
            <a:r>
              <a:rPr lang="tr-TR" dirty="0" smtClean="0"/>
              <a:t>: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1124744"/>
            <a:ext cx="8858312" cy="5472608"/>
          </a:xfrm>
        </p:spPr>
        <p:txBody>
          <a:bodyPr>
            <a:normAutofit/>
          </a:bodyPr>
          <a:lstStyle/>
          <a:p>
            <a:r>
              <a:rPr lang="tr-TR" sz="2400" dirty="0" smtClean="0"/>
              <a:t>Gövde ve bacakların yanlardan, </a:t>
            </a:r>
            <a:r>
              <a:rPr lang="tr-TR" sz="2400" dirty="0" err="1" smtClean="0"/>
              <a:t>sakrumun</a:t>
            </a:r>
            <a:r>
              <a:rPr lang="tr-TR" sz="2400" dirty="0" smtClean="0"/>
              <a:t> arkadan, dizlerin önden desteklendiği </a:t>
            </a:r>
            <a:r>
              <a:rPr lang="tr-TR" sz="2400" dirty="0" err="1" smtClean="0"/>
              <a:t>ortezdir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Ayakkabıların yerleştirildiği </a:t>
            </a:r>
            <a:r>
              <a:rPr lang="tr-TR" sz="2400" dirty="0" err="1" smtClean="0"/>
              <a:t>ortezin</a:t>
            </a:r>
            <a:r>
              <a:rPr lang="tr-TR" sz="2400" dirty="0" smtClean="0"/>
              <a:t> taban bölümünde yanlarda 7°’lik açısı olan iki plaka bulunur.</a:t>
            </a:r>
          </a:p>
          <a:p>
            <a:r>
              <a:rPr lang="tr-TR" sz="2400" dirty="0" err="1" smtClean="0"/>
              <a:t>Lateral</a:t>
            </a:r>
            <a:r>
              <a:rPr lang="tr-TR" sz="2400" dirty="0" smtClean="0"/>
              <a:t> gövde hareketi ayak plakalarından biri kaldırıldığında aşırı kas </a:t>
            </a:r>
            <a:r>
              <a:rPr lang="tr-TR" sz="2400" dirty="0" err="1" smtClean="0"/>
              <a:t>kontraksiyonu</a:t>
            </a:r>
            <a:r>
              <a:rPr lang="tr-TR" sz="2400" dirty="0" smtClean="0"/>
              <a:t> ve enerji tüketimi olmaksızın </a:t>
            </a:r>
            <a:r>
              <a:rPr lang="tr-TR" sz="2400" u="sng" dirty="0" err="1" smtClean="0"/>
              <a:t>resiprokal</a:t>
            </a:r>
            <a:r>
              <a:rPr lang="tr-TR" sz="2400" u="sng" dirty="0" smtClean="0"/>
              <a:t> ilerlemeyi gerçekleştirir</a:t>
            </a:r>
            <a:r>
              <a:rPr lang="tr-TR" sz="2400" dirty="0" smtClean="0"/>
              <a:t>.</a:t>
            </a:r>
          </a:p>
          <a:p>
            <a:r>
              <a:rPr lang="tr-TR" sz="2400" u="sng" dirty="0"/>
              <a:t>Gövde ve kol hareketleri ile yürüme hızı kontrol edilir</a:t>
            </a:r>
            <a:r>
              <a:rPr lang="tr-TR" sz="2400" dirty="0"/>
              <a:t>.</a:t>
            </a:r>
          </a:p>
          <a:p>
            <a:r>
              <a:rPr lang="tr-TR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Üst </a:t>
            </a:r>
            <a:r>
              <a:rPr lang="tr-TR" sz="24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torakal</a:t>
            </a:r>
            <a:r>
              <a:rPr lang="tr-TR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bölge etkilendiğinde</a:t>
            </a:r>
            <a:r>
              <a:rPr lang="tr-TR" sz="2400" dirty="0"/>
              <a:t> de 1-5 yaşları arası rahatlıkla kullanılabilir.</a:t>
            </a:r>
          </a:p>
          <a:p>
            <a:endParaRPr lang="tr-TR" sz="2400" dirty="0"/>
          </a:p>
          <a:p>
            <a:endParaRPr lang="tr-TR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71414"/>
            <a:ext cx="9144000" cy="1071570"/>
          </a:xfrm>
        </p:spPr>
        <p:txBody>
          <a:bodyPr>
            <a:normAutofit/>
          </a:bodyPr>
          <a:lstStyle/>
          <a:p>
            <a:r>
              <a:rPr lang="tr-TR" dirty="0" smtClean="0"/>
              <a:t>UZUN YÜRÜME ORTEZLERİ: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1052736"/>
            <a:ext cx="8858312" cy="3943910"/>
          </a:xfrm>
        </p:spPr>
        <p:txBody>
          <a:bodyPr>
            <a:normAutofit/>
          </a:bodyPr>
          <a:lstStyle/>
          <a:p>
            <a:r>
              <a:rPr lang="tr-TR" sz="2400" dirty="0" smtClean="0"/>
              <a:t>Metal yan barlı </a:t>
            </a:r>
            <a:r>
              <a:rPr lang="tr-T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Diz Ayak Bilek </a:t>
            </a:r>
            <a:r>
              <a:rPr lang="tr-TR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Ortezleri</a:t>
            </a:r>
            <a:r>
              <a:rPr lang="tr-T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400" dirty="0" smtClean="0"/>
              <a:t>(</a:t>
            </a:r>
            <a:r>
              <a:rPr lang="tr-T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DABO</a:t>
            </a:r>
            <a:r>
              <a:rPr lang="tr-TR" sz="2400" dirty="0" smtClean="0"/>
              <a:t>) veya </a:t>
            </a:r>
            <a:r>
              <a:rPr lang="tr-TR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Knee</a:t>
            </a:r>
            <a:r>
              <a:rPr lang="tr-T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Ankle</a:t>
            </a:r>
            <a:r>
              <a:rPr lang="tr-T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Foot</a:t>
            </a:r>
            <a:r>
              <a:rPr lang="tr-T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Orthoses</a:t>
            </a:r>
            <a:r>
              <a:rPr lang="tr-T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sz="2400" dirty="0" smtClean="0"/>
              <a:t>(</a:t>
            </a:r>
            <a:r>
              <a:rPr lang="tr-TR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KAFO</a:t>
            </a:r>
            <a:r>
              <a:rPr lang="tr-TR" sz="2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</a:t>
            </a:r>
            <a:r>
              <a:rPr lang="tr-TR" sz="2400" dirty="0" smtClean="0"/>
              <a:t>) ya da bir başka ifadeyle </a:t>
            </a:r>
            <a:r>
              <a:rPr lang="tr-T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uzun yürüme </a:t>
            </a:r>
            <a:r>
              <a:rPr lang="tr-TR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ortezleri</a:t>
            </a:r>
            <a:r>
              <a:rPr lang="tr-TR" sz="2400" dirty="0" smtClean="0"/>
              <a:t>; </a:t>
            </a:r>
            <a:r>
              <a:rPr lang="tr-TR" sz="2400" u="sng" dirty="0" smtClean="0"/>
              <a:t>ayak, bacak ve uyluğu içine alan, çift veya tek dikine yan barı bulunan, diz ve ayak bileği eklemlerini yapısında bulunduran </a:t>
            </a:r>
            <a:r>
              <a:rPr lang="tr-TR" sz="2400" u="sng" dirty="0" err="1" smtClean="0"/>
              <a:t>ortezlerdir</a:t>
            </a:r>
            <a:r>
              <a:rPr lang="tr-TR" sz="2400" dirty="0" smtClean="0"/>
              <a:t>.</a:t>
            </a:r>
          </a:p>
        </p:txBody>
      </p:sp>
      <p:sp>
        <p:nvSpPr>
          <p:cNvPr id="6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572528" y="6492875"/>
            <a:ext cx="571472" cy="365125"/>
          </a:xfrm>
        </p:spPr>
        <p:txBody>
          <a:bodyPr/>
          <a:lstStyle/>
          <a:p>
            <a:fld id="{71EBB7E1-AE7E-4A58-984A-688BDD4EC5AE}" type="slidenum">
              <a:rPr lang="tr-TR" smtClean="0"/>
              <a:pPr/>
              <a:t>2</a:t>
            </a:fld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34168" y="94214"/>
            <a:ext cx="9002328" cy="2902738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q"/>
            </a:pPr>
            <a:r>
              <a:rPr lang="tr-TR" sz="2400" dirty="0" smtClean="0"/>
              <a:t>Kalça grubu kaslarının da etkilendiği durumlarda kalça eklemini de </a:t>
            </a:r>
            <a:r>
              <a:rPr lang="tr-TR" sz="2400" dirty="0" err="1" smtClean="0"/>
              <a:t>ortezin</a:t>
            </a:r>
            <a:r>
              <a:rPr lang="tr-TR" sz="2400" dirty="0" smtClean="0"/>
              <a:t> içine almak gerekir.</a:t>
            </a:r>
          </a:p>
          <a:p>
            <a:r>
              <a:rPr lang="tr-TR" sz="2400" dirty="0" err="1" smtClean="0"/>
              <a:t>Paraparatik</a:t>
            </a:r>
            <a:r>
              <a:rPr lang="tr-TR" sz="2400" dirty="0" smtClean="0"/>
              <a:t> hastalar için uygulanan </a:t>
            </a:r>
            <a:r>
              <a:rPr lang="tr-TR" sz="2400" dirty="0" err="1" smtClean="0"/>
              <a:t>bilateral</a:t>
            </a:r>
            <a:r>
              <a:rPr lang="tr-TR" sz="2400" dirty="0" smtClean="0"/>
              <a:t> </a:t>
            </a:r>
            <a:r>
              <a:rPr lang="tr-T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Kalça Diz Ayak Bilek </a:t>
            </a:r>
            <a:r>
              <a:rPr lang="tr-TR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Ortezi</a:t>
            </a:r>
            <a:r>
              <a:rPr lang="tr-T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(KDABO</a:t>
            </a:r>
            <a:r>
              <a:rPr lang="tr-TR" sz="2400" dirty="0" smtClean="0"/>
              <a:t> veya </a:t>
            </a:r>
            <a:r>
              <a:rPr lang="tr-T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HKAFO</a:t>
            </a:r>
            <a:r>
              <a:rPr lang="tr-TR" sz="2400" dirty="0" smtClean="0"/>
              <a:t>) veya bir başka ifade ile </a:t>
            </a:r>
            <a:r>
              <a:rPr lang="tr-T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bel kemerli uzun yürüme </a:t>
            </a:r>
            <a:r>
              <a:rPr lang="tr-TR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ortezleri</a:t>
            </a:r>
            <a:r>
              <a:rPr lang="tr-TR" sz="2400" dirty="0" smtClean="0"/>
              <a:t> bu şekildedir.</a:t>
            </a:r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42876" y="0"/>
            <a:ext cx="8858280" cy="908720"/>
          </a:xfrm>
        </p:spPr>
        <p:txBody>
          <a:bodyPr>
            <a:normAutofit/>
          </a:bodyPr>
          <a:lstStyle/>
          <a:p>
            <a:r>
              <a:rPr lang="tr-TR" dirty="0" smtClean="0"/>
              <a:t>Mekanik Diz Eklemleri: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43608" y="1093842"/>
            <a:ext cx="6805420" cy="5592684"/>
          </a:xfrm>
        </p:spPr>
        <p:txBody>
          <a:bodyPr>
            <a:noAutofit/>
          </a:bodyPr>
          <a:lstStyle/>
          <a:p>
            <a:r>
              <a:rPr lang="tr-TR" sz="2400" u="sng" dirty="0" smtClean="0"/>
              <a:t>Serbest harekete izin verir</a:t>
            </a:r>
            <a:r>
              <a:rPr lang="tr-TR" sz="2400" dirty="0" smtClean="0"/>
              <a:t>, </a:t>
            </a:r>
            <a:r>
              <a:rPr lang="tr-TR" sz="2400" u="sng" dirty="0" smtClean="0"/>
              <a:t>kilitlenebilir</a:t>
            </a:r>
            <a:r>
              <a:rPr lang="tr-TR" sz="2400" dirty="0" smtClean="0"/>
              <a:t> veya </a:t>
            </a:r>
            <a:r>
              <a:rPr lang="tr-TR" sz="2400" u="sng" dirty="0" smtClean="0"/>
              <a:t>hareketi dereceli olarak ayarlanabilir</a:t>
            </a:r>
            <a:r>
              <a:rPr lang="tr-TR" sz="2400" dirty="0" smtClean="0"/>
              <a:t>.</a:t>
            </a:r>
          </a:p>
          <a:p>
            <a:r>
              <a:rPr lang="tr-TR" sz="2400" u="sng" dirty="0" err="1"/>
              <a:t>Ortezdeki</a:t>
            </a:r>
            <a:r>
              <a:rPr lang="tr-TR" sz="2400" u="sng" dirty="0"/>
              <a:t> kayma ve rotasyonu en aza indirmenin yolu </a:t>
            </a:r>
            <a:r>
              <a:rPr lang="tr-TR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mekanik diz eklemini anatomik eklem merkezinden yaklaşık </a:t>
            </a:r>
            <a:r>
              <a:rPr lang="tr-TR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1,3 cm</a:t>
            </a:r>
            <a:r>
              <a:rPr lang="tr-TR" sz="24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yukarı ve biraz </a:t>
            </a:r>
            <a:r>
              <a:rPr lang="tr-TR" sz="2400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posteriora</a:t>
            </a:r>
            <a:r>
              <a:rPr lang="tr-TR" sz="2400" u="sng" dirty="0"/>
              <a:t> yerleştirmektir</a:t>
            </a:r>
            <a:r>
              <a:rPr lang="tr-TR" sz="2400" dirty="0"/>
              <a:t>.</a:t>
            </a:r>
          </a:p>
          <a:p>
            <a:r>
              <a:rPr lang="tr-TR" sz="2400" dirty="0" err="1"/>
              <a:t>DABO’larda</a:t>
            </a:r>
            <a:r>
              <a:rPr lang="tr-TR" sz="2400" dirty="0"/>
              <a:t> kullanılan tek eksenli (</a:t>
            </a:r>
            <a:r>
              <a:rPr lang="tr-TR" sz="2400" dirty="0" err="1"/>
              <a:t>monosentrik</a:t>
            </a:r>
            <a:r>
              <a:rPr lang="tr-TR" sz="2400" dirty="0"/>
              <a:t>) diz eklemleri tek eksende rotasyon yaparlar.</a:t>
            </a:r>
          </a:p>
          <a:p>
            <a:r>
              <a:rPr lang="tr-TR" sz="2400" dirty="0"/>
              <a:t>Çok merkezli (</a:t>
            </a:r>
            <a:r>
              <a:rPr lang="tr-TR" sz="2400" dirty="0" err="1"/>
              <a:t>polisentrik</a:t>
            </a:r>
            <a:r>
              <a:rPr lang="tr-TR" sz="2400" dirty="0"/>
              <a:t>) diz eklemleri anatomik diz ekleminin değişen merkezlerine uygun olarak yer değiştirir.</a:t>
            </a:r>
          </a:p>
          <a:p>
            <a:endParaRPr lang="tr-TR" sz="2400" dirty="0"/>
          </a:p>
          <a:p>
            <a:endParaRPr lang="tr-TR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4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0" y="0"/>
            <a:ext cx="9144000" cy="4714884"/>
          </a:xfrm>
        </p:spPr>
        <p:txBody>
          <a:bodyPr>
            <a:normAutofit/>
          </a:bodyPr>
          <a:lstStyle/>
          <a:p>
            <a:r>
              <a:rPr lang="tr-T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I. ALT EKSTREMİTE ORTEZLERİ</a:t>
            </a:r>
            <a:br>
              <a:rPr lang="tr-TR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/>
            </a:r>
            <a:br>
              <a:rPr lang="tr-TR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tr-TR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6) MENİNGOMYELOSEL ve ORTEZLERİ</a:t>
            </a:r>
            <a:endParaRPr lang="tr-TR" sz="6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71414"/>
            <a:ext cx="9144000" cy="1071570"/>
          </a:xfrm>
        </p:spPr>
        <p:txBody>
          <a:bodyPr>
            <a:normAutofit/>
          </a:bodyPr>
          <a:lstStyle/>
          <a:p>
            <a:r>
              <a:rPr lang="tr-TR" sz="3600" dirty="0" smtClean="0"/>
              <a:t>MENİNGOMYELOSEL ve ORTEZLERİ:</a:t>
            </a:r>
            <a:endParaRPr lang="tr-TR" sz="3600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7504" y="1052736"/>
            <a:ext cx="8858312" cy="2736304"/>
          </a:xfrm>
        </p:spPr>
        <p:txBody>
          <a:bodyPr>
            <a:normAutofit fontScale="70000" lnSpcReduction="20000"/>
          </a:bodyPr>
          <a:lstStyle/>
          <a:p>
            <a:r>
              <a:rPr lang="tr-TR" dirty="0" err="1" smtClean="0"/>
              <a:t>Konjenital</a:t>
            </a:r>
            <a:r>
              <a:rPr lang="tr-TR" dirty="0" smtClean="0"/>
              <a:t> anomaliler içinde en sık görüleni </a:t>
            </a:r>
            <a:r>
              <a:rPr lang="tr-TR" dirty="0" err="1" smtClean="0"/>
              <a:t>vertebra</a:t>
            </a:r>
            <a:r>
              <a:rPr lang="tr-TR" dirty="0" smtClean="0"/>
              <a:t> ve </a:t>
            </a:r>
            <a:r>
              <a:rPr lang="tr-TR" dirty="0" err="1" smtClean="0"/>
              <a:t>spinal</a:t>
            </a:r>
            <a:r>
              <a:rPr lang="tr-TR" dirty="0" smtClean="0"/>
              <a:t> </a:t>
            </a:r>
            <a:r>
              <a:rPr lang="tr-TR" dirty="0" err="1" smtClean="0"/>
              <a:t>kordda</a:t>
            </a:r>
            <a:r>
              <a:rPr lang="tr-TR" dirty="0" smtClean="0"/>
              <a:t> kapanma </a:t>
            </a:r>
            <a:r>
              <a:rPr lang="tr-TR" dirty="0" err="1" smtClean="0"/>
              <a:t>defektinin</a:t>
            </a:r>
            <a:r>
              <a:rPr lang="tr-TR" dirty="0" smtClean="0"/>
              <a:t> olduğu 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spina</a:t>
            </a:r>
            <a:r>
              <a:rPr lang="tr-T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tr-TR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bifida</a:t>
            </a:r>
            <a:r>
              <a:rPr lang="tr-TR" dirty="0" err="1" smtClean="0"/>
              <a:t>dır</a:t>
            </a:r>
            <a:r>
              <a:rPr lang="tr-TR" dirty="0" smtClean="0"/>
              <a:t>.</a:t>
            </a:r>
          </a:p>
          <a:p>
            <a:pPr algn="l">
              <a:buFont typeface="Wingdings" pitchFamily="2" charset="2"/>
              <a:buChar char="q"/>
            </a:pPr>
            <a:r>
              <a:rPr lang="tr-TR" dirty="0" err="1"/>
              <a:t>Spina</a:t>
            </a:r>
            <a:r>
              <a:rPr lang="tr-TR" dirty="0"/>
              <a:t> </a:t>
            </a:r>
            <a:r>
              <a:rPr lang="tr-TR" dirty="0" err="1"/>
              <a:t>bifidanın</a:t>
            </a:r>
            <a:r>
              <a:rPr lang="tr-TR" dirty="0"/>
              <a:t>;</a:t>
            </a:r>
          </a:p>
          <a:p>
            <a:pPr algn="l">
              <a:buFont typeface="Wingdings" pitchFamily="2" charset="2"/>
              <a:buChar char="Ø"/>
            </a:pPr>
            <a:r>
              <a:rPr lang="tr-TR" b="1" dirty="0" err="1"/>
              <a:t>Spina</a:t>
            </a:r>
            <a:r>
              <a:rPr lang="tr-TR" b="1" dirty="0"/>
              <a:t> </a:t>
            </a:r>
            <a:r>
              <a:rPr lang="tr-TR" b="1" dirty="0" err="1"/>
              <a:t>bifida</a:t>
            </a:r>
            <a:r>
              <a:rPr lang="tr-TR" b="1" dirty="0"/>
              <a:t> </a:t>
            </a:r>
            <a:r>
              <a:rPr lang="tr-TR" b="1" dirty="0" err="1"/>
              <a:t>okulta</a:t>
            </a:r>
            <a:r>
              <a:rPr lang="tr-TR" b="1" dirty="0"/>
              <a:t> (gizli </a:t>
            </a:r>
            <a:r>
              <a:rPr lang="tr-TR" b="1" dirty="0" err="1"/>
              <a:t>spina</a:t>
            </a:r>
            <a:r>
              <a:rPr lang="tr-TR" b="1" dirty="0"/>
              <a:t> </a:t>
            </a:r>
            <a:r>
              <a:rPr lang="tr-TR" b="1" dirty="0" err="1"/>
              <a:t>bifida</a:t>
            </a:r>
            <a:r>
              <a:rPr lang="tr-TR" b="1" dirty="0"/>
              <a:t>)</a:t>
            </a:r>
            <a:r>
              <a:rPr lang="tr-TR" dirty="0"/>
              <a:t>,</a:t>
            </a:r>
          </a:p>
          <a:p>
            <a:pPr algn="l">
              <a:buFont typeface="Wingdings" pitchFamily="2" charset="2"/>
              <a:buChar char="Ø"/>
            </a:pPr>
            <a:r>
              <a:rPr lang="tr-TR" b="1" dirty="0" err="1"/>
              <a:t>Meningosel</a:t>
            </a:r>
            <a:r>
              <a:rPr lang="tr-TR" dirty="0"/>
              <a:t>,</a:t>
            </a:r>
          </a:p>
          <a:p>
            <a:pPr algn="l">
              <a:buFont typeface="Wingdings" pitchFamily="2" charset="2"/>
              <a:buChar char="Ø"/>
            </a:pPr>
            <a:r>
              <a:rPr lang="tr-TR" b="1" dirty="0" err="1"/>
              <a:t>Meningomyelosel</a:t>
            </a:r>
            <a:r>
              <a:rPr lang="tr-TR" b="1" dirty="0"/>
              <a:t> (</a:t>
            </a:r>
            <a:r>
              <a:rPr lang="tr-TR" b="1" dirty="0" err="1"/>
              <a:t>spina</a:t>
            </a:r>
            <a:r>
              <a:rPr lang="tr-TR" b="1" dirty="0"/>
              <a:t> </a:t>
            </a:r>
            <a:r>
              <a:rPr lang="tr-TR" b="1" dirty="0" err="1"/>
              <a:t>bifida</a:t>
            </a:r>
            <a:r>
              <a:rPr lang="tr-TR" b="1" dirty="0"/>
              <a:t> </a:t>
            </a:r>
            <a:r>
              <a:rPr lang="tr-TR" b="1" dirty="0" err="1"/>
              <a:t>aperta</a:t>
            </a:r>
            <a:r>
              <a:rPr lang="tr-TR" b="1" dirty="0"/>
              <a:t> </a:t>
            </a:r>
            <a:r>
              <a:rPr lang="tr-TR" dirty="0"/>
              <a:t>ve </a:t>
            </a:r>
            <a:r>
              <a:rPr lang="tr-TR" b="1" dirty="0" err="1"/>
              <a:t>spina</a:t>
            </a:r>
            <a:r>
              <a:rPr lang="tr-TR" b="1" dirty="0"/>
              <a:t> </a:t>
            </a:r>
            <a:r>
              <a:rPr lang="tr-TR" b="1" dirty="0" err="1"/>
              <a:t>bifida</a:t>
            </a:r>
            <a:r>
              <a:rPr lang="tr-TR" b="1" dirty="0"/>
              <a:t> </a:t>
            </a:r>
            <a:r>
              <a:rPr lang="tr-TR" b="1" dirty="0" err="1"/>
              <a:t>sistika</a:t>
            </a:r>
            <a:r>
              <a:rPr lang="tr-TR" dirty="0"/>
              <a:t>) tipleri vardır.</a:t>
            </a:r>
          </a:p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3312368"/>
          </a:xfrm>
        </p:spPr>
        <p:txBody>
          <a:bodyPr>
            <a:normAutofit/>
          </a:bodyPr>
          <a:lstStyle/>
          <a:p>
            <a:r>
              <a:rPr lang="tr-TR" sz="2400" dirty="0" smtClean="0"/>
              <a:t>İki yaşını geçmesine rağmen yürüyemeyen, </a:t>
            </a:r>
            <a:r>
              <a:rPr lang="tr-TR" sz="2400" dirty="0" err="1" smtClean="0"/>
              <a:t>nörogelişimsel</a:t>
            </a:r>
            <a:r>
              <a:rPr lang="tr-TR" sz="2400" dirty="0" smtClean="0"/>
              <a:t> seviyesi çok düşük </a:t>
            </a:r>
            <a:r>
              <a:rPr lang="tr-TR" sz="2400" dirty="0" err="1" smtClean="0"/>
              <a:t>meningomyeloselli</a:t>
            </a:r>
            <a:r>
              <a:rPr lang="tr-TR" sz="2400" dirty="0" smtClean="0"/>
              <a:t> çocuklarda </a:t>
            </a:r>
            <a:r>
              <a:rPr lang="tr-TR" sz="2400" u="sng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parapodium</a:t>
            </a:r>
            <a:r>
              <a:rPr lang="tr-TR" sz="2400" dirty="0" err="1" smtClean="0"/>
              <a:t>la</a:t>
            </a:r>
            <a:r>
              <a:rPr lang="tr-TR" sz="2400" dirty="0" smtClean="0"/>
              <a:t> ayağa kaldırmak, </a:t>
            </a:r>
            <a:r>
              <a:rPr lang="tr-TR" sz="2400" u="sng" dirty="0" smtClean="0"/>
              <a:t>dengeli dik durmasını sağlamak</a:t>
            </a:r>
            <a:r>
              <a:rPr lang="tr-TR" sz="2400" dirty="0" smtClean="0"/>
              <a:t> ve </a:t>
            </a:r>
            <a:r>
              <a:rPr lang="tr-TR" sz="2400" u="sng" dirty="0" smtClean="0"/>
              <a:t>ellerin serbest kullanımına izin vermek gerekir</a:t>
            </a:r>
            <a:r>
              <a:rPr lang="tr-TR" sz="2400" dirty="0" smtClean="0"/>
              <a:t>.</a:t>
            </a:r>
            <a:endParaRPr lang="tr-TR" sz="2400" dirty="0"/>
          </a:p>
        </p:txBody>
      </p:sp>
      <p:sp>
        <p:nvSpPr>
          <p:cNvPr id="6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572528" y="6492875"/>
            <a:ext cx="571472" cy="365125"/>
          </a:xfrm>
        </p:spPr>
        <p:txBody>
          <a:bodyPr/>
          <a:lstStyle/>
          <a:p>
            <a:fld id="{71EBB7E1-AE7E-4A58-984A-688BDD4EC5AE}" type="slidenum">
              <a:rPr lang="tr-TR" smtClean="0"/>
              <a:pPr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73199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0" y="71414"/>
            <a:ext cx="9144000" cy="107157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RGO (</a:t>
            </a:r>
            <a:r>
              <a:rPr lang="tr-TR" dirty="0" err="1" smtClean="0"/>
              <a:t>Resiprocating</a:t>
            </a:r>
            <a:r>
              <a:rPr lang="tr-TR" dirty="0" smtClean="0"/>
              <a:t> </a:t>
            </a:r>
            <a:r>
              <a:rPr lang="tr-TR" dirty="0" err="1" smtClean="0"/>
              <a:t>Gait</a:t>
            </a:r>
            <a:r>
              <a:rPr lang="tr-TR" dirty="0" smtClean="0"/>
              <a:t> </a:t>
            </a:r>
            <a:r>
              <a:rPr lang="tr-TR" dirty="0" err="1" smtClean="0"/>
              <a:t>Orthosis</a:t>
            </a:r>
            <a:r>
              <a:rPr lang="tr-TR" dirty="0" smtClean="0"/>
              <a:t>-RGO):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1268760"/>
            <a:ext cx="8858312" cy="4176464"/>
          </a:xfrm>
        </p:spPr>
        <p:txBody>
          <a:bodyPr>
            <a:noAutofit/>
          </a:bodyPr>
          <a:lstStyle/>
          <a:p>
            <a:r>
              <a:rPr lang="tr-T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Resiprokal </a:t>
            </a:r>
            <a:r>
              <a:rPr lang="tr-TR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Y</a:t>
            </a:r>
            <a:r>
              <a:rPr lang="tr-T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ürüme </a:t>
            </a:r>
            <a:r>
              <a:rPr lang="tr-TR" sz="2400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</a:t>
            </a:r>
            <a:r>
              <a:rPr lang="tr-TR" sz="2400" b="1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rtezi</a:t>
            </a:r>
            <a:r>
              <a:rPr lang="tr-TR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(RYO=RGO)</a:t>
            </a:r>
            <a:r>
              <a:rPr lang="tr-TR" sz="2400" dirty="0" smtClean="0"/>
              <a:t> </a:t>
            </a:r>
            <a:r>
              <a:rPr lang="tr-TR" sz="2400" u="sng" dirty="0" smtClean="0"/>
              <a:t>alt </a:t>
            </a:r>
            <a:r>
              <a:rPr lang="tr-TR" sz="2400" u="sng" dirty="0" err="1" smtClean="0"/>
              <a:t>ekstremiteleri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bilateral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inaktif</a:t>
            </a:r>
            <a:r>
              <a:rPr lang="tr-TR" sz="2400" u="sng" dirty="0" smtClean="0"/>
              <a:t> olan</a:t>
            </a:r>
            <a:r>
              <a:rPr lang="tr-TR" sz="2400" dirty="0" smtClean="0"/>
              <a:t>, </a:t>
            </a:r>
            <a:r>
              <a:rPr lang="tr-TR" sz="2400" u="sng" dirty="0" smtClean="0"/>
              <a:t>hastaların </a:t>
            </a:r>
            <a:r>
              <a:rPr lang="tr-TR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gövde ve üst </a:t>
            </a:r>
            <a:r>
              <a:rPr lang="tr-TR" sz="2400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ekstremitelerini</a:t>
            </a:r>
            <a:r>
              <a:rPr lang="tr-TR" sz="24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hareket ettirerek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resiprokal</a:t>
            </a:r>
            <a:r>
              <a:rPr lang="tr-TR" sz="2400" u="sng" dirty="0" smtClean="0"/>
              <a:t> yürümeyi gerçekleştirdikleri </a:t>
            </a:r>
            <a:r>
              <a:rPr lang="tr-TR" sz="2400" u="sng" dirty="0" err="1" smtClean="0"/>
              <a:t>ortezdir</a:t>
            </a:r>
            <a:r>
              <a:rPr lang="tr-TR" sz="2400" dirty="0" smtClean="0"/>
              <a:t>.</a:t>
            </a:r>
          </a:p>
          <a:p>
            <a:r>
              <a:rPr lang="tr-TR" sz="2400" dirty="0"/>
              <a:t>Kalça eklemleri arasındaki kablo bir kalça </a:t>
            </a:r>
            <a:r>
              <a:rPr lang="tr-TR" sz="2400" dirty="0" err="1"/>
              <a:t>fleksiyon</a:t>
            </a:r>
            <a:r>
              <a:rPr lang="tr-TR" sz="2400" dirty="0"/>
              <a:t> yaptığında, diğer kalçayı </a:t>
            </a:r>
            <a:r>
              <a:rPr lang="tr-TR" sz="2400" dirty="0" err="1"/>
              <a:t>ekstansiyonda</a:t>
            </a:r>
            <a:r>
              <a:rPr lang="tr-TR" sz="2400" dirty="0"/>
              <a:t> tutar.</a:t>
            </a:r>
          </a:p>
          <a:p>
            <a:r>
              <a:rPr lang="tr-TR" sz="2400" dirty="0"/>
              <a:t>Kalça kilidi açıldığında bu ilişki bozulur</a:t>
            </a:r>
            <a:r>
              <a:rPr lang="tr-TR" sz="2400" dirty="0" smtClean="0"/>
              <a:t>.</a:t>
            </a:r>
          </a:p>
          <a:p>
            <a:r>
              <a:rPr lang="tr-TR" sz="2400" b="1" u="sng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Resiprokal</a:t>
            </a:r>
            <a:r>
              <a:rPr lang="tr-TR" sz="2400" b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Yürüme </a:t>
            </a:r>
            <a:r>
              <a:rPr lang="tr-TR" sz="2400" b="1" u="sng" dirty="0" err="1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Ortezi</a:t>
            </a:r>
            <a:r>
              <a:rPr lang="tr-TR" sz="2400" b="1" u="sng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(RYO)</a:t>
            </a:r>
            <a:r>
              <a:rPr lang="tr-TR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üst </a:t>
            </a:r>
            <a:r>
              <a:rPr lang="tr-TR" sz="24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lumbal</a:t>
            </a:r>
            <a:r>
              <a:rPr lang="tr-TR" sz="2400" b="1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seviye etkilendiğinde normal yürüyüşü en iyi sağlayan </a:t>
            </a:r>
            <a:r>
              <a:rPr lang="tr-TR" sz="2400" b="1" u="sng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ortezdir</a:t>
            </a:r>
            <a:r>
              <a:rPr lang="tr-TR" sz="2400" b="1" dirty="0"/>
              <a:t>.</a:t>
            </a:r>
          </a:p>
          <a:p>
            <a:r>
              <a:rPr lang="tr-TR" sz="2400" u="sng" dirty="0"/>
              <a:t>Üç yaşından sonra kullanılabilir</a:t>
            </a:r>
            <a:r>
              <a:rPr lang="tr-TR" sz="2400" dirty="0"/>
              <a:t>.</a:t>
            </a:r>
          </a:p>
          <a:p>
            <a:r>
              <a:rPr lang="tr-TR" sz="2400" dirty="0"/>
              <a:t>Bu </a:t>
            </a:r>
            <a:r>
              <a:rPr lang="tr-TR" sz="2400" dirty="0" err="1"/>
              <a:t>ortez</a:t>
            </a:r>
            <a:r>
              <a:rPr lang="tr-TR" sz="2400" dirty="0"/>
              <a:t> ayakkabı üzerine giyilen veya üzengiye bağlanan bir uzun yürüme </a:t>
            </a:r>
            <a:r>
              <a:rPr lang="tr-TR" sz="2400" dirty="0" err="1"/>
              <a:t>ortezi</a:t>
            </a:r>
            <a:r>
              <a:rPr lang="tr-TR" sz="2400" dirty="0"/>
              <a:t> niteliğindedir ve </a:t>
            </a:r>
            <a:r>
              <a:rPr lang="tr-TR" sz="2400" dirty="0" err="1"/>
              <a:t>orteze</a:t>
            </a:r>
            <a:r>
              <a:rPr lang="tr-TR" sz="2400" dirty="0"/>
              <a:t> </a:t>
            </a:r>
            <a:r>
              <a:rPr lang="tr-TR" sz="2400" dirty="0" err="1"/>
              <a:t>rijit</a:t>
            </a:r>
            <a:r>
              <a:rPr lang="tr-TR" sz="2400" dirty="0"/>
              <a:t> gövde desteği ilave edilmiştir.</a:t>
            </a:r>
          </a:p>
          <a:p>
            <a:r>
              <a:rPr lang="tr-TR" sz="2400" dirty="0"/>
              <a:t>Bu şekli ile de beş yaşından sonra kullanılabilir.</a:t>
            </a:r>
          </a:p>
          <a:p>
            <a:endParaRPr lang="tr-TR" sz="2400" dirty="0"/>
          </a:p>
          <a:p>
            <a:endParaRPr lang="tr-TR" sz="2400" dirty="0"/>
          </a:p>
          <a:p>
            <a:endParaRPr lang="tr-TR" sz="2400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142844" y="404664"/>
            <a:ext cx="8858312" cy="5904656"/>
          </a:xfrm>
        </p:spPr>
        <p:txBody>
          <a:bodyPr>
            <a:normAutofit/>
          </a:bodyPr>
          <a:lstStyle/>
          <a:p>
            <a:r>
              <a:rPr lang="tr-TR" sz="2400" dirty="0" smtClean="0"/>
              <a:t>Gövde ve üst </a:t>
            </a:r>
            <a:r>
              <a:rPr lang="tr-TR" sz="2400" dirty="0" err="1" smtClean="0"/>
              <a:t>ekstremite</a:t>
            </a:r>
            <a:r>
              <a:rPr lang="tr-TR" sz="2400" dirty="0" smtClean="0"/>
              <a:t> kaslarının hareketi ile </a:t>
            </a:r>
            <a:r>
              <a:rPr lang="tr-TR" sz="2400" dirty="0" err="1" smtClean="0"/>
              <a:t>gravite</a:t>
            </a:r>
            <a:r>
              <a:rPr lang="tr-TR" sz="2400" dirty="0" smtClean="0"/>
              <a:t> yer değiştirir ve adım alma gerçekleştirilir.</a:t>
            </a:r>
          </a:p>
          <a:p>
            <a:r>
              <a:rPr lang="tr-TR" sz="2400" u="sng" dirty="0" smtClean="0"/>
              <a:t>Diz ve kalça eklemleri kilitlidir</a:t>
            </a:r>
            <a:r>
              <a:rPr lang="tr-TR" sz="2400" dirty="0" smtClean="0"/>
              <a:t>.</a:t>
            </a:r>
          </a:p>
          <a:p>
            <a:r>
              <a:rPr lang="tr-TR" sz="2400" dirty="0" smtClean="0"/>
              <a:t>Ancak </a:t>
            </a:r>
            <a:r>
              <a:rPr lang="tr-TR" sz="2400" u="sng" dirty="0" smtClean="0"/>
              <a:t>kalça eklemi 5°’</a:t>
            </a:r>
            <a:r>
              <a:rPr lang="tr-TR" sz="2400" u="sng" dirty="0" err="1" smtClean="0"/>
              <a:t>lik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abduksiyon</a:t>
            </a:r>
            <a:r>
              <a:rPr lang="tr-TR" sz="2400" u="sng" dirty="0" smtClean="0"/>
              <a:t> ve 10°’</a:t>
            </a:r>
            <a:r>
              <a:rPr lang="tr-TR" sz="2400" u="sng" dirty="0" err="1" smtClean="0"/>
              <a:t>lik</a:t>
            </a:r>
            <a:r>
              <a:rPr lang="tr-TR" sz="2400" u="sng" dirty="0" smtClean="0"/>
              <a:t> </a:t>
            </a:r>
            <a:r>
              <a:rPr lang="tr-TR" sz="2400" u="sng" dirty="0" err="1" smtClean="0"/>
              <a:t>fleksiyon</a:t>
            </a:r>
            <a:r>
              <a:rPr lang="tr-TR" sz="2400" dirty="0" smtClean="0"/>
              <a:t> yapabilir.</a:t>
            </a:r>
          </a:p>
          <a:p>
            <a:r>
              <a:rPr lang="tr-TR" sz="2400" dirty="0" smtClean="0"/>
              <a:t>Otururken kilit açılır.</a:t>
            </a:r>
          </a:p>
          <a:p>
            <a:r>
              <a:rPr lang="tr-TR" sz="2400" u="sng" dirty="0" smtClean="0"/>
              <a:t>Üst </a:t>
            </a:r>
            <a:r>
              <a:rPr lang="tr-TR" sz="2400" u="sng" dirty="0" err="1" smtClean="0"/>
              <a:t>lumbal</a:t>
            </a:r>
            <a:r>
              <a:rPr lang="tr-TR" sz="2400" u="sng" dirty="0" smtClean="0"/>
              <a:t> seviyenin etkilendiği durumlarda kullanılır</a:t>
            </a:r>
            <a:r>
              <a:rPr lang="tr-TR" sz="2400" dirty="0" smtClean="0"/>
              <a:t>.</a:t>
            </a:r>
            <a:endParaRPr lang="tr-TR" sz="2400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EBB7E1-AE7E-4A58-984A-688BDD4EC5AE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406</TotalTime>
  <Words>517</Words>
  <Application>Microsoft Office PowerPoint</Application>
  <PresentationFormat>Ekran Gösterisi (4:3)</PresentationFormat>
  <Paragraphs>50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Wingdings</vt:lpstr>
      <vt:lpstr>Ofis Teması</vt:lpstr>
      <vt:lpstr>I. ALT EKSTREMİTE ORTEZLERİ  5) UZUN YÜRÜME ORTEZLERİ  6) MENİNGOMYELOSEL ve ORTEZLERİ</vt:lpstr>
      <vt:lpstr>UZUN YÜRÜME ORTEZLERİ:</vt:lpstr>
      <vt:lpstr>PowerPoint Sunusu</vt:lpstr>
      <vt:lpstr>Mekanik Diz Eklemleri:</vt:lpstr>
      <vt:lpstr>I. ALT EKSTREMİTE ORTEZLERİ  6) MENİNGOMYELOSEL ve ORTEZLERİ</vt:lpstr>
      <vt:lpstr>MENİNGOMYELOSEL ve ORTEZLERİ:</vt:lpstr>
      <vt:lpstr>PowerPoint Sunusu</vt:lpstr>
      <vt:lpstr>RGO (Resiprocating Gait Orthosis-RGO):</vt:lpstr>
      <vt:lpstr>PowerPoint Sunusu</vt:lpstr>
      <vt:lpstr>Parapodium:</vt:lpstr>
      <vt:lpstr>Swivel Walker: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tr</dc:creator>
  <cp:lastModifiedBy>user02</cp:lastModifiedBy>
  <cp:revision>107</cp:revision>
  <cp:lastPrinted>2017-12-06T06:58:56Z</cp:lastPrinted>
  <dcterms:created xsi:type="dcterms:W3CDTF">2017-11-13T20:27:02Z</dcterms:created>
  <dcterms:modified xsi:type="dcterms:W3CDTF">2018-05-18T11:55:29Z</dcterms:modified>
</cp:coreProperties>
</file>