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56"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8663E-E7CF-4431-AEB0-804C3A61A7A8}" type="datetimeFigureOut">
              <a:rPr lang="tr-TR" smtClean="0"/>
              <a:t>24.10.2017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5BC9B-A25D-45F2-9ED6-2543656E1738}" type="slidenum">
              <a:rPr lang="tr-TR" smtClean="0"/>
              <a:t>‹#›</a:t>
            </a:fld>
            <a:endParaRPr lang="tr-TR"/>
          </a:p>
        </p:txBody>
      </p:sp>
    </p:spTree>
    <p:extLst>
      <p:ext uri="{BB962C8B-B14F-4D97-AF65-F5344CB8AC3E}">
        <p14:creationId xmlns:p14="http://schemas.microsoft.com/office/powerpoint/2010/main" val="382525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9CB042-8BA2-47EC-9D62-05F578E05D5B}" type="slidenum">
              <a:rPr lang="tr-TR" altLang="tr-TR"/>
              <a:pPr>
                <a:spcBef>
                  <a:spcPct val="0"/>
                </a:spcBef>
              </a:pPr>
              <a:t>12</a:t>
            </a:fld>
            <a:endParaRPr lang="tr-TR" altLang="tr-T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smtClean="0">
              <a:latin typeface="Arial" panose="020B0604020202020204" pitchFamily="34" charset="0"/>
            </a:endParaRPr>
          </a:p>
        </p:txBody>
      </p:sp>
    </p:spTree>
    <p:extLst>
      <p:ext uri="{BB962C8B-B14F-4D97-AF65-F5344CB8AC3E}">
        <p14:creationId xmlns:p14="http://schemas.microsoft.com/office/powerpoint/2010/main" val="6987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8AFC81-FE67-4664-849D-903DCCB76571}" type="slidenum">
              <a:rPr lang="tr-TR" altLang="tr-TR"/>
              <a:pPr>
                <a:spcBef>
                  <a:spcPct val="0"/>
                </a:spcBef>
              </a:pPr>
              <a:t>15</a:t>
            </a:fld>
            <a:endParaRPr lang="tr-TR" altLang="tr-T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smtClean="0">
              <a:latin typeface="Arial" panose="020B0604020202020204" pitchFamily="34" charset="0"/>
            </a:endParaRPr>
          </a:p>
        </p:txBody>
      </p:sp>
    </p:spTree>
    <p:extLst>
      <p:ext uri="{BB962C8B-B14F-4D97-AF65-F5344CB8AC3E}">
        <p14:creationId xmlns:p14="http://schemas.microsoft.com/office/powerpoint/2010/main" val="138468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2C45CCE-A244-4986-B61C-8AC29612DED9}"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39014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C45CCE-A244-4986-B61C-8AC29612DED9}"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297045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C45CCE-A244-4986-B61C-8AC29612DED9}"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406195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C45CCE-A244-4986-B61C-8AC29612DED9}"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9331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2C45CCE-A244-4986-B61C-8AC29612DED9}"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228440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2C45CCE-A244-4986-B61C-8AC29612DED9}" type="datetimeFigureOut">
              <a:rPr lang="tr-TR" smtClean="0"/>
              <a:t>24.10.2017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354048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2C45CCE-A244-4986-B61C-8AC29612DED9}" type="datetimeFigureOut">
              <a:rPr lang="tr-TR" smtClean="0"/>
              <a:t>24.10.2017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5707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2C45CCE-A244-4986-B61C-8AC29612DED9}" type="datetimeFigureOut">
              <a:rPr lang="tr-TR" smtClean="0"/>
              <a:t>24.10.2017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413179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C45CCE-A244-4986-B61C-8AC29612DED9}" type="datetimeFigureOut">
              <a:rPr lang="tr-TR" smtClean="0"/>
              <a:t>24.10.2017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62759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2C45CCE-A244-4986-B61C-8AC29612DED9}" type="datetimeFigureOut">
              <a:rPr lang="tr-TR" smtClean="0"/>
              <a:t>24.10.2017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272063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2C45CCE-A244-4986-B61C-8AC29612DED9}" type="datetimeFigureOut">
              <a:rPr lang="tr-TR" smtClean="0"/>
              <a:t>24.10.2017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2B25E1E-FEF4-4CC5-B852-2B812B1ABE65}" type="slidenum">
              <a:rPr lang="tr-TR" smtClean="0"/>
              <a:t>‹#›</a:t>
            </a:fld>
            <a:endParaRPr lang="tr-TR"/>
          </a:p>
        </p:txBody>
      </p:sp>
    </p:spTree>
    <p:extLst>
      <p:ext uri="{BB962C8B-B14F-4D97-AF65-F5344CB8AC3E}">
        <p14:creationId xmlns:p14="http://schemas.microsoft.com/office/powerpoint/2010/main" val="14647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45CCE-A244-4986-B61C-8AC29612DED9}" type="datetimeFigureOut">
              <a:rPr lang="tr-TR" smtClean="0"/>
              <a:t>24.10.2017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25E1E-FEF4-4CC5-B852-2B812B1ABE65}" type="slidenum">
              <a:rPr lang="tr-TR" smtClean="0"/>
              <a:t>‹#›</a:t>
            </a:fld>
            <a:endParaRPr lang="tr-TR"/>
          </a:p>
        </p:txBody>
      </p:sp>
    </p:spTree>
    <p:extLst>
      <p:ext uri="{BB962C8B-B14F-4D97-AF65-F5344CB8AC3E}">
        <p14:creationId xmlns:p14="http://schemas.microsoft.com/office/powerpoint/2010/main" val="46073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990601"/>
            <a:ext cx="7772400" cy="1470025"/>
          </a:xfrm>
        </p:spPr>
        <p:txBody>
          <a:bodyPr>
            <a:normAutofit fontScale="90000"/>
          </a:bodyPr>
          <a:lstStyle/>
          <a:p>
            <a:pPr eaLnBrk="1" hangingPunct="1">
              <a:defRPr/>
            </a:pPr>
            <a:r>
              <a:rPr lang="tr-TR" smtClean="0"/>
              <a:t/>
            </a:r>
            <a:br>
              <a:rPr lang="tr-TR" smtClean="0"/>
            </a:br>
            <a:r>
              <a:rPr lang="tr-TR" smtClean="0"/>
              <a:t>SPOR ANTROPOLOJİSİ</a:t>
            </a:r>
          </a:p>
        </p:txBody>
      </p:sp>
      <p:sp>
        <p:nvSpPr>
          <p:cNvPr id="2051" name="Rectangle 3"/>
          <p:cNvSpPr>
            <a:spLocks noGrp="1" noChangeArrowheads="1"/>
          </p:cNvSpPr>
          <p:nvPr>
            <p:ph type="subTitle" idx="1"/>
          </p:nvPr>
        </p:nvSpPr>
        <p:spPr/>
        <p:txBody>
          <a:bodyPr/>
          <a:lstStyle/>
          <a:p>
            <a:pPr eaLnBrk="1" hangingPunct="1">
              <a:defRPr/>
            </a:pPr>
            <a:endParaRPr lang="tr-TR" dirty="0" smtClean="0"/>
          </a:p>
          <a:p>
            <a:pPr eaLnBrk="1" hangingPunct="1">
              <a:defRPr/>
            </a:pPr>
            <a:endParaRPr lang="tr-TR" dirty="0" smtClean="0"/>
          </a:p>
          <a:p>
            <a:pPr eaLnBrk="1" hangingPunct="1">
              <a:defRPr/>
            </a:pPr>
            <a:r>
              <a:rPr lang="tr-TR" dirty="0" err="1" smtClean="0"/>
              <a:t>Pro</a:t>
            </a:r>
            <a:r>
              <a:rPr lang="tr-TR" dirty="0" smtClean="0"/>
              <a:t>.Dr. Timur </a:t>
            </a:r>
            <a:r>
              <a:rPr lang="tr-TR" dirty="0" err="1" smtClean="0"/>
              <a:t>Gültekin</a:t>
            </a:r>
            <a:endParaRPr lang="tr-TR" dirty="0" smtClean="0"/>
          </a:p>
        </p:txBody>
      </p:sp>
    </p:spTree>
    <p:extLst>
      <p:ext uri="{BB962C8B-B14F-4D97-AF65-F5344CB8AC3E}">
        <p14:creationId xmlns:p14="http://schemas.microsoft.com/office/powerpoint/2010/main" val="153121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400"/>
            <a:ext cx="9144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288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647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34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ChangeArrowheads="1"/>
          </p:cNvSpPr>
          <p:nvPr/>
        </p:nvSpPr>
        <p:spPr bwMode="auto">
          <a:xfrm>
            <a:off x="3886200" y="152400"/>
            <a:ext cx="370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a:t>Üç 	Boyutlu somatokart</a:t>
            </a:r>
            <a:endParaRPr lang="en-GB" altLang="tr-TR" sz="2400"/>
          </a:p>
        </p:txBody>
      </p:sp>
      <p:sp>
        <p:nvSpPr>
          <p:cNvPr id="51204" name="Rectangle 4"/>
          <p:cNvSpPr>
            <a:spLocks noChangeArrowheads="1"/>
          </p:cNvSpPr>
          <p:nvPr/>
        </p:nvSpPr>
        <p:spPr bwMode="auto">
          <a:xfrm>
            <a:off x="1676400" y="4940300"/>
            <a:ext cx="586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tr-TR" sz="2400"/>
              <a:t> </a:t>
            </a:r>
            <a:r>
              <a:rPr lang="tr-TR" altLang="tr-TR" sz="2400"/>
              <a:t>Merkez</a:t>
            </a:r>
            <a:r>
              <a:rPr lang="en-GB" altLang="tr-TR" sz="2400"/>
              <a:t>: 4 – 4 – 4 </a:t>
            </a:r>
          </a:p>
          <a:p>
            <a:pPr lvl="1">
              <a:spcBef>
                <a:spcPct val="0"/>
              </a:spcBef>
              <a:buFontTx/>
              <a:buNone/>
            </a:pPr>
            <a:r>
              <a:rPr lang="en-GB" altLang="tr-TR" sz="2400"/>
              <a:t>endo – meso – ecto;</a:t>
            </a:r>
          </a:p>
          <a:p>
            <a:pPr lvl="1">
              <a:spcBef>
                <a:spcPct val="0"/>
              </a:spcBef>
              <a:buFontTx/>
              <a:buNone/>
            </a:pPr>
            <a:r>
              <a:rPr lang="tr-TR" altLang="tr-TR" sz="2400"/>
              <a:t>Yağlılık</a:t>
            </a:r>
            <a:r>
              <a:rPr lang="en-GB" altLang="tr-TR" sz="2400"/>
              <a:t>; </a:t>
            </a:r>
            <a:r>
              <a:rPr lang="tr-TR" altLang="tr-TR" sz="2400"/>
              <a:t>Kaslılık</a:t>
            </a:r>
            <a:r>
              <a:rPr lang="en-GB" altLang="tr-TR" sz="2400"/>
              <a:t>; linearity </a:t>
            </a:r>
          </a:p>
          <a:p>
            <a:pPr>
              <a:spcBef>
                <a:spcPct val="0"/>
              </a:spcBef>
            </a:pPr>
            <a:r>
              <a:rPr lang="en-GB" altLang="tr-TR" sz="2400"/>
              <a:t> </a:t>
            </a:r>
            <a:r>
              <a:rPr lang="tr-TR" altLang="tr-TR" sz="2400"/>
              <a:t>Tipik erkek Somatotipi:</a:t>
            </a:r>
            <a:r>
              <a:rPr lang="en-GB" altLang="tr-TR" sz="2400"/>
              <a:t> 3 – 5 –3 </a:t>
            </a:r>
          </a:p>
          <a:p>
            <a:pPr>
              <a:spcBef>
                <a:spcPct val="0"/>
              </a:spcBef>
            </a:pPr>
            <a:r>
              <a:rPr lang="en-GB" altLang="tr-TR" sz="2400"/>
              <a:t> </a:t>
            </a:r>
            <a:r>
              <a:rPr lang="tr-TR" altLang="tr-TR" sz="2400"/>
              <a:t>Tipik Kadın somatotipi:</a:t>
            </a:r>
            <a:r>
              <a:rPr lang="en-GB" altLang="tr-TR" sz="2400"/>
              <a:t> 5 – 4 – 3</a:t>
            </a:r>
          </a:p>
        </p:txBody>
      </p:sp>
      <p:pic>
        <p:nvPicPr>
          <p:cNvPr id="286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4953001"/>
            <a:ext cx="2438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432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up)">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wipe(up)">
                                      <p:cBhvr>
                                        <p:cTn id="12" dur="500"/>
                                        <p:tgtEl>
                                          <p:spTgt spid="512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wipe(up)">
                                      <p:cBhvr>
                                        <p:cTn id="1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0"/>
            <a:ext cx="8229600" cy="1143000"/>
          </a:xfrm>
        </p:spPr>
        <p:txBody>
          <a:bodyPr/>
          <a:lstStyle/>
          <a:p>
            <a:pPr eaLnBrk="1" hangingPunct="1"/>
            <a:r>
              <a:rPr lang="tr-TR" altLang="tr-TR" smtClean="0"/>
              <a:t>Hangi </a:t>
            </a:r>
            <a:r>
              <a:rPr lang="en-GB" altLang="tr-TR" smtClean="0"/>
              <a:t>somato</a:t>
            </a:r>
            <a:r>
              <a:rPr lang="tr-TR" altLang="tr-TR" smtClean="0"/>
              <a:t>tip</a:t>
            </a:r>
            <a:r>
              <a:rPr lang="en-GB" altLang="tr-TR" smtClean="0"/>
              <a:t>?</a:t>
            </a:r>
            <a:endParaRPr lang="en-US" altLang="tr-TR" smtClean="0"/>
          </a:p>
        </p:txBody>
      </p:sp>
      <p:pic>
        <p:nvPicPr>
          <p:cNvPr id="30723" name="Picture 7"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descr="f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6675"/>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7" name="ShockwaveFlash1" r:id="rId2" imgW="8381880" imgH="5143680"/>
        </mc:Choice>
        <mc:Fallback>
          <p:control name="ShockwaveFlash1" r:id="rId2" imgW="8381880" imgH="5143680">
            <p:pic>
              <p:nvPicPr>
                <p:cNvPr id="30725" name="ShockwaveFlash1"/>
                <p:cNvPicPr preferRelativeResize="0">
                  <a:picLocks noChangeArrowheads="1" noChangeShapeType="1"/>
                </p:cNvPicPr>
                <p:nvPr/>
              </p:nvPicPr>
              <p:blipFill>
                <a:blip r:embed="rId6"/>
                <a:srcRect/>
                <a:stretch>
                  <a:fillRect/>
                </a:stretch>
              </p:blipFill>
              <p:spPr bwMode="auto">
                <a:xfrm>
                  <a:off x="1962150" y="908050"/>
                  <a:ext cx="8382000" cy="5143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7216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961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2400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aphicFrame>
        <p:nvGraphicFramePr>
          <p:cNvPr id="32771" name="Object 3"/>
          <p:cNvGraphicFramePr>
            <a:graphicFrameLocks noChangeAspect="1"/>
          </p:cNvGraphicFramePr>
          <p:nvPr/>
        </p:nvGraphicFramePr>
        <p:xfrm>
          <a:off x="3863976" y="765176"/>
          <a:ext cx="6646863" cy="5516563"/>
        </p:xfrm>
        <a:graphic>
          <a:graphicData uri="http://schemas.openxmlformats.org/presentationml/2006/ole">
            <mc:AlternateContent xmlns:mc="http://schemas.openxmlformats.org/markup-compatibility/2006">
              <mc:Choice xmlns:v="urn:schemas-microsoft-com:vml" Requires="v">
                <p:oleObj spid="_x0000_s2051" name="Photo Editor Photo" r:id="rId4" imgW="19476190" imgH="17685714" progId="MSPhotoEd.3">
                  <p:embed/>
                </p:oleObj>
              </mc:Choice>
              <mc:Fallback>
                <p:oleObj name="Photo Editor Photo" r:id="rId4" imgW="19476190" imgH="17685714" progId="MSPhotoEd.3">
                  <p:embed/>
                  <p:pic>
                    <p:nvPicPr>
                      <p:cNvPr id="3277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976" y="765176"/>
                        <a:ext cx="6646863"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32772" name="Rectangle 4"/>
          <p:cNvSpPr>
            <a:spLocks noChangeArrowheads="1"/>
          </p:cNvSpPr>
          <p:nvPr/>
        </p:nvSpPr>
        <p:spPr bwMode="auto">
          <a:xfrm>
            <a:off x="8305800" y="1"/>
            <a:ext cx="2362200" cy="11906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tr-TR" sz="1800" b="1"/>
              <a:t>‘The Physique of the Olympic Athlete’</a:t>
            </a:r>
          </a:p>
          <a:p>
            <a:pPr>
              <a:spcBef>
                <a:spcPct val="0"/>
              </a:spcBef>
              <a:buFontTx/>
              <a:buNone/>
            </a:pPr>
            <a:r>
              <a:rPr lang="en-GB" altLang="tr-TR" sz="1800" b="1"/>
              <a:t>J.M. Tanner, 1964</a:t>
            </a:r>
          </a:p>
        </p:txBody>
      </p:sp>
      <p:sp>
        <p:nvSpPr>
          <p:cNvPr id="53253" name="Oval 5"/>
          <p:cNvSpPr>
            <a:spLocks noChangeArrowheads="1"/>
          </p:cNvSpPr>
          <p:nvPr/>
        </p:nvSpPr>
        <p:spPr bwMode="auto">
          <a:xfrm>
            <a:off x="5791200" y="533400"/>
            <a:ext cx="457200" cy="457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53254" name="Rectangle 6"/>
          <p:cNvSpPr>
            <a:spLocks noChangeArrowheads="1"/>
          </p:cNvSpPr>
          <p:nvPr/>
        </p:nvSpPr>
        <p:spPr bwMode="auto">
          <a:xfrm>
            <a:off x="1524001" y="19050"/>
            <a:ext cx="2339975" cy="3046988"/>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tr-TR" sz="2400" b="1"/>
          </a:p>
          <a:p>
            <a:pPr>
              <a:spcBef>
                <a:spcPct val="0"/>
              </a:spcBef>
              <a:buFontTx/>
              <a:buNone/>
            </a:pPr>
            <a:r>
              <a:rPr lang="tr-TR" altLang="tr-TR" sz="2400" b="1">
                <a:solidFill>
                  <a:srgbClr val="66FF33"/>
                </a:solidFill>
              </a:rPr>
              <a:t>Tipik erkek</a:t>
            </a:r>
            <a:endParaRPr lang="en-GB" altLang="tr-TR" sz="2400" b="1">
              <a:solidFill>
                <a:srgbClr val="66FF33"/>
              </a:solidFill>
            </a:endParaRPr>
          </a:p>
          <a:p>
            <a:pPr>
              <a:spcBef>
                <a:spcPct val="0"/>
              </a:spcBef>
              <a:buFontTx/>
              <a:buNone/>
            </a:pPr>
            <a:r>
              <a:rPr lang="tr-TR" altLang="tr-TR" sz="2400" b="1">
                <a:solidFill>
                  <a:srgbClr val="FFFF00"/>
                </a:solidFill>
              </a:rPr>
              <a:t>Tipik Kadın</a:t>
            </a:r>
            <a:endParaRPr lang="en-GB" altLang="tr-TR" sz="2400" b="1">
              <a:solidFill>
                <a:srgbClr val="FFFF00"/>
              </a:solidFill>
            </a:endParaRPr>
          </a:p>
          <a:p>
            <a:pPr>
              <a:spcBef>
                <a:spcPct val="0"/>
              </a:spcBef>
              <a:buFontTx/>
              <a:buNone/>
            </a:pPr>
            <a:r>
              <a:rPr lang="tr-TR" altLang="tr-TR" sz="2400" b="1">
                <a:solidFill>
                  <a:srgbClr val="FF0000"/>
                </a:solidFill>
              </a:rPr>
              <a:t>Halterciler</a:t>
            </a:r>
            <a:endParaRPr lang="en-GB" altLang="tr-TR" sz="2400" b="1">
              <a:solidFill>
                <a:srgbClr val="FF0000"/>
              </a:solidFill>
            </a:endParaRPr>
          </a:p>
          <a:p>
            <a:pPr>
              <a:spcBef>
                <a:spcPct val="0"/>
              </a:spcBef>
              <a:buFontTx/>
              <a:buNone/>
            </a:pPr>
            <a:r>
              <a:rPr lang="tr-TR" altLang="tr-TR" sz="2400" b="1">
                <a:solidFill>
                  <a:srgbClr val="FF33CC"/>
                </a:solidFill>
              </a:rPr>
              <a:t>Uzun mesafe koşucuları</a:t>
            </a:r>
            <a:endParaRPr lang="en-GB" altLang="tr-TR" sz="2400" b="1">
              <a:solidFill>
                <a:srgbClr val="FF33CC"/>
              </a:solidFill>
            </a:endParaRPr>
          </a:p>
          <a:p>
            <a:pPr>
              <a:spcBef>
                <a:spcPct val="0"/>
              </a:spcBef>
              <a:buFontTx/>
              <a:buNone/>
            </a:pPr>
            <a:r>
              <a:rPr lang="tr-TR" altLang="tr-TR" sz="2400" b="1">
                <a:solidFill>
                  <a:srgbClr val="33CCFF"/>
                </a:solidFill>
              </a:rPr>
              <a:t>jİMNASTİKÇİLER</a:t>
            </a:r>
            <a:endParaRPr lang="en-GB" altLang="tr-TR" sz="2400" b="1">
              <a:solidFill>
                <a:srgbClr val="33CCFF"/>
              </a:solidFill>
            </a:endParaRPr>
          </a:p>
        </p:txBody>
      </p:sp>
      <p:sp>
        <p:nvSpPr>
          <p:cNvPr id="53255" name="Oval 7"/>
          <p:cNvSpPr>
            <a:spLocks noChangeArrowheads="1"/>
          </p:cNvSpPr>
          <p:nvPr/>
        </p:nvSpPr>
        <p:spPr bwMode="auto">
          <a:xfrm>
            <a:off x="6858000" y="1371600"/>
            <a:ext cx="457200" cy="457200"/>
          </a:xfrm>
          <a:prstGeom prst="ellipse">
            <a:avLst/>
          </a:prstGeom>
          <a:solidFill>
            <a:srgbClr val="33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53256" name="Oval 8"/>
          <p:cNvSpPr>
            <a:spLocks noChangeArrowheads="1"/>
          </p:cNvSpPr>
          <p:nvPr/>
        </p:nvSpPr>
        <p:spPr bwMode="auto">
          <a:xfrm>
            <a:off x="7620000" y="2743200"/>
            <a:ext cx="457200" cy="457200"/>
          </a:xfrm>
          <a:prstGeom prst="ellipse">
            <a:avLst/>
          </a:prstGeom>
          <a:solidFill>
            <a:srgbClr val="FF33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53257" name="Oval 9"/>
          <p:cNvSpPr>
            <a:spLocks noChangeArrowheads="1"/>
          </p:cNvSpPr>
          <p:nvPr/>
        </p:nvSpPr>
        <p:spPr bwMode="auto">
          <a:xfrm>
            <a:off x="6248400" y="2362200"/>
            <a:ext cx="457200" cy="457200"/>
          </a:xfrm>
          <a:prstGeom prst="ellipse">
            <a:avLst/>
          </a:prstGeom>
          <a:solidFill>
            <a:srgbClr val="66FF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53258" name="Oval 10"/>
          <p:cNvSpPr>
            <a:spLocks noChangeArrowheads="1"/>
          </p:cNvSpPr>
          <p:nvPr/>
        </p:nvSpPr>
        <p:spPr bwMode="auto">
          <a:xfrm>
            <a:off x="5486400" y="3429000"/>
            <a:ext cx="457200" cy="4572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Tree>
    <p:extLst>
      <p:ext uri="{BB962C8B-B14F-4D97-AF65-F5344CB8AC3E}">
        <p14:creationId xmlns:p14="http://schemas.microsoft.com/office/powerpoint/2010/main" val="3593644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autoUpdateAnimBg="0"/>
      <p:bldP spid="53255" grpId="0" animBg="1"/>
      <p:bldP spid="53256" grpId="0" animBg="1"/>
      <p:bldP spid="53257" grpId="0" animBg="1"/>
      <p:bldP spid="532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Dikdörtgen"/>
          <p:cNvSpPr>
            <a:spLocks noChangeArrowheads="1"/>
          </p:cNvSpPr>
          <p:nvPr/>
        </p:nvSpPr>
        <p:spPr bwMode="auto">
          <a:xfrm>
            <a:off x="4419600" y="304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Heath-Carter sınıflaması</a:t>
            </a:r>
          </a:p>
        </p:txBody>
      </p:sp>
      <p:sp>
        <p:nvSpPr>
          <p:cNvPr id="34819" name="2 Dikdörtgen"/>
          <p:cNvSpPr>
            <a:spLocks noChangeArrowheads="1"/>
          </p:cNvSpPr>
          <p:nvPr/>
        </p:nvSpPr>
        <p:spPr bwMode="auto">
          <a:xfrm>
            <a:off x="3810000" y="1166814"/>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1-9-1 İleri derecede  mezomorf,</a:t>
            </a:r>
          </a:p>
          <a:p>
            <a:pPr eaLnBrk="1" hangingPunct="1">
              <a:spcBef>
                <a:spcPct val="0"/>
              </a:spcBef>
              <a:buFontTx/>
              <a:buNone/>
            </a:pPr>
            <a:r>
              <a:rPr lang="tr-TR" altLang="tr-TR" sz="1800"/>
              <a:t>• 9-1-1 İleri derecede endomorf,</a:t>
            </a:r>
          </a:p>
          <a:p>
            <a:pPr eaLnBrk="1" hangingPunct="1">
              <a:spcBef>
                <a:spcPct val="0"/>
              </a:spcBef>
              <a:buFontTx/>
              <a:buNone/>
            </a:pPr>
            <a:r>
              <a:rPr lang="tr-TR" altLang="tr-TR" sz="1800"/>
              <a:t>• 1-1-9 İleri derecede ekdomorf,</a:t>
            </a:r>
          </a:p>
          <a:p>
            <a:pPr eaLnBrk="1" hangingPunct="1">
              <a:spcBef>
                <a:spcPct val="0"/>
              </a:spcBef>
              <a:buFontTx/>
              <a:buNone/>
            </a:pPr>
            <a:r>
              <a:rPr lang="tr-TR" altLang="tr-TR" sz="1800"/>
              <a:t>• 5-2-2 Dengeli endomorfi,</a:t>
            </a:r>
          </a:p>
          <a:p>
            <a:pPr eaLnBrk="1" hangingPunct="1">
              <a:spcBef>
                <a:spcPct val="0"/>
              </a:spcBef>
              <a:buFontTx/>
              <a:buNone/>
            </a:pPr>
            <a:r>
              <a:rPr lang="tr-TR" altLang="tr-TR" sz="1800"/>
              <a:t>• 6-4-3 Mezomorfik endomorfi,</a:t>
            </a:r>
          </a:p>
          <a:p>
            <a:pPr eaLnBrk="1" hangingPunct="1">
              <a:spcBef>
                <a:spcPct val="0"/>
              </a:spcBef>
              <a:buFontTx/>
              <a:buNone/>
            </a:pPr>
            <a:r>
              <a:rPr lang="tr-TR" altLang="tr-TR" sz="1800"/>
              <a:t>• 5-5-2 Mezomorfi ve endomorfi,</a:t>
            </a:r>
          </a:p>
          <a:p>
            <a:pPr eaLnBrk="1" hangingPunct="1">
              <a:spcBef>
                <a:spcPct val="0"/>
              </a:spcBef>
              <a:buFontTx/>
              <a:buNone/>
            </a:pPr>
            <a:r>
              <a:rPr lang="tr-TR" altLang="tr-TR" sz="1800"/>
              <a:t>• 3-5-2 Endo-mezomorfi,</a:t>
            </a:r>
          </a:p>
          <a:p>
            <a:pPr eaLnBrk="1" hangingPunct="1">
              <a:spcBef>
                <a:spcPct val="0"/>
              </a:spcBef>
              <a:buFontTx/>
              <a:buNone/>
            </a:pPr>
            <a:r>
              <a:rPr lang="tr-TR" altLang="tr-TR" sz="1800"/>
              <a:t>• 2-5-2 Dengeli mezomorf,</a:t>
            </a:r>
          </a:p>
          <a:p>
            <a:pPr eaLnBrk="1" hangingPunct="1">
              <a:spcBef>
                <a:spcPct val="0"/>
              </a:spcBef>
              <a:buFontTx/>
              <a:buNone/>
            </a:pPr>
            <a:r>
              <a:rPr lang="tr-TR" altLang="tr-TR" sz="1800"/>
              <a:t>• 1-6-3 Ekdomorfik mezomorfi,</a:t>
            </a:r>
          </a:p>
          <a:p>
            <a:pPr eaLnBrk="1" hangingPunct="1">
              <a:spcBef>
                <a:spcPct val="0"/>
              </a:spcBef>
              <a:buFontTx/>
              <a:buNone/>
            </a:pPr>
            <a:r>
              <a:rPr lang="tr-TR" altLang="tr-TR" sz="1800"/>
              <a:t>• 2-4-4 Mezomorfi-ekdomorfi,</a:t>
            </a:r>
          </a:p>
          <a:p>
            <a:pPr eaLnBrk="1" hangingPunct="1">
              <a:spcBef>
                <a:spcPct val="0"/>
              </a:spcBef>
              <a:buFontTx/>
              <a:buNone/>
            </a:pPr>
            <a:r>
              <a:rPr lang="tr-TR" altLang="tr-TR" sz="1800"/>
              <a:t>• 2-2-5 Dengeli ekdomorfi,</a:t>
            </a:r>
          </a:p>
          <a:p>
            <a:pPr eaLnBrk="1" hangingPunct="1">
              <a:spcBef>
                <a:spcPct val="0"/>
              </a:spcBef>
              <a:buFontTx/>
              <a:buNone/>
            </a:pPr>
            <a:r>
              <a:rPr lang="tr-TR" altLang="tr-TR" sz="1800"/>
              <a:t>• 3-2-5 Endomorfik-ekdomorfi,</a:t>
            </a:r>
          </a:p>
          <a:p>
            <a:pPr eaLnBrk="1" hangingPunct="1">
              <a:spcBef>
                <a:spcPct val="0"/>
              </a:spcBef>
              <a:buFontTx/>
              <a:buNone/>
            </a:pPr>
            <a:r>
              <a:rPr lang="tr-TR" altLang="tr-TR" sz="1800"/>
              <a:t>• 4-2-4  Endo-ekdomorfi,</a:t>
            </a:r>
          </a:p>
          <a:p>
            <a:pPr eaLnBrk="1" hangingPunct="1">
              <a:spcBef>
                <a:spcPct val="0"/>
              </a:spcBef>
              <a:buFontTx/>
              <a:buNone/>
            </a:pPr>
            <a:r>
              <a:rPr lang="tr-TR" altLang="tr-TR" sz="1800"/>
              <a:t>• 5-2-4 Ekdomorfik-endomorfi,</a:t>
            </a:r>
          </a:p>
          <a:p>
            <a:pPr eaLnBrk="1" hangingPunct="1">
              <a:spcBef>
                <a:spcPct val="0"/>
              </a:spcBef>
              <a:buFontTx/>
              <a:buNone/>
            </a:pPr>
            <a:r>
              <a:rPr lang="tr-TR" altLang="tr-TR" sz="1800"/>
              <a:t>• 4-4-3 Dengeli somatotip yapı,</a:t>
            </a:r>
          </a:p>
          <a:p>
            <a:pPr eaLnBrk="1" hangingPunct="1">
              <a:spcBef>
                <a:spcPct val="0"/>
              </a:spcBef>
              <a:buFontTx/>
              <a:buNone/>
            </a:pPr>
            <a:r>
              <a:rPr lang="tr-TR" altLang="tr-TR" sz="1800"/>
              <a:t>• 4-3-4 Dengeli somatotip yapıyı ifade eder</a:t>
            </a:r>
          </a:p>
        </p:txBody>
      </p:sp>
    </p:spTree>
    <p:extLst>
      <p:ext uri="{BB962C8B-B14F-4D97-AF65-F5344CB8AC3E}">
        <p14:creationId xmlns:p14="http://schemas.microsoft.com/office/powerpoint/2010/main" val="109653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81200" y="188913"/>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a:latin typeface="Comic Sans MS" panose="030F0702030302020204" pitchFamily="66" charset="0"/>
              </a:rPr>
              <a:t>Somatotipinizi belirlemek için vücudunuzun dörkt farklı yerinden deri kıvırımı kalınlığı değerlerini ölçmeniz gerekir.</a:t>
            </a:r>
            <a:endParaRPr lang="en-GB" altLang="tr-TR">
              <a:latin typeface="Comic Sans MS" panose="030F0702030302020204" pitchFamily="66" charset="0"/>
            </a:endParaRPr>
          </a:p>
        </p:txBody>
      </p:sp>
      <p:sp>
        <p:nvSpPr>
          <p:cNvPr id="29699" name="Text Box 3"/>
          <p:cNvSpPr txBox="1">
            <a:spLocks noChangeArrowheads="1"/>
          </p:cNvSpPr>
          <p:nvPr/>
        </p:nvSpPr>
        <p:spPr bwMode="auto">
          <a:xfrm>
            <a:off x="1524000" y="2057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tr-TR" altLang="tr-TR">
                <a:latin typeface="Comic Sans MS" panose="030F0702030302020204" pitchFamily="66" charset="0"/>
              </a:rPr>
              <a:t>Bunun için deri kıvrımı pergeline ihtiyacınız var</a:t>
            </a:r>
            <a:r>
              <a:rPr lang="en-GB" altLang="tr-TR">
                <a:latin typeface="Comic Sans MS" panose="030F0702030302020204" pitchFamily="66" charset="0"/>
              </a:rPr>
              <a:t>.</a:t>
            </a:r>
          </a:p>
        </p:txBody>
      </p:sp>
      <p:pic>
        <p:nvPicPr>
          <p:cNvPr id="29700"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004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323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0" fill="hold"/>
                                        <p:tgtEl>
                                          <p:spTgt spid="29698"/>
                                        </p:tgtEl>
                                        <p:attrNameLst>
                                          <p:attrName>ppt_x</p:attrName>
                                        </p:attrNameLst>
                                      </p:cBhvr>
                                      <p:tavLst>
                                        <p:tav tm="0">
                                          <p:val>
                                            <p:strVal val="#ppt_x"/>
                                          </p:val>
                                        </p:tav>
                                        <p:tav tm="100000">
                                          <p:val>
                                            <p:strVal val="#ppt_x"/>
                                          </p:val>
                                        </p:tav>
                                      </p:tavLst>
                                    </p:anim>
                                    <p:anim calcmode="lin" valueType="num">
                                      <p:cBhvr additive="base">
                                        <p:cTn id="8" dur="50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dissolve">
                                      <p:cBhvr>
                                        <p:cTn id="13" dur="500"/>
                                        <p:tgtEl>
                                          <p:spTgt spid="29699"/>
                                        </p:tgtEl>
                                      </p:cBhvr>
                                    </p:animEffect>
                                  </p:childTnLst>
                                  <p:subTnLst>
                                    <p:set>
                                      <p:cBhvr override="childStyle">
                                        <p:cTn dur="1" fill="hold" display="0" masterRel="nextClick" afterEffect="1"/>
                                        <p:tgtEl>
                                          <p:spTgt spid="29699"/>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29700"/>
                                        </p:tgtEl>
                                        <p:attrNameLst>
                                          <p:attrName>style.visibility</p:attrName>
                                        </p:attrNameLst>
                                      </p:cBhvr>
                                      <p:to>
                                        <p:strVal val="visible"/>
                                      </p:to>
                                    </p:set>
                                    <p:anim calcmode="lin" valueType="num">
                                      <p:cBhvr additive="base">
                                        <p:cTn id="18" dur="5000" fill="hold"/>
                                        <p:tgtEl>
                                          <p:spTgt spid="29700"/>
                                        </p:tgtEl>
                                        <p:attrNameLst>
                                          <p:attrName>ppt_x</p:attrName>
                                        </p:attrNameLst>
                                      </p:cBhvr>
                                      <p:tavLst>
                                        <p:tav tm="0">
                                          <p:val>
                                            <p:strVal val="#ppt_x"/>
                                          </p:val>
                                        </p:tav>
                                        <p:tav tm="100000">
                                          <p:val>
                                            <p:strVal val="#ppt_x"/>
                                          </p:val>
                                        </p:tav>
                                      </p:tavLst>
                                    </p:anim>
                                    <p:anim calcmode="lin" valueType="num">
                                      <p:cBhvr additive="base">
                                        <p:cTn id="19" dur="50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clrChange>
              <a:clrFrom>
                <a:srgbClr val="FFF7F7"/>
              </a:clrFrom>
              <a:clrTo>
                <a:srgbClr val="FFF7F7">
                  <a:alpha val="0"/>
                </a:srgbClr>
              </a:clrTo>
            </a:clrChange>
            <a:lum contrast="24000"/>
            <a:extLst>
              <a:ext uri="{28A0092B-C50C-407E-A947-70E740481C1C}">
                <a14:useLocalDpi xmlns:a14="http://schemas.microsoft.com/office/drawing/2010/main" val="0"/>
              </a:ext>
            </a:extLst>
          </a:blip>
          <a:srcRect/>
          <a:stretch>
            <a:fillRect/>
          </a:stretch>
        </p:blipFill>
        <p:spPr bwMode="auto">
          <a:xfrm>
            <a:off x="1676400" y="1447800"/>
            <a:ext cx="89916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4343401" y="381000"/>
            <a:ext cx="339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tr-TR" altLang="tr-TR" sz="4400">
                <a:solidFill>
                  <a:schemeClr val="accent2"/>
                </a:solidFill>
                <a:latin typeface="Arial Narrow" panose="020B0606020202030204" pitchFamily="34" charset="0"/>
              </a:rPr>
              <a:t>SOMATOKART</a:t>
            </a:r>
            <a:endParaRPr lang="en-GB" altLang="tr-TR" sz="440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12755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999"/>
          <a:stretch>
            <a:fillRect/>
          </a:stretch>
        </p:blipFill>
        <p:spPr bwMode="auto">
          <a:xfrm>
            <a:off x="2209800" y="230188"/>
            <a:ext cx="73152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7891" name="Text Box 3"/>
          <p:cNvSpPr txBox="1">
            <a:spLocks noChangeArrowheads="1"/>
          </p:cNvSpPr>
          <p:nvPr/>
        </p:nvSpPr>
        <p:spPr bwMode="auto">
          <a:xfrm>
            <a:off x="1752600" y="3048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tr-TR" sz="4400">
              <a:solidFill>
                <a:schemeClr val="accent2"/>
              </a:solidFill>
              <a:latin typeface="Arial Narrow" panose="020B0606020202030204" pitchFamily="34" charset="0"/>
            </a:endParaRPr>
          </a:p>
        </p:txBody>
      </p:sp>
      <p:sp>
        <p:nvSpPr>
          <p:cNvPr id="37892" name="Freeform 4"/>
          <p:cNvSpPr>
            <a:spLocks/>
          </p:cNvSpPr>
          <p:nvPr/>
        </p:nvSpPr>
        <p:spPr bwMode="auto">
          <a:xfrm>
            <a:off x="5867400" y="3657600"/>
            <a:ext cx="990600" cy="1143000"/>
          </a:xfrm>
          <a:custGeom>
            <a:avLst/>
            <a:gdLst>
              <a:gd name="T0" fmla="*/ 457200 w 624"/>
              <a:gd name="T1" fmla="*/ 0 h 720"/>
              <a:gd name="T2" fmla="*/ 0 w 624"/>
              <a:gd name="T3" fmla="*/ 228600 h 720"/>
              <a:gd name="T4" fmla="*/ 0 w 624"/>
              <a:gd name="T5" fmla="*/ 838200 h 720"/>
              <a:gd name="T6" fmla="*/ 457200 w 624"/>
              <a:gd name="T7" fmla="*/ 1143000 h 720"/>
              <a:gd name="T8" fmla="*/ 990600 w 624"/>
              <a:gd name="T9" fmla="*/ 838200 h 720"/>
              <a:gd name="T10" fmla="*/ 990600 w 624"/>
              <a:gd name="T11" fmla="*/ 228600 h 720"/>
              <a:gd name="T12" fmla="*/ 457200 w 624"/>
              <a:gd name="T13" fmla="*/ 0 h 720"/>
              <a:gd name="T14" fmla="*/ 0 60000 65536"/>
              <a:gd name="T15" fmla="*/ 0 60000 65536"/>
              <a:gd name="T16" fmla="*/ 0 60000 65536"/>
              <a:gd name="T17" fmla="*/ 0 60000 65536"/>
              <a:gd name="T18" fmla="*/ 0 60000 65536"/>
              <a:gd name="T19" fmla="*/ 0 60000 65536"/>
              <a:gd name="T20" fmla="*/ 0 60000 65536"/>
              <a:gd name="T21" fmla="*/ 0 w 624"/>
              <a:gd name="T22" fmla="*/ 0 h 720"/>
              <a:gd name="T23" fmla="*/ 624 w 624"/>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720">
                <a:moveTo>
                  <a:pt x="288" y="0"/>
                </a:moveTo>
                <a:lnTo>
                  <a:pt x="0" y="144"/>
                </a:lnTo>
                <a:lnTo>
                  <a:pt x="0" y="528"/>
                </a:lnTo>
                <a:lnTo>
                  <a:pt x="288" y="720"/>
                </a:lnTo>
                <a:lnTo>
                  <a:pt x="624" y="528"/>
                </a:lnTo>
                <a:lnTo>
                  <a:pt x="624" y="144"/>
                </a:lnTo>
                <a:lnTo>
                  <a:pt x="288" y="0"/>
                </a:lnTo>
                <a:close/>
              </a:path>
            </a:pathLst>
          </a:custGeom>
          <a:noFill/>
          <a:ln w="28575" cmpd="sng">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3" name="Freeform 5"/>
          <p:cNvSpPr>
            <a:spLocks/>
          </p:cNvSpPr>
          <p:nvPr/>
        </p:nvSpPr>
        <p:spPr bwMode="auto">
          <a:xfrm>
            <a:off x="6324600" y="3352800"/>
            <a:ext cx="2057400" cy="2590800"/>
          </a:xfrm>
          <a:custGeom>
            <a:avLst/>
            <a:gdLst>
              <a:gd name="T0" fmla="*/ 1600200 w 1296"/>
              <a:gd name="T1" fmla="*/ 0 h 1632"/>
              <a:gd name="T2" fmla="*/ 0 w 1296"/>
              <a:gd name="T3" fmla="*/ 838200 h 1632"/>
              <a:gd name="T4" fmla="*/ 0 w 1296"/>
              <a:gd name="T5" fmla="*/ 2590800 h 1632"/>
              <a:gd name="T6" fmla="*/ 1219200 w 1296"/>
              <a:gd name="T7" fmla="*/ 2438400 h 1632"/>
              <a:gd name="T8" fmla="*/ 2057400 w 1296"/>
              <a:gd name="T9" fmla="*/ 2057400 h 1632"/>
              <a:gd name="T10" fmla="*/ 1905000 w 1296"/>
              <a:gd name="T11" fmla="*/ 838200 h 1632"/>
              <a:gd name="T12" fmla="*/ 1600200 w 1296"/>
              <a:gd name="T13" fmla="*/ 0 h 1632"/>
              <a:gd name="T14" fmla="*/ 0 60000 65536"/>
              <a:gd name="T15" fmla="*/ 0 60000 65536"/>
              <a:gd name="T16" fmla="*/ 0 60000 65536"/>
              <a:gd name="T17" fmla="*/ 0 60000 65536"/>
              <a:gd name="T18" fmla="*/ 0 60000 65536"/>
              <a:gd name="T19" fmla="*/ 0 60000 65536"/>
              <a:gd name="T20" fmla="*/ 0 60000 65536"/>
              <a:gd name="T21" fmla="*/ 0 w 1296"/>
              <a:gd name="T22" fmla="*/ 0 h 1632"/>
              <a:gd name="T23" fmla="*/ 1296 w 1296"/>
              <a:gd name="T24" fmla="*/ 1632 h 1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6" h="1632">
                <a:moveTo>
                  <a:pt x="1008" y="0"/>
                </a:moveTo>
                <a:lnTo>
                  <a:pt x="0" y="528"/>
                </a:lnTo>
                <a:lnTo>
                  <a:pt x="0" y="1632"/>
                </a:lnTo>
                <a:lnTo>
                  <a:pt x="768" y="1536"/>
                </a:lnTo>
                <a:lnTo>
                  <a:pt x="1296" y="1296"/>
                </a:lnTo>
                <a:lnTo>
                  <a:pt x="1200" y="528"/>
                </a:lnTo>
                <a:lnTo>
                  <a:pt x="1008" y="0"/>
                </a:lnTo>
                <a:close/>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4" name="Freeform 6"/>
          <p:cNvSpPr>
            <a:spLocks/>
          </p:cNvSpPr>
          <p:nvPr/>
        </p:nvSpPr>
        <p:spPr bwMode="auto">
          <a:xfrm>
            <a:off x="4800600" y="1828800"/>
            <a:ext cx="3124200" cy="2362200"/>
          </a:xfrm>
          <a:custGeom>
            <a:avLst/>
            <a:gdLst>
              <a:gd name="T0" fmla="*/ 1524000 w 1968"/>
              <a:gd name="T1" fmla="*/ 0 h 1488"/>
              <a:gd name="T2" fmla="*/ 2438400 w 1968"/>
              <a:gd name="T3" fmla="*/ 685800 h 1488"/>
              <a:gd name="T4" fmla="*/ 3124200 w 1968"/>
              <a:gd name="T5" fmla="*/ 1524000 h 1488"/>
              <a:gd name="T6" fmla="*/ 1524000 w 1968"/>
              <a:gd name="T7" fmla="*/ 2362200 h 1488"/>
              <a:gd name="T8" fmla="*/ 0 w 1968"/>
              <a:gd name="T9" fmla="*/ 1524000 h 1488"/>
              <a:gd name="T10" fmla="*/ 609600 w 1968"/>
              <a:gd name="T11" fmla="*/ 762000 h 1488"/>
              <a:gd name="T12" fmla="*/ 1524000 w 1968"/>
              <a:gd name="T13" fmla="*/ 0 h 1488"/>
              <a:gd name="T14" fmla="*/ 0 60000 65536"/>
              <a:gd name="T15" fmla="*/ 0 60000 65536"/>
              <a:gd name="T16" fmla="*/ 0 60000 65536"/>
              <a:gd name="T17" fmla="*/ 0 60000 65536"/>
              <a:gd name="T18" fmla="*/ 0 60000 65536"/>
              <a:gd name="T19" fmla="*/ 0 60000 65536"/>
              <a:gd name="T20" fmla="*/ 0 60000 65536"/>
              <a:gd name="T21" fmla="*/ 0 w 1968"/>
              <a:gd name="T22" fmla="*/ 0 h 1488"/>
              <a:gd name="T23" fmla="*/ 1968 w 1968"/>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1488">
                <a:moveTo>
                  <a:pt x="960" y="0"/>
                </a:moveTo>
                <a:lnTo>
                  <a:pt x="1536" y="432"/>
                </a:lnTo>
                <a:lnTo>
                  <a:pt x="1968" y="960"/>
                </a:lnTo>
                <a:lnTo>
                  <a:pt x="960" y="1488"/>
                </a:lnTo>
                <a:lnTo>
                  <a:pt x="0" y="960"/>
                </a:lnTo>
                <a:lnTo>
                  <a:pt x="384" y="480"/>
                </a:lnTo>
                <a:lnTo>
                  <a:pt x="960" y="0"/>
                </a:lnTo>
                <a:close/>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5" name="Freeform 7"/>
          <p:cNvSpPr>
            <a:spLocks/>
          </p:cNvSpPr>
          <p:nvPr/>
        </p:nvSpPr>
        <p:spPr bwMode="auto">
          <a:xfrm>
            <a:off x="4267200" y="3352800"/>
            <a:ext cx="2057400" cy="2590800"/>
          </a:xfrm>
          <a:custGeom>
            <a:avLst/>
            <a:gdLst>
              <a:gd name="T0" fmla="*/ 0 w 1296"/>
              <a:gd name="T1" fmla="*/ 2057400 h 1632"/>
              <a:gd name="T2" fmla="*/ 152400 w 1296"/>
              <a:gd name="T3" fmla="*/ 838200 h 1632"/>
              <a:gd name="T4" fmla="*/ 609600 w 1296"/>
              <a:gd name="T5" fmla="*/ 0 h 1632"/>
              <a:gd name="T6" fmla="*/ 2057400 w 1296"/>
              <a:gd name="T7" fmla="*/ 838200 h 1632"/>
              <a:gd name="T8" fmla="*/ 2057400 w 1296"/>
              <a:gd name="T9" fmla="*/ 2590800 h 1632"/>
              <a:gd name="T10" fmla="*/ 838200 w 1296"/>
              <a:gd name="T11" fmla="*/ 2438400 h 1632"/>
              <a:gd name="T12" fmla="*/ 0 w 1296"/>
              <a:gd name="T13" fmla="*/ 2057400 h 1632"/>
              <a:gd name="T14" fmla="*/ 0 60000 65536"/>
              <a:gd name="T15" fmla="*/ 0 60000 65536"/>
              <a:gd name="T16" fmla="*/ 0 60000 65536"/>
              <a:gd name="T17" fmla="*/ 0 60000 65536"/>
              <a:gd name="T18" fmla="*/ 0 60000 65536"/>
              <a:gd name="T19" fmla="*/ 0 60000 65536"/>
              <a:gd name="T20" fmla="*/ 0 60000 65536"/>
              <a:gd name="T21" fmla="*/ 0 w 1296"/>
              <a:gd name="T22" fmla="*/ 0 h 1632"/>
              <a:gd name="T23" fmla="*/ 1296 w 1296"/>
              <a:gd name="T24" fmla="*/ 1632 h 1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6" h="1632">
                <a:moveTo>
                  <a:pt x="0" y="1296"/>
                </a:moveTo>
                <a:lnTo>
                  <a:pt x="96" y="528"/>
                </a:lnTo>
                <a:lnTo>
                  <a:pt x="384" y="0"/>
                </a:lnTo>
                <a:lnTo>
                  <a:pt x="1296" y="528"/>
                </a:lnTo>
                <a:lnTo>
                  <a:pt x="1296" y="1632"/>
                </a:lnTo>
                <a:lnTo>
                  <a:pt x="528" y="1536"/>
                </a:lnTo>
                <a:lnTo>
                  <a:pt x="0" y="1296"/>
                </a:lnTo>
                <a:close/>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6" name="Text Box 8"/>
          <p:cNvSpPr txBox="1">
            <a:spLocks noChangeArrowheads="1"/>
          </p:cNvSpPr>
          <p:nvPr/>
        </p:nvSpPr>
        <p:spPr bwMode="auto">
          <a:xfrm>
            <a:off x="8610601" y="1219200"/>
            <a:ext cx="1622425" cy="1581150"/>
          </a:xfrm>
          <a:prstGeom prst="rect">
            <a:avLst/>
          </a:prstGeom>
          <a:solidFill>
            <a:schemeClr val="bg2"/>
          </a:solidFill>
          <a:ln w="2857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tr-TR" sz="2400">
                <a:solidFill>
                  <a:schemeClr val="accent1"/>
                </a:solidFill>
                <a:latin typeface="Arial Narrow" panose="020B0606020202030204" pitchFamily="34" charset="0"/>
              </a:rPr>
              <a:t>Central</a:t>
            </a:r>
          </a:p>
          <a:p>
            <a:pPr>
              <a:spcBef>
                <a:spcPct val="0"/>
              </a:spcBef>
            </a:pPr>
            <a:r>
              <a:rPr lang="en-GB" altLang="tr-TR" sz="2400">
                <a:solidFill>
                  <a:srgbClr val="FFFF00"/>
                </a:solidFill>
                <a:latin typeface="Arial Narrow" panose="020B0606020202030204" pitchFamily="34" charset="0"/>
              </a:rPr>
              <a:t>Endomorph</a:t>
            </a:r>
          </a:p>
          <a:p>
            <a:pPr>
              <a:spcBef>
                <a:spcPct val="0"/>
              </a:spcBef>
            </a:pPr>
            <a:r>
              <a:rPr lang="en-GB" altLang="tr-TR" sz="2400">
                <a:solidFill>
                  <a:srgbClr val="FF3300"/>
                </a:solidFill>
                <a:latin typeface="Arial Narrow" panose="020B0606020202030204" pitchFamily="34" charset="0"/>
              </a:rPr>
              <a:t>Mesomorph</a:t>
            </a:r>
          </a:p>
          <a:p>
            <a:pPr>
              <a:spcBef>
                <a:spcPct val="0"/>
              </a:spcBef>
            </a:pPr>
            <a:r>
              <a:rPr lang="en-GB" altLang="tr-TR" sz="2400">
                <a:solidFill>
                  <a:schemeClr val="accent2"/>
                </a:solidFill>
                <a:latin typeface="Arial Narrow" panose="020B0606020202030204" pitchFamily="34" charset="0"/>
              </a:rPr>
              <a:t>Ectomorph</a:t>
            </a:r>
          </a:p>
        </p:txBody>
      </p:sp>
    </p:spTree>
    <p:extLst>
      <p:ext uri="{BB962C8B-B14F-4D97-AF65-F5344CB8AC3E}">
        <p14:creationId xmlns:p14="http://schemas.microsoft.com/office/powerpoint/2010/main" val="414598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5503" y="2611937"/>
            <a:ext cx="10515600" cy="1325563"/>
          </a:xfrm>
        </p:spPr>
        <p:txBody>
          <a:bodyPr/>
          <a:lstStyle/>
          <a:p>
            <a:pPr algn="ctr"/>
            <a:r>
              <a:rPr lang="tr-TR" altLang="tr-TR" b="1" dirty="0" err="1" smtClean="0"/>
              <a:t>Heath</a:t>
            </a:r>
            <a:r>
              <a:rPr lang="tr-TR" altLang="tr-TR" b="1" dirty="0" smtClean="0"/>
              <a:t>-Carter </a:t>
            </a:r>
            <a:r>
              <a:rPr lang="tr-TR" altLang="tr-TR" b="1" dirty="0" err="1" smtClean="0"/>
              <a:t>Somatotip</a:t>
            </a:r>
            <a:r>
              <a:rPr lang="tr-TR" altLang="tr-TR" b="1" dirty="0" smtClean="0"/>
              <a:t> Tekniği</a:t>
            </a:r>
            <a:endParaRPr lang="tr-TR" dirty="0"/>
          </a:p>
        </p:txBody>
      </p:sp>
    </p:spTree>
    <p:extLst>
      <p:ext uri="{BB962C8B-B14F-4D97-AF65-F5344CB8AC3E}">
        <p14:creationId xmlns:p14="http://schemas.microsoft.com/office/powerpoint/2010/main" val="174267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999"/>
          <a:stretch>
            <a:fillRect/>
          </a:stretch>
        </p:blipFill>
        <p:spPr bwMode="auto">
          <a:xfrm>
            <a:off x="2209800" y="230188"/>
            <a:ext cx="73152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Oval 3"/>
          <p:cNvSpPr>
            <a:spLocks noChangeArrowheads="1"/>
          </p:cNvSpPr>
          <p:nvPr/>
        </p:nvSpPr>
        <p:spPr bwMode="auto">
          <a:xfrm>
            <a:off x="5257800" y="3962400"/>
            <a:ext cx="304800" cy="304800"/>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8916" name="Oval 4"/>
          <p:cNvSpPr>
            <a:spLocks noChangeArrowheads="1"/>
          </p:cNvSpPr>
          <p:nvPr/>
        </p:nvSpPr>
        <p:spPr bwMode="auto">
          <a:xfrm>
            <a:off x="6400800" y="2438400"/>
            <a:ext cx="304800" cy="304800"/>
          </a:xfrm>
          <a:prstGeom prst="ellipse">
            <a:avLst/>
          </a:prstGeom>
          <a:solidFill>
            <a:schemeClr val="accent1"/>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8917" name="Oval 5"/>
          <p:cNvSpPr>
            <a:spLocks noChangeArrowheads="1"/>
          </p:cNvSpPr>
          <p:nvPr/>
        </p:nvSpPr>
        <p:spPr bwMode="auto">
          <a:xfrm>
            <a:off x="4648200" y="4038600"/>
            <a:ext cx="304800" cy="304800"/>
          </a:xfrm>
          <a:prstGeom prst="ellipse">
            <a:avLst/>
          </a:prstGeom>
          <a:solidFill>
            <a:srgbClr val="FFFF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8918" name="Oval 6"/>
          <p:cNvSpPr>
            <a:spLocks noChangeArrowheads="1"/>
          </p:cNvSpPr>
          <p:nvPr/>
        </p:nvSpPr>
        <p:spPr bwMode="auto">
          <a:xfrm>
            <a:off x="6934200" y="4724400"/>
            <a:ext cx="304800" cy="304800"/>
          </a:xfrm>
          <a:prstGeom prst="ellipse">
            <a:avLst/>
          </a:prstGeom>
          <a:solidFill>
            <a:srgbClr val="FF33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Tree>
    <p:extLst>
      <p:ext uri="{BB962C8B-B14F-4D97-AF65-F5344CB8AC3E}">
        <p14:creationId xmlns:p14="http://schemas.microsoft.com/office/powerpoint/2010/main" val="53625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sotw9_tem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656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62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1919288" y="188913"/>
            <a:ext cx="8229600" cy="3960812"/>
          </a:xfrm>
        </p:spPr>
        <p:txBody>
          <a:bodyPr/>
          <a:lstStyle/>
          <a:p>
            <a:pPr algn="just" eaLnBrk="1" hangingPunct="1">
              <a:buFontTx/>
              <a:buNone/>
            </a:pPr>
            <a:r>
              <a:rPr lang="tr-TR" altLang="tr-TR">
                <a:solidFill>
                  <a:srgbClr val="78F775"/>
                </a:solidFill>
              </a:rPr>
              <a:t>   1’den 9’a kadar rakamlarla ifade edilen somatotipte ilk sayı </a:t>
            </a:r>
            <a:r>
              <a:rPr lang="tr-TR" altLang="tr-TR" b="1">
                <a:solidFill>
                  <a:srgbClr val="78F775"/>
                </a:solidFill>
              </a:rPr>
              <a:t>endomorf</a:t>
            </a:r>
            <a:r>
              <a:rPr lang="tr-TR" altLang="tr-TR">
                <a:solidFill>
                  <a:srgbClr val="78F775"/>
                </a:solidFill>
              </a:rPr>
              <a:t>, ikinci sayı  </a:t>
            </a:r>
            <a:r>
              <a:rPr lang="tr-TR" altLang="tr-TR" b="1">
                <a:solidFill>
                  <a:srgbClr val="78F775"/>
                </a:solidFill>
              </a:rPr>
              <a:t>mezomorf </a:t>
            </a:r>
            <a:r>
              <a:rPr lang="tr-TR" altLang="tr-TR">
                <a:solidFill>
                  <a:srgbClr val="78F775"/>
                </a:solidFill>
              </a:rPr>
              <a:t>ve üçüncü sayı ise </a:t>
            </a:r>
            <a:r>
              <a:rPr lang="tr-TR" altLang="tr-TR" b="1">
                <a:solidFill>
                  <a:srgbClr val="78F775"/>
                </a:solidFill>
              </a:rPr>
              <a:t>ektomorf</a:t>
            </a:r>
            <a:r>
              <a:rPr lang="tr-TR" altLang="tr-TR">
                <a:solidFill>
                  <a:srgbClr val="78F775"/>
                </a:solidFill>
              </a:rPr>
              <a:t> özelliği belirtmektedir.</a:t>
            </a:r>
          </a:p>
          <a:p>
            <a:pPr algn="just" eaLnBrk="1" hangingPunct="1">
              <a:buFontTx/>
              <a:buNone/>
            </a:pPr>
            <a:endParaRPr lang="tr-TR" altLang="tr-TR">
              <a:solidFill>
                <a:srgbClr val="78F775"/>
              </a:solidFill>
            </a:endParaRPr>
          </a:p>
          <a:p>
            <a:pPr algn="just" eaLnBrk="1" hangingPunct="1">
              <a:buFontTx/>
              <a:buNone/>
            </a:pPr>
            <a:r>
              <a:rPr lang="tr-TR" altLang="tr-TR" b="1">
                <a:solidFill>
                  <a:srgbClr val="78F775"/>
                </a:solidFill>
              </a:rPr>
              <a:t>Örneğin:</a:t>
            </a:r>
            <a:r>
              <a:rPr lang="tr-TR" altLang="tr-TR">
                <a:solidFill>
                  <a:srgbClr val="78F775"/>
                </a:solidFill>
              </a:rPr>
              <a:t>	1.</a:t>
            </a:r>
            <a:r>
              <a:rPr lang="tr-TR" altLang="tr-TR" u="sng">
                <a:solidFill>
                  <a:srgbClr val="78F775"/>
                </a:solidFill>
              </a:rPr>
              <a:t>9</a:t>
            </a:r>
            <a:r>
              <a:rPr lang="tr-TR" altLang="tr-TR">
                <a:solidFill>
                  <a:srgbClr val="78F775"/>
                </a:solidFill>
              </a:rPr>
              <a:t>.1. İleri derecede mezomorf,</a:t>
            </a:r>
          </a:p>
          <a:p>
            <a:pPr algn="just" eaLnBrk="1" hangingPunct="1">
              <a:buFontTx/>
              <a:buNone/>
            </a:pPr>
            <a:r>
              <a:rPr lang="tr-TR" altLang="tr-TR">
                <a:solidFill>
                  <a:srgbClr val="78F775"/>
                </a:solidFill>
              </a:rPr>
              <a:t>		           </a:t>
            </a:r>
            <a:r>
              <a:rPr lang="tr-TR" altLang="tr-TR" u="sng">
                <a:solidFill>
                  <a:srgbClr val="78F775"/>
                </a:solidFill>
              </a:rPr>
              <a:t>9</a:t>
            </a:r>
            <a:r>
              <a:rPr lang="tr-TR" altLang="tr-TR">
                <a:solidFill>
                  <a:srgbClr val="78F775"/>
                </a:solidFill>
              </a:rPr>
              <a:t>.1.1. İleri derecede endomorf</a:t>
            </a:r>
          </a:p>
          <a:p>
            <a:pPr algn="just" eaLnBrk="1" hangingPunct="1">
              <a:buFontTx/>
              <a:buNone/>
            </a:pPr>
            <a:r>
              <a:rPr lang="tr-TR" altLang="tr-TR">
                <a:solidFill>
                  <a:srgbClr val="78F775"/>
                </a:solidFill>
              </a:rPr>
              <a:t>		           1.1.</a:t>
            </a:r>
            <a:r>
              <a:rPr lang="tr-TR" altLang="tr-TR" u="sng">
                <a:solidFill>
                  <a:srgbClr val="78F775"/>
                </a:solidFill>
              </a:rPr>
              <a:t>9</a:t>
            </a:r>
            <a:r>
              <a:rPr lang="tr-TR" altLang="tr-TR">
                <a:solidFill>
                  <a:srgbClr val="78F775"/>
                </a:solidFill>
              </a:rPr>
              <a:t>. İleri derecede ektomorf </a:t>
            </a:r>
          </a:p>
          <a:p>
            <a:pPr algn="just" eaLnBrk="1" hangingPunct="1">
              <a:buFontTx/>
              <a:buNone/>
            </a:pPr>
            <a:endParaRPr lang="tr-TR" altLang="tr-TR">
              <a:solidFill>
                <a:srgbClr val="78F775"/>
              </a:solidFill>
            </a:endParaRPr>
          </a:p>
        </p:txBody>
      </p:sp>
    </p:spTree>
    <p:extLst>
      <p:ext uri="{BB962C8B-B14F-4D97-AF65-F5344CB8AC3E}">
        <p14:creationId xmlns:p14="http://schemas.microsoft.com/office/powerpoint/2010/main" val="19133450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omototip"/>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19288" y="404813"/>
            <a:ext cx="8229600" cy="5708650"/>
          </a:xfrm>
          <a:solidFill>
            <a:schemeClr val="accent1"/>
          </a:solidFill>
          <a:ln>
            <a:solidFill>
              <a:srgbClr val="00FF00"/>
            </a:solidFill>
            <a:miter lim="800000"/>
            <a:headEnd/>
            <a:tailEnd/>
          </a:ln>
        </p:spPr>
      </p:pic>
    </p:spTree>
    <p:extLst>
      <p:ext uri="{BB962C8B-B14F-4D97-AF65-F5344CB8AC3E}">
        <p14:creationId xmlns:p14="http://schemas.microsoft.com/office/powerpoint/2010/main" val="34211049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2667000" y="838200"/>
            <a:ext cx="614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Times New Roman" panose="02020603050405020304" pitchFamily="18" charset="0"/>
              </a:rPr>
              <a:t>Somatotipin Hesaplanması için Kullanılan </a:t>
            </a:r>
            <a:r>
              <a:rPr lang="en-GB" altLang="tr-TR" sz="1800">
                <a:latin typeface="Times New Roman" panose="02020603050405020304" pitchFamily="18" charset="0"/>
              </a:rPr>
              <a:t>Heath-Carter </a:t>
            </a:r>
            <a:r>
              <a:rPr lang="tr-TR" altLang="tr-TR" sz="1800">
                <a:latin typeface="Times New Roman" panose="02020603050405020304" pitchFamily="18" charset="0"/>
              </a:rPr>
              <a:t>Tablosu</a:t>
            </a:r>
            <a:endParaRPr lang="en-GB" altLang="tr-TR" sz="1800">
              <a:latin typeface="Times New Roman" panose="02020603050405020304" pitchFamily="18" charset="0"/>
            </a:endParaRPr>
          </a:p>
        </p:txBody>
      </p:sp>
      <p:sp>
        <p:nvSpPr>
          <p:cNvPr id="44035" name="Text Box 4"/>
          <p:cNvSpPr txBox="1">
            <a:spLocks noChangeArrowheads="1"/>
          </p:cNvSpPr>
          <p:nvPr/>
        </p:nvSpPr>
        <p:spPr bwMode="auto">
          <a:xfrm>
            <a:off x="2727325" y="5222876"/>
            <a:ext cx="465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Times New Roman" panose="02020603050405020304" pitchFamily="18" charset="0"/>
              </a:rPr>
              <a:t>Öç Bölümden Oluşur</a:t>
            </a:r>
            <a:r>
              <a:rPr lang="en-GB" altLang="tr-TR" sz="1800">
                <a:latin typeface="Times New Roman" panose="02020603050405020304" pitchFamily="18" charset="0"/>
              </a:rPr>
              <a:t>: </a:t>
            </a:r>
            <a:r>
              <a:rPr lang="en-GB" altLang="tr-TR" sz="1800">
                <a:solidFill>
                  <a:srgbClr val="CC99FF"/>
                </a:solidFill>
                <a:latin typeface="Times New Roman" panose="02020603050405020304" pitchFamily="18" charset="0"/>
              </a:rPr>
              <a:t>Endomor</a:t>
            </a:r>
            <a:r>
              <a:rPr lang="tr-TR" altLang="tr-TR" sz="1800">
                <a:solidFill>
                  <a:srgbClr val="CC99FF"/>
                </a:solidFill>
                <a:latin typeface="Times New Roman" panose="02020603050405020304" pitchFamily="18" charset="0"/>
              </a:rPr>
              <a:t>fik</a:t>
            </a:r>
            <a:r>
              <a:rPr lang="en-GB" altLang="tr-TR" sz="1800">
                <a:latin typeface="Times New Roman" panose="02020603050405020304" pitchFamily="18" charset="0"/>
              </a:rPr>
              <a:t>, </a:t>
            </a:r>
            <a:r>
              <a:rPr lang="en-GB" altLang="tr-TR" sz="1800">
                <a:solidFill>
                  <a:srgbClr val="FF0000"/>
                </a:solidFill>
                <a:latin typeface="Times New Roman" panose="02020603050405020304" pitchFamily="18" charset="0"/>
              </a:rPr>
              <a:t>Mesomor</a:t>
            </a:r>
            <a:r>
              <a:rPr lang="tr-TR" altLang="tr-TR" sz="1800">
                <a:solidFill>
                  <a:srgbClr val="FF0000"/>
                </a:solidFill>
                <a:latin typeface="Times New Roman" panose="02020603050405020304" pitchFamily="18" charset="0"/>
              </a:rPr>
              <a:t>fik</a:t>
            </a:r>
            <a:endParaRPr lang="en-GB" altLang="tr-TR" sz="1800">
              <a:solidFill>
                <a:srgbClr val="FF0000"/>
              </a:solidFill>
              <a:latin typeface="Times New Roman" panose="02020603050405020304" pitchFamily="18" charset="0"/>
            </a:endParaRPr>
          </a:p>
          <a:p>
            <a:pPr eaLnBrk="1" hangingPunct="1">
              <a:spcBef>
                <a:spcPct val="0"/>
              </a:spcBef>
              <a:buFontTx/>
              <a:buNone/>
            </a:pPr>
            <a:r>
              <a:rPr lang="tr-TR" altLang="tr-TR" sz="1800">
                <a:latin typeface="Times New Roman" panose="02020603050405020304" pitchFamily="18" charset="0"/>
              </a:rPr>
              <a:t>ve</a:t>
            </a:r>
            <a:r>
              <a:rPr lang="en-GB" altLang="tr-TR" sz="1800">
                <a:latin typeface="Times New Roman" panose="02020603050405020304" pitchFamily="18" charset="0"/>
              </a:rPr>
              <a:t> </a:t>
            </a:r>
            <a:r>
              <a:rPr lang="en-GB" altLang="tr-TR" sz="1800">
                <a:solidFill>
                  <a:srgbClr val="00FFFF"/>
                </a:solidFill>
                <a:latin typeface="Times New Roman" panose="02020603050405020304" pitchFamily="18" charset="0"/>
              </a:rPr>
              <a:t>Ectomor</a:t>
            </a:r>
            <a:r>
              <a:rPr lang="tr-TR" altLang="tr-TR" sz="1800">
                <a:solidFill>
                  <a:srgbClr val="00FFFF"/>
                </a:solidFill>
                <a:latin typeface="Times New Roman" panose="02020603050405020304" pitchFamily="18" charset="0"/>
              </a:rPr>
              <a:t>fik</a:t>
            </a:r>
            <a:r>
              <a:rPr lang="en-GB" altLang="tr-TR" sz="1800">
                <a:latin typeface="Times New Roman" panose="02020603050405020304" pitchFamily="18" charset="0"/>
              </a:rPr>
              <a:t> </a:t>
            </a:r>
            <a:r>
              <a:rPr lang="tr-TR" altLang="tr-TR" sz="1800">
                <a:latin typeface="Times New Roman" panose="02020603050405020304" pitchFamily="18" charset="0"/>
              </a:rPr>
              <a:t>bileşenleri</a:t>
            </a:r>
            <a:r>
              <a:rPr lang="en-GB" altLang="tr-TR" sz="1800">
                <a:latin typeface="Times New Roman" panose="02020603050405020304" pitchFamily="18" charset="0"/>
              </a:rPr>
              <a:t>.</a:t>
            </a:r>
          </a:p>
        </p:txBody>
      </p:sp>
      <p:graphicFrame>
        <p:nvGraphicFramePr>
          <p:cNvPr id="44036" name="Object 2"/>
          <p:cNvGraphicFramePr>
            <a:graphicFrameLocks noChangeAspect="1"/>
          </p:cNvGraphicFramePr>
          <p:nvPr/>
        </p:nvGraphicFramePr>
        <p:xfrm>
          <a:off x="2133600" y="1371600"/>
          <a:ext cx="8229600" cy="3810000"/>
        </p:xfrm>
        <a:graphic>
          <a:graphicData uri="http://schemas.openxmlformats.org/presentationml/2006/ole">
            <mc:AlternateContent xmlns:mc="http://schemas.openxmlformats.org/markup-compatibility/2006">
              <mc:Choice xmlns:v="urn:schemas-microsoft-com:vml" Requires="v">
                <p:oleObj spid="_x0000_s3075" name="Worksheet" r:id="rId3" imgW="9668256" imgH="4705807" progId="Excel.Sheet.8">
                  <p:embed/>
                </p:oleObj>
              </mc:Choice>
              <mc:Fallback>
                <p:oleObj name="Worksheet" r:id="rId3" imgW="9668256" imgH="4705807" progId="Excel.Sheet.8">
                  <p:embed/>
                  <p:pic>
                    <p:nvPicPr>
                      <p:cNvPr id="4403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371600"/>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479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09801" y="533400"/>
            <a:ext cx="381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Times New Roman" panose="02020603050405020304" pitchFamily="18" charset="0"/>
              </a:rPr>
              <a:t>Endomerfik Bileşeninin Hesaplanması</a:t>
            </a:r>
            <a:r>
              <a:rPr lang="en-GB" altLang="tr-TR" sz="1800">
                <a:latin typeface="Times New Roman" panose="02020603050405020304" pitchFamily="18" charset="0"/>
              </a:rPr>
              <a:t>:</a:t>
            </a:r>
          </a:p>
        </p:txBody>
      </p:sp>
      <p:sp>
        <p:nvSpPr>
          <p:cNvPr id="45059" name="Text Box 4"/>
          <p:cNvSpPr txBox="1">
            <a:spLocks noChangeArrowheads="1"/>
          </p:cNvSpPr>
          <p:nvPr/>
        </p:nvSpPr>
        <p:spPr bwMode="auto">
          <a:xfrm>
            <a:off x="2209800" y="1066801"/>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tr-TR" sz="1800">
                <a:latin typeface="Times New Roman" panose="02020603050405020304" pitchFamily="18" charset="0"/>
              </a:rPr>
              <a:t>subscapular </a:t>
            </a:r>
            <a:r>
              <a:rPr lang="tr-TR" altLang="tr-TR" sz="1800">
                <a:latin typeface="Times New Roman" panose="02020603050405020304" pitchFamily="18" charset="0"/>
              </a:rPr>
              <a:t>+ </a:t>
            </a:r>
            <a:r>
              <a:rPr lang="en-GB" altLang="tr-TR" sz="1800">
                <a:latin typeface="Times New Roman" panose="02020603050405020304" pitchFamily="18" charset="0"/>
              </a:rPr>
              <a:t>suprailiac skinfolds </a:t>
            </a:r>
            <a:r>
              <a:rPr lang="tr-TR" altLang="tr-TR" sz="1800">
                <a:latin typeface="Times New Roman" panose="02020603050405020304" pitchFamily="18" charset="0"/>
              </a:rPr>
              <a:t>ve Baldır</a:t>
            </a:r>
            <a:r>
              <a:rPr lang="en-GB" altLang="tr-TR" sz="1800">
                <a:latin typeface="Times New Roman" panose="02020603050405020304" pitchFamily="18" charset="0"/>
              </a:rPr>
              <a:t> skinfolds</a:t>
            </a:r>
          </a:p>
          <a:p>
            <a:pPr eaLnBrk="1" hangingPunct="1">
              <a:spcBef>
                <a:spcPct val="0"/>
              </a:spcBef>
              <a:buFontTx/>
              <a:buNone/>
            </a:pPr>
            <a:r>
              <a:rPr lang="en-GB" altLang="tr-TR" sz="1800">
                <a:latin typeface="Times New Roman" panose="02020603050405020304" pitchFamily="18" charset="0"/>
              </a:rPr>
              <a:t>		</a:t>
            </a:r>
            <a:r>
              <a:rPr lang="tr-TR" altLang="tr-TR" sz="1800">
                <a:latin typeface="Times New Roman" panose="02020603050405020304" pitchFamily="18" charset="0"/>
              </a:rPr>
              <a:t>Örnek</a:t>
            </a:r>
            <a:r>
              <a:rPr lang="en-GB" altLang="tr-TR" sz="1800">
                <a:latin typeface="Times New Roman" panose="02020603050405020304" pitchFamily="18" charset="0"/>
              </a:rPr>
              <a:t>: 15.6 + 14.6 + 19.5 – 0.0 = 49.7</a:t>
            </a:r>
          </a:p>
        </p:txBody>
      </p:sp>
      <p:sp>
        <p:nvSpPr>
          <p:cNvPr id="45060" name="Text Box 5"/>
          <p:cNvSpPr txBox="1">
            <a:spLocks noChangeArrowheads="1"/>
          </p:cNvSpPr>
          <p:nvPr/>
        </p:nvSpPr>
        <p:spPr bwMode="auto">
          <a:xfrm>
            <a:off x="2085976" y="2590800"/>
            <a:ext cx="858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tr-TR" sz="1800">
                <a:latin typeface="Times New Roman" panose="02020603050405020304" pitchFamily="18" charset="0"/>
              </a:rPr>
              <a:t>  49.7 </a:t>
            </a:r>
            <a:r>
              <a:rPr lang="tr-TR" altLang="tr-TR" sz="1800">
                <a:latin typeface="Times New Roman" panose="02020603050405020304" pitchFamily="18" charset="0"/>
              </a:rPr>
              <a:t>Heath Carter tablosundaki yeri </a:t>
            </a:r>
            <a:r>
              <a:rPr lang="en-GB" altLang="tr-TR" sz="1800">
                <a:latin typeface="Times New Roman" panose="02020603050405020304" pitchFamily="18" charset="0"/>
              </a:rPr>
              <a:t> 46.3 – 52.2 </a:t>
            </a:r>
            <a:r>
              <a:rPr lang="tr-TR" altLang="tr-TR" sz="1800">
                <a:latin typeface="Times New Roman" panose="02020603050405020304" pitchFamily="18" charset="0"/>
              </a:rPr>
              <a:t>arasındadır</a:t>
            </a:r>
            <a:endParaRPr lang="en-GB" altLang="tr-TR" sz="1800">
              <a:latin typeface="Times New Roman" panose="02020603050405020304" pitchFamily="18" charset="0"/>
            </a:endParaRPr>
          </a:p>
        </p:txBody>
      </p:sp>
      <p:sp>
        <p:nvSpPr>
          <p:cNvPr id="45061" name="Text Box 11"/>
          <p:cNvSpPr txBox="1">
            <a:spLocks noChangeArrowheads="1"/>
          </p:cNvSpPr>
          <p:nvPr/>
        </p:nvSpPr>
        <p:spPr bwMode="auto">
          <a:xfrm>
            <a:off x="2133600" y="5105400"/>
            <a:ext cx="640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solidFill>
                  <a:srgbClr val="CC99FF"/>
                </a:solidFill>
                <a:latin typeface="Times New Roman" panose="02020603050405020304" pitchFamily="18" charset="0"/>
              </a:rPr>
              <a:t>E</a:t>
            </a:r>
            <a:r>
              <a:rPr lang="en-GB" altLang="tr-TR" sz="1800">
                <a:solidFill>
                  <a:srgbClr val="CC99FF"/>
                </a:solidFill>
                <a:latin typeface="Times New Roman" panose="02020603050405020304" pitchFamily="18" charset="0"/>
              </a:rPr>
              <a:t>ndomorphic</a:t>
            </a:r>
            <a:r>
              <a:rPr lang="en-GB" altLang="tr-TR" sz="1800">
                <a:latin typeface="Times New Roman" panose="02020603050405020304" pitchFamily="18" charset="0"/>
              </a:rPr>
              <a:t> </a:t>
            </a:r>
            <a:r>
              <a:rPr lang="tr-TR" altLang="tr-TR" sz="1800">
                <a:latin typeface="Times New Roman" panose="02020603050405020304" pitchFamily="18" charset="0"/>
              </a:rPr>
              <a:t>Bileşeni: </a:t>
            </a:r>
            <a:r>
              <a:rPr lang="en-GB" altLang="tr-TR" sz="1800">
                <a:latin typeface="Times New Roman" panose="02020603050405020304" pitchFamily="18" charset="0"/>
              </a:rPr>
              <a:t> </a:t>
            </a:r>
            <a:r>
              <a:rPr lang="en-GB" altLang="tr-TR" sz="1800">
                <a:solidFill>
                  <a:srgbClr val="CC99FF"/>
                </a:solidFill>
                <a:latin typeface="Times New Roman" panose="02020603050405020304" pitchFamily="18" charset="0"/>
              </a:rPr>
              <a:t>5</a:t>
            </a:r>
          </a:p>
        </p:txBody>
      </p:sp>
      <p:graphicFrame>
        <p:nvGraphicFramePr>
          <p:cNvPr id="45062" name="Object 2"/>
          <p:cNvGraphicFramePr>
            <a:graphicFrameLocks noChangeAspect="1"/>
          </p:cNvGraphicFramePr>
          <p:nvPr/>
        </p:nvGraphicFramePr>
        <p:xfrm>
          <a:off x="1981200" y="3200400"/>
          <a:ext cx="8382000" cy="1447800"/>
        </p:xfrm>
        <a:graphic>
          <a:graphicData uri="http://schemas.openxmlformats.org/presentationml/2006/ole">
            <mc:AlternateContent xmlns:mc="http://schemas.openxmlformats.org/markup-compatibility/2006">
              <mc:Choice xmlns:v="urn:schemas-microsoft-com:vml" Requires="v">
                <p:oleObj spid="_x0000_s4099" name="Bitmap Image" r:id="rId3" imgW="8961905" imgH="1333333" progId="Paint.Picture">
                  <p:embed/>
                </p:oleObj>
              </mc:Choice>
              <mc:Fallback>
                <p:oleObj name="Bitmap Image" r:id="rId3" imgW="8961905" imgH="1333333" progId="Paint.Picture">
                  <p:embed/>
                  <p:pic>
                    <p:nvPicPr>
                      <p:cNvPr id="450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0"/>
                        <a:ext cx="8382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60721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981200" y="5334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solidFill>
                  <a:srgbClr val="FF0000"/>
                </a:solidFill>
                <a:latin typeface="Times New Roman" panose="02020603050405020304" pitchFamily="18" charset="0"/>
              </a:rPr>
              <a:t>M</a:t>
            </a:r>
            <a:r>
              <a:rPr lang="en-GB" altLang="tr-TR" sz="1800">
                <a:solidFill>
                  <a:srgbClr val="FF0000"/>
                </a:solidFill>
                <a:latin typeface="Times New Roman" panose="02020603050405020304" pitchFamily="18" charset="0"/>
              </a:rPr>
              <a:t>esomor</a:t>
            </a:r>
            <a:r>
              <a:rPr lang="tr-TR" altLang="tr-TR" sz="1800">
                <a:solidFill>
                  <a:srgbClr val="FF0000"/>
                </a:solidFill>
                <a:latin typeface="Times New Roman" panose="02020603050405020304" pitchFamily="18" charset="0"/>
              </a:rPr>
              <a:t>fic</a:t>
            </a:r>
            <a:r>
              <a:rPr lang="en-GB" altLang="tr-TR" sz="1800">
                <a:latin typeface="Times New Roman" panose="02020603050405020304" pitchFamily="18" charset="0"/>
              </a:rPr>
              <a:t> </a:t>
            </a:r>
            <a:r>
              <a:rPr lang="tr-TR" altLang="tr-TR" sz="1800">
                <a:latin typeface="Times New Roman" panose="02020603050405020304" pitchFamily="18" charset="0"/>
              </a:rPr>
              <a:t>Bileşeninin Hesaplanması</a:t>
            </a:r>
            <a:r>
              <a:rPr lang="en-GB" altLang="tr-TR" sz="1800">
                <a:latin typeface="Times New Roman" panose="02020603050405020304" pitchFamily="18" charset="0"/>
              </a:rPr>
              <a:t>:</a:t>
            </a:r>
          </a:p>
        </p:txBody>
      </p:sp>
      <p:sp>
        <p:nvSpPr>
          <p:cNvPr id="46083" name="Text Box 6"/>
          <p:cNvSpPr txBox="1">
            <a:spLocks noChangeArrowheads="1"/>
          </p:cNvSpPr>
          <p:nvPr/>
        </p:nvSpPr>
        <p:spPr bwMode="auto">
          <a:xfrm>
            <a:off x="2057400" y="1066800"/>
            <a:ext cx="800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Times New Roman" panose="02020603050405020304" pitchFamily="18" charset="0"/>
              </a:rPr>
              <a:t>Tabloda aşağıdaki beş değişken yuvarlak içine alınır</a:t>
            </a:r>
            <a:r>
              <a:rPr lang="en-GB" altLang="tr-TR" sz="1800">
                <a:latin typeface="Times New Roman" panose="02020603050405020304" pitchFamily="18" charset="0"/>
              </a:rPr>
              <a:t>:  </a:t>
            </a:r>
          </a:p>
          <a:p>
            <a:pPr lvl="1" eaLnBrk="1" hangingPunct="1">
              <a:spcBef>
                <a:spcPct val="0"/>
              </a:spcBef>
              <a:buFontTx/>
              <a:buAutoNum type="arabicPeriod"/>
            </a:pPr>
            <a:r>
              <a:rPr lang="tr-TR" altLang="tr-TR" sz="1800">
                <a:latin typeface="Times New Roman" panose="02020603050405020304" pitchFamily="18" charset="0"/>
              </a:rPr>
              <a:t>Boy</a:t>
            </a:r>
            <a:r>
              <a:rPr lang="en-GB" altLang="tr-TR" sz="1800">
                <a:latin typeface="Times New Roman" panose="02020603050405020304" pitchFamily="18" charset="0"/>
              </a:rPr>
              <a:t> </a:t>
            </a:r>
          </a:p>
          <a:p>
            <a:pPr lvl="1" eaLnBrk="1" hangingPunct="1">
              <a:spcBef>
                <a:spcPct val="0"/>
              </a:spcBef>
              <a:buFontTx/>
              <a:buAutoNum type="arabicPeriod"/>
            </a:pPr>
            <a:r>
              <a:rPr lang="tr-TR" altLang="tr-TR" sz="1800">
                <a:latin typeface="Times New Roman" panose="02020603050405020304" pitchFamily="18" charset="0"/>
              </a:rPr>
              <a:t>Dirsek Genişliği</a:t>
            </a:r>
            <a:endParaRPr lang="en-GB" altLang="tr-TR" sz="1800">
              <a:latin typeface="Times New Roman" panose="02020603050405020304" pitchFamily="18" charset="0"/>
            </a:endParaRPr>
          </a:p>
          <a:p>
            <a:pPr lvl="1" eaLnBrk="1" hangingPunct="1">
              <a:spcBef>
                <a:spcPct val="0"/>
              </a:spcBef>
              <a:buFontTx/>
              <a:buAutoNum type="arabicPeriod"/>
            </a:pPr>
            <a:r>
              <a:rPr lang="tr-TR" altLang="tr-TR" sz="1800">
                <a:latin typeface="Times New Roman" panose="02020603050405020304" pitchFamily="18" charset="0"/>
              </a:rPr>
              <a:t>Diz genişliği</a:t>
            </a:r>
            <a:endParaRPr lang="en-GB" altLang="tr-TR" sz="1800">
              <a:latin typeface="Times New Roman" panose="02020603050405020304" pitchFamily="18" charset="0"/>
            </a:endParaRPr>
          </a:p>
          <a:p>
            <a:pPr lvl="1" eaLnBrk="1" hangingPunct="1">
              <a:spcBef>
                <a:spcPct val="0"/>
              </a:spcBef>
              <a:buFontTx/>
              <a:buAutoNum type="arabicPeriod"/>
            </a:pPr>
            <a:r>
              <a:rPr lang="tr-TR" altLang="tr-TR" sz="1800">
                <a:latin typeface="Times New Roman" panose="02020603050405020304" pitchFamily="18" charset="0"/>
              </a:rPr>
              <a:t>Kol çevresi</a:t>
            </a:r>
            <a:r>
              <a:rPr lang="en-GB" altLang="tr-TR" sz="1800">
                <a:latin typeface="Times New Roman" panose="02020603050405020304" pitchFamily="18" charset="0"/>
              </a:rPr>
              <a:t> – </a:t>
            </a:r>
            <a:r>
              <a:rPr lang="tr-TR" altLang="tr-TR" sz="1800">
                <a:latin typeface="Times New Roman" panose="02020603050405020304" pitchFamily="18" charset="0"/>
              </a:rPr>
              <a:t>Tri</a:t>
            </a:r>
            <a:r>
              <a:rPr lang="en-GB" altLang="tr-TR" sz="1800">
                <a:latin typeface="Times New Roman" panose="02020603050405020304" pitchFamily="18" charset="0"/>
              </a:rPr>
              <a:t>ceps skinfold</a:t>
            </a:r>
          </a:p>
          <a:p>
            <a:pPr lvl="1" eaLnBrk="1" hangingPunct="1">
              <a:spcBef>
                <a:spcPct val="0"/>
              </a:spcBef>
              <a:buFontTx/>
              <a:buAutoNum type="arabicPeriod"/>
            </a:pPr>
            <a:r>
              <a:rPr lang="tr-TR" altLang="tr-TR" sz="1800">
                <a:latin typeface="Times New Roman" panose="02020603050405020304" pitchFamily="18" charset="0"/>
              </a:rPr>
              <a:t>Baldır Çevresi</a:t>
            </a:r>
            <a:r>
              <a:rPr lang="en-GB" altLang="tr-TR" sz="1800">
                <a:latin typeface="Times New Roman" panose="02020603050405020304" pitchFamily="18" charset="0"/>
              </a:rPr>
              <a:t>– </a:t>
            </a:r>
            <a:r>
              <a:rPr lang="tr-TR" altLang="tr-TR" sz="1800">
                <a:latin typeface="Times New Roman" panose="02020603050405020304" pitchFamily="18" charset="0"/>
              </a:rPr>
              <a:t>Baldır</a:t>
            </a:r>
            <a:r>
              <a:rPr lang="en-GB" altLang="tr-TR" sz="1800">
                <a:latin typeface="Times New Roman" panose="02020603050405020304" pitchFamily="18" charset="0"/>
              </a:rPr>
              <a:t> skinfold </a:t>
            </a:r>
          </a:p>
        </p:txBody>
      </p:sp>
      <p:graphicFrame>
        <p:nvGraphicFramePr>
          <p:cNvPr id="46084" name="Object 2"/>
          <p:cNvGraphicFramePr>
            <a:graphicFrameLocks noChangeAspect="1"/>
          </p:cNvGraphicFramePr>
          <p:nvPr/>
        </p:nvGraphicFramePr>
        <p:xfrm>
          <a:off x="1676400" y="3581400"/>
          <a:ext cx="8763000" cy="2743200"/>
        </p:xfrm>
        <a:graphic>
          <a:graphicData uri="http://schemas.openxmlformats.org/presentationml/2006/ole">
            <mc:AlternateContent xmlns:mc="http://schemas.openxmlformats.org/markup-compatibility/2006">
              <mc:Choice xmlns:v="urn:schemas-microsoft-com:vml" Requires="v">
                <p:oleObj spid="_x0000_s5123" name="Bitmap Image" r:id="rId3" imgW="8857143" imgH="2295238" progId="Paint.Picture">
                  <p:embed/>
                </p:oleObj>
              </mc:Choice>
              <mc:Fallback>
                <p:oleObj name="Bitmap Image" r:id="rId3" imgW="8857143" imgH="2295238" progId="Paint.Picture">
                  <p:embed/>
                  <p:pic>
                    <p:nvPicPr>
                      <p:cNvPr id="4608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581400"/>
                        <a:ext cx="8763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354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027"/>
          <p:cNvSpPr txBox="1">
            <a:spLocks noChangeArrowheads="1"/>
          </p:cNvSpPr>
          <p:nvPr/>
        </p:nvSpPr>
        <p:spPr bwMode="auto">
          <a:xfrm>
            <a:off x="1703389" y="422276"/>
            <a:ext cx="7070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Times New Roman" panose="02020603050405020304" pitchFamily="18" charset="0"/>
              </a:rPr>
              <a:t>Bo uzunluğu ölçüsünden aşağıya dikey bir çizgi indirilir. Daha sonra </a:t>
            </a:r>
          </a:p>
          <a:p>
            <a:pPr eaLnBrk="1" hangingPunct="1">
              <a:spcBef>
                <a:spcPct val="0"/>
              </a:spcBef>
              <a:buFontTx/>
              <a:buNone/>
            </a:pPr>
            <a:r>
              <a:rPr lang="tr-TR" altLang="tr-TR" sz="1800">
                <a:latin typeface="Times New Roman" panose="02020603050405020304" pitchFamily="18" charset="0"/>
              </a:rPr>
              <a:t>her bir değişkenin bu boy ölçümüne olan uzaklığı birim olarak hesaplanır. </a:t>
            </a:r>
          </a:p>
          <a:p>
            <a:pPr eaLnBrk="1" hangingPunct="1">
              <a:spcBef>
                <a:spcPct val="0"/>
              </a:spcBef>
              <a:buFontTx/>
              <a:buNone/>
            </a:pPr>
            <a:r>
              <a:rPr lang="tr-TR" altLang="tr-TR" sz="1800">
                <a:latin typeface="Times New Roman" panose="02020603050405020304" pitchFamily="18" charset="0"/>
              </a:rPr>
              <a:t>Sağ taraftakiler +, sol taraftakiler – olarak kaydedilir.</a:t>
            </a:r>
            <a:endParaRPr lang="en-GB" altLang="tr-TR" sz="1800">
              <a:latin typeface="Times New Roman" panose="02020603050405020304" pitchFamily="18" charset="0"/>
            </a:endParaRPr>
          </a:p>
        </p:txBody>
      </p:sp>
      <p:graphicFrame>
        <p:nvGraphicFramePr>
          <p:cNvPr id="47107" name="Object 2"/>
          <p:cNvGraphicFramePr>
            <a:graphicFrameLocks noChangeAspect="1"/>
          </p:cNvGraphicFramePr>
          <p:nvPr/>
        </p:nvGraphicFramePr>
        <p:xfrm>
          <a:off x="1676400" y="1371600"/>
          <a:ext cx="8839200" cy="2514600"/>
        </p:xfrm>
        <a:graphic>
          <a:graphicData uri="http://schemas.openxmlformats.org/presentationml/2006/ole">
            <mc:AlternateContent xmlns:mc="http://schemas.openxmlformats.org/markup-compatibility/2006">
              <mc:Choice xmlns:v="urn:schemas-microsoft-com:vml" Requires="v">
                <p:oleObj spid="_x0000_s6147" name="Bitmap Image" r:id="rId3" imgW="8849960" imgH="2266667" progId="Paint.Picture">
                  <p:embed/>
                </p:oleObj>
              </mc:Choice>
              <mc:Fallback>
                <p:oleObj name="Bitmap Image" r:id="rId3" imgW="8849960" imgH="2266667" progId="Paint.Picture">
                  <p:embed/>
                  <p:pic>
                    <p:nvPicPr>
                      <p:cNvPr id="4710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8839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34594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52600" y="533401"/>
            <a:ext cx="8077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Times New Roman" panose="02020603050405020304" pitchFamily="18" charset="0"/>
              </a:rPr>
              <a:t>Bu sapmalar toplanır</a:t>
            </a:r>
            <a:r>
              <a:rPr lang="en-GB" altLang="tr-TR" sz="1800">
                <a:latin typeface="Times New Roman" panose="02020603050405020304" pitchFamily="18" charset="0"/>
              </a:rPr>
              <a:t>:</a:t>
            </a:r>
          </a:p>
          <a:p>
            <a:pPr algn="ctr" eaLnBrk="1" hangingPunct="1">
              <a:spcBef>
                <a:spcPct val="0"/>
              </a:spcBef>
              <a:buFontTx/>
              <a:buNone/>
            </a:pPr>
            <a:r>
              <a:rPr lang="en-GB" altLang="tr-TR" sz="1800">
                <a:latin typeface="Times New Roman" panose="02020603050405020304" pitchFamily="18" charset="0"/>
              </a:rPr>
              <a:t>(-2) + (+2) + (+3) + (+1) = </a:t>
            </a:r>
            <a:r>
              <a:rPr lang="en-GB" altLang="tr-TR" sz="1800" b="1">
                <a:latin typeface="Times New Roman" panose="02020603050405020304" pitchFamily="18" charset="0"/>
              </a:rPr>
              <a:t>+4</a:t>
            </a:r>
          </a:p>
          <a:p>
            <a:pPr eaLnBrk="1" hangingPunct="1">
              <a:spcBef>
                <a:spcPct val="0"/>
              </a:spcBef>
              <a:buFontTx/>
              <a:buNone/>
            </a:pPr>
            <a:r>
              <a:rPr lang="tr-TR" altLang="tr-TR" sz="1800">
                <a:latin typeface="Times New Roman" panose="02020603050405020304" pitchFamily="18" charset="0"/>
              </a:rPr>
              <a:t>Eldeedilen sonuç </a:t>
            </a:r>
            <a:r>
              <a:rPr lang="en-GB" altLang="tr-TR" sz="1800">
                <a:latin typeface="Times New Roman" panose="02020603050405020304" pitchFamily="18" charset="0"/>
              </a:rPr>
              <a:t>4</a:t>
            </a:r>
            <a:r>
              <a:rPr lang="tr-TR" altLang="tr-TR" sz="1800">
                <a:latin typeface="Times New Roman" panose="02020603050405020304" pitchFamily="18" charset="0"/>
              </a:rPr>
              <a:t>’e bölünür</a:t>
            </a:r>
            <a:r>
              <a:rPr lang="en-GB" altLang="tr-TR" sz="1800">
                <a:latin typeface="Times New Roman" panose="02020603050405020304" pitchFamily="18" charset="0"/>
              </a:rPr>
              <a:t>:</a:t>
            </a:r>
          </a:p>
          <a:p>
            <a:pPr algn="ctr" eaLnBrk="1" hangingPunct="1">
              <a:spcBef>
                <a:spcPct val="0"/>
              </a:spcBef>
              <a:buFontTx/>
              <a:buNone/>
            </a:pPr>
            <a:r>
              <a:rPr lang="en-GB" altLang="tr-TR" sz="1800">
                <a:latin typeface="Times New Roman" panose="02020603050405020304" pitchFamily="18" charset="0"/>
              </a:rPr>
              <a:t>+4/4 = +1</a:t>
            </a:r>
          </a:p>
          <a:p>
            <a:pPr eaLnBrk="1" hangingPunct="1">
              <a:spcBef>
                <a:spcPct val="0"/>
              </a:spcBef>
              <a:buFontTx/>
              <a:buNone/>
            </a:pPr>
            <a:endParaRPr lang="en-GB" altLang="tr-TR" sz="1800">
              <a:latin typeface="Times New Roman" panose="02020603050405020304" pitchFamily="18" charset="0"/>
            </a:endParaRPr>
          </a:p>
          <a:p>
            <a:pPr eaLnBrk="1" hangingPunct="1">
              <a:spcBef>
                <a:spcPct val="0"/>
              </a:spcBef>
              <a:buFontTx/>
              <a:buNone/>
            </a:pPr>
            <a:r>
              <a:rPr lang="en-GB" altLang="tr-TR" sz="1800">
                <a:latin typeface="Times New Roman" panose="02020603050405020304" pitchFamily="18" charset="0"/>
              </a:rPr>
              <a:t>Using 4.0 as the start point, read the </a:t>
            </a:r>
            <a:r>
              <a:rPr lang="en-GB" altLang="tr-TR" sz="1800">
                <a:solidFill>
                  <a:srgbClr val="FF0000"/>
                </a:solidFill>
                <a:latin typeface="Times New Roman" panose="02020603050405020304" pitchFamily="18" charset="0"/>
              </a:rPr>
              <a:t>mesomorphic</a:t>
            </a:r>
            <a:r>
              <a:rPr lang="en-GB" altLang="tr-TR" sz="1800">
                <a:latin typeface="Times New Roman" panose="02020603050405020304" pitchFamily="18" charset="0"/>
              </a:rPr>
              <a:t> component (in bold on the chart) that is +1 deviation to the right of the value 4.0, in this case it is </a:t>
            </a:r>
            <a:r>
              <a:rPr lang="en-GB" altLang="tr-TR" sz="1800">
                <a:solidFill>
                  <a:srgbClr val="FF0000"/>
                </a:solidFill>
                <a:latin typeface="Times New Roman" panose="02020603050405020304" pitchFamily="18" charset="0"/>
              </a:rPr>
              <a:t>4.5</a:t>
            </a:r>
            <a:r>
              <a:rPr lang="en-GB" altLang="tr-TR" sz="1800">
                <a:latin typeface="Times New Roman" panose="02020603050405020304" pitchFamily="18" charset="0"/>
              </a:rPr>
              <a:t>. If the total of the deviations is negative, read the values back from 4.0.</a:t>
            </a:r>
          </a:p>
        </p:txBody>
      </p:sp>
      <p:graphicFrame>
        <p:nvGraphicFramePr>
          <p:cNvPr id="48131" name="Object 2"/>
          <p:cNvGraphicFramePr>
            <a:graphicFrameLocks noChangeAspect="1"/>
          </p:cNvGraphicFramePr>
          <p:nvPr/>
        </p:nvGraphicFramePr>
        <p:xfrm>
          <a:off x="1817688" y="3276600"/>
          <a:ext cx="8621712" cy="3067050"/>
        </p:xfrm>
        <a:graphic>
          <a:graphicData uri="http://schemas.openxmlformats.org/presentationml/2006/ole">
            <mc:AlternateContent xmlns:mc="http://schemas.openxmlformats.org/markup-compatibility/2006">
              <mc:Choice xmlns:v="urn:schemas-microsoft-com:vml" Requires="v">
                <p:oleObj spid="_x0000_s7171" name="Bitmap Image" r:id="rId3" imgW="8849960" imgH="2305372" progId="Paint.Picture">
                  <p:embed/>
                </p:oleObj>
              </mc:Choice>
              <mc:Fallback>
                <p:oleObj name="Bitmap Image" r:id="rId3" imgW="8849960" imgH="2305372" progId="Paint.Picture">
                  <p:embed/>
                  <p:pic>
                    <p:nvPicPr>
                      <p:cNvPr id="4813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88" y="3276600"/>
                        <a:ext cx="8621712"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361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828800" y="228600"/>
            <a:ext cx="8839200" cy="5937250"/>
          </a:xfrm>
        </p:spPr>
        <p:txBody>
          <a:bodyPr/>
          <a:lstStyle/>
          <a:p>
            <a:pPr marL="609600" indent="-609600" algn="just">
              <a:lnSpc>
                <a:spcPct val="80000"/>
              </a:lnSpc>
              <a:buNone/>
            </a:pPr>
            <a:r>
              <a:rPr lang="tr-TR" altLang="tr-TR" sz="2400" b="1" dirty="0" err="1"/>
              <a:t>Heath</a:t>
            </a:r>
            <a:r>
              <a:rPr lang="tr-TR" altLang="tr-TR" sz="2400" b="1" dirty="0"/>
              <a:t> ve Carter, </a:t>
            </a:r>
            <a:r>
              <a:rPr lang="tr-TR" altLang="tr-TR" sz="2400" b="1" dirty="0" err="1"/>
              <a:t>Sheldon’ın</a:t>
            </a:r>
            <a:r>
              <a:rPr lang="tr-TR" altLang="tr-TR" sz="2400" b="1" dirty="0"/>
              <a:t> </a:t>
            </a:r>
            <a:r>
              <a:rPr lang="tr-TR" altLang="tr-TR" sz="2400" b="1" dirty="0" err="1"/>
              <a:t>somatotip</a:t>
            </a:r>
            <a:r>
              <a:rPr lang="tr-TR" altLang="tr-TR" sz="2400" b="1" dirty="0"/>
              <a:t> anlayışını temel alarak, ancak yapılan eleştirileri de dikkate alarak, yeni bir </a:t>
            </a:r>
            <a:r>
              <a:rPr lang="tr-TR" altLang="tr-TR" sz="2400" b="1" dirty="0" err="1"/>
              <a:t>somatotip</a:t>
            </a:r>
            <a:r>
              <a:rPr lang="tr-TR" altLang="tr-TR" sz="2400" b="1" dirty="0"/>
              <a:t> belirleme tekniği geliştirdiler.</a:t>
            </a:r>
            <a:r>
              <a:rPr lang="tr-TR" altLang="tr-TR" sz="2400" dirty="0"/>
              <a:t> </a:t>
            </a:r>
            <a:r>
              <a:rPr lang="tr-TR" altLang="tr-TR" sz="2400" b="1" dirty="0">
                <a:solidFill>
                  <a:srgbClr val="78F775"/>
                </a:solidFill>
              </a:rPr>
              <a:t>      </a:t>
            </a:r>
          </a:p>
          <a:p>
            <a:pPr marL="609600" indent="-609600" algn="just">
              <a:lnSpc>
                <a:spcPct val="80000"/>
              </a:lnSpc>
              <a:buNone/>
            </a:pPr>
            <a:endParaRPr lang="tr-TR" altLang="tr-TR" sz="2400" b="1" dirty="0">
              <a:solidFill>
                <a:srgbClr val="78F775"/>
              </a:solidFill>
            </a:endParaRPr>
          </a:p>
          <a:p>
            <a:pPr marL="609600" indent="-609600" algn="just">
              <a:lnSpc>
                <a:spcPct val="80000"/>
              </a:lnSpc>
              <a:buNone/>
            </a:pPr>
            <a:r>
              <a:rPr lang="tr-TR" altLang="tr-TR" sz="2400" b="1" dirty="0" err="1"/>
              <a:t>Heath</a:t>
            </a:r>
            <a:r>
              <a:rPr lang="tr-TR" altLang="tr-TR" sz="2400" b="1" dirty="0"/>
              <a:t> ve Carter(1967) bayan ve erkekler için kullanılabilen açık uçlu </a:t>
            </a:r>
            <a:r>
              <a:rPr lang="tr-TR" altLang="tr-TR" sz="2400" b="1" dirty="0" err="1"/>
              <a:t>somatotip</a:t>
            </a:r>
            <a:r>
              <a:rPr lang="tr-TR" altLang="tr-TR" sz="2400" b="1" dirty="0"/>
              <a:t> metodunu geliştirdiler. </a:t>
            </a:r>
          </a:p>
          <a:p>
            <a:pPr marL="609600" indent="-609600" algn="just">
              <a:lnSpc>
                <a:spcPct val="80000"/>
              </a:lnSpc>
              <a:buNone/>
            </a:pPr>
            <a:endParaRPr lang="tr-TR" altLang="tr-TR" sz="2400" b="1" dirty="0"/>
          </a:p>
          <a:p>
            <a:pPr marL="609600" indent="-609600" algn="just">
              <a:lnSpc>
                <a:spcPct val="80000"/>
              </a:lnSpc>
              <a:buNone/>
            </a:pPr>
            <a:r>
              <a:rPr lang="tr-TR" altLang="tr-TR" sz="2400" b="1" dirty="0"/>
              <a:t>	Araştırmacılar temel olarak </a:t>
            </a:r>
            <a:r>
              <a:rPr lang="tr-TR" altLang="tr-TR" sz="2400" b="1" dirty="0" err="1"/>
              <a:t>somatotip</a:t>
            </a:r>
            <a:r>
              <a:rPr lang="tr-TR" altLang="tr-TR" sz="2400" b="1" dirty="0"/>
              <a:t> sınıflandırmasının elde edilmesinin üç metodunun </a:t>
            </a:r>
            <a:r>
              <a:rPr lang="tr-TR" altLang="tr-TR" sz="2400" b="1" dirty="0" err="1"/>
              <a:t>varolduğunu</a:t>
            </a:r>
            <a:r>
              <a:rPr lang="tr-TR" altLang="tr-TR" sz="2400" b="1" dirty="0"/>
              <a:t> bildirmişlerdir; </a:t>
            </a:r>
          </a:p>
          <a:p>
            <a:pPr marL="609600" indent="-609600" algn="just">
              <a:lnSpc>
                <a:spcPct val="80000"/>
              </a:lnSpc>
              <a:buNone/>
            </a:pPr>
            <a:endParaRPr lang="tr-TR" altLang="tr-TR" sz="2400" b="1" dirty="0"/>
          </a:p>
          <a:p>
            <a:pPr marL="609600" indent="-609600" algn="just">
              <a:lnSpc>
                <a:spcPct val="80000"/>
              </a:lnSpc>
              <a:buClr>
                <a:srgbClr val="CC0000"/>
              </a:buClr>
              <a:buFont typeface="Wingdings" panose="05000000000000000000" pitchFamily="2" charset="2"/>
              <a:buAutoNum type="arabicParenR"/>
            </a:pPr>
            <a:r>
              <a:rPr lang="tr-TR" altLang="tr-TR" sz="2400" b="1" dirty="0"/>
              <a:t> Fotoğrafsız olarak </a:t>
            </a:r>
            <a:r>
              <a:rPr lang="tr-TR" altLang="tr-TR" sz="2400" b="1" dirty="0" err="1"/>
              <a:t>antropometrik</a:t>
            </a:r>
            <a:r>
              <a:rPr lang="tr-TR" altLang="tr-TR" sz="2400" b="1" dirty="0"/>
              <a:t> sınıflama, </a:t>
            </a:r>
          </a:p>
          <a:p>
            <a:pPr marL="609600" indent="-609600" algn="just">
              <a:lnSpc>
                <a:spcPct val="80000"/>
              </a:lnSpc>
              <a:buClr>
                <a:srgbClr val="CC0000"/>
              </a:buClr>
              <a:buFont typeface="Wingdings" panose="05000000000000000000" pitchFamily="2" charset="2"/>
              <a:buAutoNum type="arabicParenR"/>
            </a:pPr>
            <a:r>
              <a:rPr lang="tr-TR" altLang="tr-TR" sz="2400" b="1" dirty="0"/>
              <a:t> Yaş, boy, kilo ve standart </a:t>
            </a:r>
            <a:r>
              <a:rPr lang="tr-TR" altLang="tr-TR" sz="2400" b="1" dirty="0" err="1"/>
              <a:t>somatotip</a:t>
            </a:r>
            <a:r>
              <a:rPr lang="tr-TR" altLang="tr-TR" sz="2400" b="1" dirty="0"/>
              <a:t> fotoğraflarının var olduğunda deneyimli </a:t>
            </a:r>
            <a:r>
              <a:rPr lang="tr-TR" altLang="tr-TR" sz="2400" b="1" dirty="0" err="1"/>
              <a:t>somatotipçiler</a:t>
            </a:r>
            <a:r>
              <a:rPr lang="tr-TR" altLang="tr-TR" sz="2400" b="1" dirty="0"/>
              <a:t> tarafından yapılan </a:t>
            </a:r>
            <a:r>
              <a:rPr lang="tr-TR" altLang="tr-TR" sz="2400" b="1" dirty="0" err="1"/>
              <a:t>fotoskopik</a:t>
            </a:r>
            <a:r>
              <a:rPr lang="tr-TR" altLang="tr-TR" sz="2400" b="1" dirty="0"/>
              <a:t> sınıflama, </a:t>
            </a:r>
          </a:p>
          <a:p>
            <a:pPr marL="609600" indent="-609600" algn="just">
              <a:lnSpc>
                <a:spcPct val="80000"/>
              </a:lnSpc>
              <a:buClr>
                <a:srgbClr val="CC0000"/>
              </a:buClr>
              <a:buFont typeface="Wingdings" panose="05000000000000000000" pitchFamily="2" charset="2"/>
              <a:buAutoNum type="arabicParenR"/>
            </a:pPr>
            <a:r>
              <a:rPr lang="tr-TR" altLang="tr-TR" sz="2400" b="1" dirty="0"/>
              <a:t> </a:t>
            </a:r>
            <a:r>
              <a:rPr lang="tr-TR" altLang="tr-TR" sz="2400" b="1" dirty="0" err="1"/>
              <a:t>Heath</a:t>
            </a:r>
            <a:r>
              <a:rPr lang="tr-TR" altLang="tr-TR" sz="2400" b="1" dirty="0"/>
              <a:t> ve Carter (1967) tarafından kullanılan işleyiş olarak bu iki metodun kombinasyonuyla sınıflama.</a:t>
            </a:r>
          </a:p>
          <a:p>
            <a:pPr marL="609600" indent="-609600">
              <a:lnSpc>
                <a:spcPct val="80000"/>
              </a:lnSpc>
            </a:pPr>
            <a:endParaRPr lang="tr-TR" altLang="tr-TR" sz="2400" dirty="0"/>
          </a:p>
        </p:txBody>
      </p:sp>
    </p:spTree>
    <p:extLst>
      <p:ext uri="{BB962C8B-B14F-4D97-AF65-F5344CB8AC3E}">
        <p14:creationId xmlns:p14="http://schemas.microsoft.com/office/powerpoint/2010/main" val="367463034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70126" y="498475"/>
            <a:ext cx="396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tr-TR" sz="1800">
                <a:solidFill>
                  <a:srgbClr val="00FFFF"/>
                </a:solidFill>
                <a:latin typeface="Times New Roman" panose="02020603050405020304" pitchFamily="18" charset="0"/>
              </a:rPr>
              <a:t>Ectomorphic</a:t>
            </a:r>
            <a:r>
              <a:rPr lang="tr-TR" altLang="tr-TR" sz="1800">
                <a:solidFill>
                  <a:srgbClr val="00FFFF"/>
                </a:solidFill>
                <a:latin typeface="Times New Roman" panose="02020603050405020304" pitchFamily="18" charset="0"/>
              </a:rPr>
              <a:t> Bileşeninin Hesaplanması</a:t>
            </a:r>
            <a:r>
              <a:rPr lang="en-GB" altLang="tr-TR" sz="1800">
                <a:latin typeface="Times New Roman" panose="02020603050405020304" pitchFamily="18" charset="0"/>
              </a:rPr>
              <a:t>:</a:t>
            </a:r>
          </a:p>
        </p:txBody>
      </p:sp>
      <p:sp>
        <p:nvSpPr>
          <p:cNvPr id="49155" name="Text Box 9"/>
          <p:cNvSpPr txBox="1">
            <a:spLocks noChangeArrowheads="1"/>
          </p:cNvSpPr>
          <p:nvPr/>
        </p:nvSpPr>
        <p:spPr bwMode="auto">
          <a:xfrm>
            <a:off x="2286000" y="1066801"/>
            <a:ext cx="7137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Times New Roman" panose="02020603050405020304" pitchFamily="18" charset="0"/>
              </a:rPr>
              <a:t>Aşağıdak Formül Kullanılır</a:t>
            </a:r>
            <a:r>
              <a:rPr lang="en-GB" altLang="tr-TR" sz="1800">
                <a:latin typeface="Times New Roman" panose="02020603050405020304" pitchFamily="18" charset="0"/>
              </a:rPr>
              <a:t>: </a:t>
            </a:r>
          </a:p>
          <a:p>
            <a:pPr eaLnBrk="1" hangingPunct="1">
              <a:spcBef>
                <a:spcPct val="0"/>
              </a:spcBef>
              <a:buFontTx/>
              <a:buNone/>
            </a:pPr>
            <a:r>
              <a:rPr lang="en-GB" altLang="tr-TR" sz="1800">
                <a:latin typeface="Times New Roman" panose="02020603050405020304" pitchFamily="18" charset="0"/>
              </a:rPr>
              <a:t>		</a:t>
            </a:r>
            <a:r>
              <a:rPr lang="tr-TR" altLang="tr-TR" sz="1800">
                <a:latin typeface="Times New Roman" panose="02020603050405020304" pitchFamily="18" charset="0"/>
              </a:rPr>
              <a:t>Boy</a:t>
            </a:r>
            <a:r>
              <a:rPr lang="en-GB" altLang="tr-TR" sz="1800">
                <a:latin typeface="Times New Roman" panose="02020603050405020304" pitchFamily="18" charset="0"/>
              </a:rPr>
              <a:t> (cm) /  </a:t>
            </a:r>
            <a:r>
              <a:rPr lang="en-GB" altLang="tr-TR" sz="1800" baseline="30000">
                <a:latin typeface="Times New Roman" panose="02020603050405020304" pitchFamily="18" charset="0"/>
              </a:rPr>
              <a:t>3</a:t>
            </a:r>
            <a:r>
              <a:rPr lang="en-GB" altLang="tr-TR" sz="1800">
                <a:latin typeface="Times New Roman" panose="02020603050405020304" pitchFamily="18" charset="0"/>
              </a:rPr>
              <a:t>√ </a:t>
            </a:r>
            <a:r>
              <a:rPr lang="tr-TR" altLang="tr-TR" sz="1800">
                <a:latin typeface="Times New Roman" panose="02020603050405020304" pitchFamily="18" charset="0"/>
              </a:rPr>
              <a:t>Ağırlık</a:t>
            </a:r>
            <a:r>
              <a:rPr lang="en-GB" altLang="tr-TR" sz="1800">
                <a:latin typeface="Times New Roman" panose="02020603050405020304" pitchFamily="18" charset="0"/>
              </a:rPr>
              <a:t> (kg) </a:t>
            </a:r>
          </a:p>
          <a:p>
            <a:pPr eaLnBrk="1" hangingPunct="1">
              <a:spcBef>
                <a:spcPct val="0"/>
              </a:spcBef>
              <a:buFontTx/>
              <a:buNone/>
            </a:pPr>
            <a:endParaRPr lang="en-GB" altLang="tr-TR" sz="1800">
              <a:latin typeface="Times New Roman" panose="02020603050405020304" pitchFamily="18" charset="0"/>
            </a:endParaRPr>
          </a:p>
          <a:p>
            <a:pPr eaLnBrk="1" hangingPunct="1">
              <a:spcBef>
                <a:spcPct val="0"/>
              </a:spcBef>
              <a:buFontTx/>
              <a:buNone/>
            </a:pPr>
            <a:r>
              <a:rPr lang="tr-TR" altLang="tr-TR" sz="1800">
                <a:latin typeface="Times New Roman" panose="02020603050405020304" pitchFamily="18" charset="0"/>
              </a:rPr>
              <a:t>Boy</a:t>
            </a:r>
            <a:r>
              <a:rPr lang="en-GB" altLang="tr-TR" sz="1800">
                <a:latin typeface="Times New Roman" panose="02020603050405020304" pitchFamily="18" charset="0"/>
              </a:rPr>
              <a:t>= 179cm </a:t>
            </a:r>
            <a:r>
              <a:rPr lang="tr-TR" altLang="tr-TR" sz="1800">
                <a:latin typeface="Times New Roman" panose="02020603050405020304" pitchFamily="18" charset="0"/>
              </a:rPr>
              <a:t>ve </a:t>
            </a:r>
            <a:r>
              <a:rPr lang="en-GB" altLang="tr-TR" sz="1800">
                <a:latin typeface="Times New Roman" panose="02020603050405020304" pitchFamily="18" charset="0"/>
              </a:rPr>
              <a:t> </a:t>
            </a:r>
            <a:r>
              <a:rPr lang="tr-TR" altLang="tr-TR" sz="1800">
                <a:latin typeface="Times New Roman" panose="02020603050405020304" pitchFamily="18" charset="0"/>
              </a:rPr>
              <a:t>Ağırlık</a:t>
            </a:r>
            <a:r>
              <a:rPr lang="en-GB" altLang="tr-TR" sz="1800">
                <a:latin typeface="Times New Roman" panose="02020603050405020304" pitchFamily="18" charset="0"/>
              </a:rPr>
              <a:t> = 74.2 kg</a:t>
            </a:r>
            <a:r>
              <a:rPr lang="tr-TR" altLang="tr-TR" sz="1800">
                <a:latin typeface="Times New Roman" panose="02020603050405020304" pitchFamily="18" charset="0"/>
              </a:rPr>
              <a:t> olsun</a:t>
            </a:r>
            <a:endParaRPr lang="en-GB" altLang="tr-TR" sz="1800">
              <a:latin typeface="Times New Roman" panose="02020603050405020304" pitchFamily="18" charset="0"/>
            </a:endParaRPr>
          </a:p>
          <a:p>
            <a:pPr eaLnBrk="1" hangingPunct="1">
              <a:spcBef>
                <a:spcPct val="0"/>
              </a:spcBef>
              <a:buFontTx/>
              <a:buNone/>
            </a:pPr>
            <a:r>
              <a:rPr lang="en-GB" altLang="tr-TR" sz="1800" baseline="30000">
                <a:latin typeface="Times New Roman" panose="02020603050405020304" pitchFamily="18" charset="0"/>
              </a:rPr>
              <a:t>3</a:t>
            </a:r>
            <a:r>
              <a:rPr lang="en-GB" altLang="tr-TR" sz="1800">
                <a:latin typeface="Times New Roman" panose="02020603050405020304" pitchFamily="18" charset="0"/>
              </a:rPr>
              <a:t>√ </a:t>
            </a:r>
            <a:r>
              <a:rPr lang="tr-TR" altLang="tr-TR" sz="1800">
                <a:latin typeface="Times New Roman" panose="02020603050405020304" pitchFamily="18" charset="0"/>
              </a:rPr>
              <a:t>Ağırlık</a:t>
            </a:r>
            <a:r>
              <a:rPr lang="en-GB" altLang="tr-TR" sz="1800">
                <a:latin typeface="Times New Roman" panose="02020603050405020304" pitchFamily="18" charset="0"/>
              </a:rPr>
              <a:t> = 4.202</a:t>
            </a:r>
          </a:p>
          <a:p>
            <a:pPr eaLnBrk="1" hangingPunct="1">
              <a:spcBef>
                <a:spcPct val="0"/>
              </a:spcBef>
              <a:buFontTx/>
              <a:buNone/>
            </a:pPr>
            <a:r>
              <a:rPr lang="tr-TR" altLang="tr-TR" sz="1800">
                <a:latin typeface="Times New Roman" panose="02020603050405020304" pitchFamily="18" charset="0"/>
              </a:rPr>
              <a:t>Boy</a:t>
            </a:r>
            <a:r>
              <a:rPr lang="en-GB" altLang="tr-TR" sz="1800">
                <a:latin typeface="Times New Roman" panose="02020603050405020304" pitchFamily="18" charset="0"/>
              </a:rPr>
              <a:t> /  </a:t>
            </a:r>
            <a:r>
              <a:rPr lang="en-GB" altLang="tr-TR" sz="1800" baseline="30000">
                <a:latin typeface="Times New Roman" panose="02020603050405020304" pitchFamily="18" charset="0"/>
              </a:rPr>
              <a:t>3</a:t>
            </a:r>
            <a:r>
              <a:rPr lang="en-GB" altLang="tr-TR" sz="1800">
                <a:latin typeface="Times New Roman" panose="02020603050405020304" pitchFamily="18" charset="0"/>
              </a:rPr>
              <a:t>√ </a:t>
            </a:r>
            <a:r>
              <a:rPr lang="tr-TR" altLang="tr-TR" sz="1800">
                <a:latin typeface="Times New Roman" panose="02020603050405020304" pitchFamily="18" charset="0"/>
              </a:rPr>
              <a:t>Ağırlık</a:t>
            </a:r>
            <a:r>
              <a:rPr lang="en-GB" altLang="tr-TR" sz="1800">
                <a:latin typeface="Times New Roman" panose="02020603050405020304" pitchFamily="18" charset="0"/>
              </a:rPr>
              <a:t> </a:t>
            </a:r>
            <a:r>
              <a:rPr lang="tr-TR" altLang="tr-TR" sz="1800">
                <a:latin typeface="Times New Roman" panose="02020603050405020304" pitchFamily="18" charset="0"/>
              </a:rPr>
              <a:t>=</a:t>
            </a:r>
            <a:r>
              <a:rPr lang="en-GB" altLang="tr-TR" sz="1800">
                <a:latin typeface="Times New Roman" panose="02020603050405020304" pitchFamily="18" charset="0"/>
              </a:rPr>
              <a:t> 179 / 4.202 = 42.60</a:t>
            </a:r>
          </a:p>
          <a:p>
            <a:pPr eaLnBrk="1" hangingPunct="1">
              <a:spcBef>
                <a:spcPct val="0"/>
              </a:spcBef>
              <a:buFontTx/>
              <a:buNone/>
            </a:pPr>
            <a:r>
              <a:rPr lang="en-GB" altLang="tr-TR" sz="1800">
                <a:latin typeface="Times New Roman" panose="02020603050405020304" pitchFamily="18" charset="0"/>
              </a:rPr>
              <a:t>42.60 </a:t>
            </a:r>
            <a:r>
              <a:rPr lang="tr-TR" altLang="tr-TR" sz="1800">
                <a:latin typeface="Times New Roman" panose="02020603050405020304" pitchFamily="18" charset="0"/>
              </a:rPr>
              <a:t>değeri </a:t>
            </a:r>
            <a:r>
              <a:rPr lang="en-GB" altLang="tr-TR" sz="1800">
                <a:latin typeface="Times New Roman" panose="02020603050405020304" pitchFamily="18" charset="0"/>
              </a:rPr>
              <a:t>42.14 - 42.82 Heath Carter </a:t>
            </a:r>
            <a:r>
              <a:rPr lang="tr-TR" altLang="tr-TR" sz="1800">
                <a:latin typeface="Times New Roman" panose="02020603050405020304" pitchFamily="18" charset="0"/>
              </a:rPr>
              <a:t>tablosunda</a:t>
            </a:r>
            <a:r>
              <a:rPr lang="en-GB" altLang="tr-TR" sz="1800">
                <a:latin typeface="Times New Roman" panose="02020603050405020304" pitchFamily="18" charset="0"/>
              </a:rPr>
              <a:t> </a:t>
            </a:r>
          </a:p>
          <a:p>
            <a:pPr eaLnBrk="1" hangingPunct="1">
              <a:spcBef>
                <a:spcPct val="0"/>
              </a:spcBef>
              <a:buFontTx/>
              <a:buNone/>
            </a:pPr>
            <a:endParaRPr lang="en-GB" altLang="tr-TR" sz="1800">
              <a:latin typeface="Times New Roman" panose="02020603050405020304" pitchFamily="18" charset="0"/>
            </a:endParaRPr>
          </a:p>
          <a:p>
            <a:pPr eaLnBrk="1" hangingPunct="1">
              <a:spcBef>
                <a:spcPct val="0"/>
              </a:spcBef>
              <a:buFontTx/>
              <a:buNone/>
            </a:pPr>
            <a:endParaRPr lang="en-GB" altLang="tr-TR" sz="1800">
              <a:latin typeface="Times New Roman" panose="02020603050405020304" pitchFamily="18" charset="0"/>
            </a:endParaRPr>
          </a:p>
          <a:p>
            <a:pPr eaLnBrk="1" hangingPunct="1">
              <a:spcBef>
                <a:spcPct val="0"/>
              </a:spcBef>
              <a:buFontTx/>
              <a:buNone/>
            </a:pPr>
            <a:endParaRPr lang="en-GB" altLang="tr-TR" sz="1800">
              <a:latin typeface="Times New Roman" panose="02020603050405020304" pitchFamily="18" charset="0"/>
            </a:endParaRPr>
          </a:p>
        </p:txBody>
      </p:sp>
      <p:graphicFrame>
        <p:nvGraphicFramePr>
          <p:cNvPr id="49156" name="Object 2"/>
          <p:cNvGraphicFramePr>
            <a:graphicFrameLocks noChangeAspect="1"/>
          </p:cNvGraphicFramePr>
          <p:nvPr/>
        </p:nvGraphicFramePr>
        <p:xfrm>
          <a:off x="1905000" y="3733800"/>
          <a:ext cx="8534400" cy="1600200"/>
        </p:xfrm>
        <a:graphic>
          <a:graphicData uri="http://schemas.openxmlformats.org/presentationml/2006/ole">
            <mc:AlternateContent xmlns:mc="http://schemas.openxmlformats.org/markup-compatibility/2006">
              <mc:Choice xmlns:v="urn:schemas-microsoft-com:vml" Requires="v">
                <p:oleObj spid="_x0000_s8195" name="Bitmap Image" r:id="rId3" imgW="9047619" imgH="1305107" progId="Paint.Picture">
                  <p:embed/>
                </p:oleObj>
              </mc:Choice>
              <mc:Fallback>
                <p:oleObj name="Bitmap Image" r:id="rId3" imgW="9047619" imgH="1305107" progId="Paint.Picture">
                  <p:embed/>
                  <p:pic>
                    <p:nvPicPr>
                      <p:cNvPr id="491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733800"/>
                        <a:ext cx="8534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7" name="Text Box 12"/>
          <p:cNvSpPr txBox="1">
            <a:spLocks noChangeArrowheads="1"/>
          </p:cNvSpPr>
          <p:nvPr/>
        </p:nvSpPr>
        <p:spPr bwMode="auto">
          <a:xfrm>
            <a:off x="2073276" y="5451475"/>
            <a:ext cx="2601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solidFill>
                  <a:srgbClr val="00FFFF"/>
                </a:solidFill>
                <a:latin typeface="Times New Roman" panose="02020603050405020304" pitchFamily="18" charset="0"/>
              </a:rPr>
              <a:t>E</a:t>
            </a:r>
            <a:r>
              <a:rPr lang="en-GB" altLang="tr-TR" sz="1800">
                <a:solidFill>
                  <a:srgbClr val="00FFFF"/>
                </a:solidFill>
                <a:latin typeface="Times New Roman" panose="02020603050405020304" pitchFamily="18" charset="0"/>
              </a:rPr>
              <a:t>ctomorphic</a:t>
            </a:r>
            <a:r>
              <a:rPr lang="en-GB" altLang="tr-TR" sz="1800">
                <a:latin typeface="Times New Roman" panose="02020603050405020304" pitchFamily="18" charset="0"/>
              </a:rPr>
              <a:t> </a:t>
            </a:r>
            <a:r>
              <a:rPr lang="tr-TR" altLang="tr-TR" sz="1800">
                <a:latin typeface="Times New Roman" panose="02020603050405020304" pitchFamily="18" charset="0"/>
              </a:rPr>
              <a:t>Bileşeni :</a:t>
            </a:r>
            <a:r>
              <a:rPr lang="en-GB" altLang="tr-TR" sz="1800">
                <a:solidFill>
                  <a:srgbClr val="00FFFF"/>
                </a:solidFill>
                <a:latin typeface="Times New Roman" panose="02020603050405020304" pitchFamily="18" charset="0"/>
              </a:rPr>
              <a:t>2.5</a:t>
            </a:r>
          </a:p>
        </p:txBody>
      </p:sp>
      <p:sp>
        <p:nvSpPr>
          <p:cNvPr id="49158" name="5 Dikdörtgen"/>
          <p:cNvSpPr>
            <a:spLocks noChangeArrowheads="1"/>
          </p:cNvSpPr>
          <p:nvPr/>
        </p:nvSpPr>
        <p:spPr bwMode="auto">
          <a:xfrm>
            <a:off x="7162801" y="2667000"/>
            <a:ext cx="3217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tr-TR" sz="1800">
                <a:solidFill>
                  <a:srgbClr val="000000"/>
                </a:solidFill>
                <a:latin typeface="Times New Roman" panose="02020603050405020304" pitchFamily="18" charset="0"/>
              </a:rPr>
              <a:t>42.14 - 42.82</a:t>
            </a:r>
            <a:r>
              <a:rPr lang="tr-TR" altLang="tr-TR" sz="1800">
                <a:solidFill>
                  <a:srgbClr val="000000"/>
                </a:solidFill>
                <a:latin typeface="Times New Roman" panose="02020603050405020304" pitchFamily="18" charset="0"/>
              </a:rPr>
              <a:t> arasına denk gelir.</a:t>
            </a:r>
            <a:r>
              <a:rPr lang="en-GB" altLang="tr-TR" sz="1800">
                <a:solidFill>
                  <a:srgbClr val="000000"/>
                </a:solidFill>
                <a:latin typeface="Times New Roman" panose="02020603050405020304" pitchFamily="18" charset="0"/>
              </a:rPr>
              <a:t> </a:t>
            </a:r>
            <a:endParaRPr lang="tr-TR" altLang="tr-TR" sz="1800"/>
          </a:p>
        </p:txBody>
      </p:sp>
    </p:spTree>
    <p:extLst>
      <p:ext uri="{BB962C8B-B14F-4D97-AF65-F5344CB8AC3E}">
        <p14:creationId xmlns:p14="http://schemas.microsoft.com/office/powerpoint/2010/main" val="421558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676400" y="1219201"/>
            <a:ext cx="8750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tr-TR" sz="1800">
                <a:latin typeface="Times New Roman" panose="02020603050405020304" pitchFamily="18" charset="0"/>
              </a:rPr>
              <a:t>		</a:t>
            </a:r>
            <a:r>
              <a:rPr lang="en-GB" altLang="tr-TR" sz="1800">
                <a:solidFill>
                  <a:srgbClr val="CC99FF"/>
                </a:solidFill>
                <a:latin typeface="Times New Roman" panose="02020603050405020304" pitchFamily="18" charset="0"/>
              </a:rPr>
              <a:t>endomorphy = 5</a:t>
            </a:r>
          </a:p>
          <a:p>
            <a:pPr eaLnBrk="1" hangingPunct="1">
              <a:spcBef>
                <a:spcPct val="0"/>
              </a:spcBef>
              <a:buFontTx/>
              <a:buNone/>
            </a:pPr>
            <a:r>
              <a:rPr lang="en-GB" altLang="tr-TR" sz="1800">
                <a:latin typeface="Times New Roman" panose="02020603050405020304" pitchFamily="18" charset="0"/>
              </a:rPr>
              <a:t>		</a:t>
            </a:r>
            <a:r>
              <a:rPr lang="en-GB" altLang="tr-TR" sz="1800">
                <a:solidFill>
                  <a:srgbClr val="FF0000"/>
                </a:solidFill>
                <a:latin typeface="Times New Roman" panose="02020603050405020304" pitchFamily="18" charset="0"/>
              </a:rPr>
              <a:t>mesomorphy = 4.5</a:t>
            </a:r>
          </a:p>
          <a:p>
            <a:pPr eaLnBrk="1" hangingPunct="1">
              <a:spcBef>
                <a:spcPct val="0"/>
              </a:spcBef>
              <a:buFontTx/>
              <a:buNone/>
            </a:pPr>
            <a:r>
              <a:rPr lang="en-GB" altLang="tr-TR" sz="1800">
                <a:latin typeface="Times New Roman" panose="02020603050405020304" pitchFamily="18" charset="0"/>
              </a:rPr>
              <a:t>		</a:t>
            </a:r>
            <a:r>
              <a:rPr lang="en-GB" altLang="tr-TR" sz="1800">
                <a:solidFill>
                  <a:srgbClr val="00FFFF"/>
                </a:solidFill>
                <a:latin typeface="Times New Roman" panose="02020603050405020304" pitchFamily="18" charset="0"/>
              </a:rPr>
              <a:t>ectomorphy = 2.5</a:t>
            </a:r>
          </a:p>
          <a:p>
            <a:pPr eaLnBrk="1" hangingPunct="1">
              <a:spcBef>
                <a:spcPct val="0"/>
              </a:spcBef>
              <a:buFontTx/>
              <a:buNone/>
            </a:pPr>
            <a:endParaRPr lang="en-GB" altLang="tr-TR" sz="1800">
              <a:latin typeface="Times New Roman" panose="02020603050405020304" pitchFamily="18" charset="0"/>
            </a:endParaRPr>
          </a:p>
          <a:p>
            <a:pPr eaLnBrk="1" hangingPunct="1">
              <a:spcBef>
                <a:spcPct val="0"/>
              </a:spcBef>
              <a:buFontTx/>
              <a:buNone/>
            </a:pPr>
            <a:r>
              <a:rPr lang="tr-TR" altLang="tr-TR" sz="1800">
                <a:latin typeface="Times New Roman" panose="02020603050405020304" pitchFamily="18" charset="0"/>
              </a:rPr>
              <a:t>Bu bireyin somatotipi </a:t>
            </a:r>
            <a:r>
              <a:rPr lang="en-GB" altLang="tr-TR" sz="1800">
                <a:latin typeface="Times New Roman" panose="02020603050405020304" pitchFamily="18" charset="0"/>
              </a:rPr>
              <a:t> 553</a:t>
            </a:r>
            <a:r>
              <a:rPr lang="tr-TR" altLang="tr-TR" sz="1800">
                <a:latin typeface="Times New Roman" panose="02020603050405020304" pitchFamily="18" charset="0"/>
              </a:rPr>
              <a:t> olarak değerlendirilebilir.</a:t>
            </a:r>
            <a:r>
              <a:rPr lang="en-GB" altLang="tr-TR" sz="1800">
                <a:latin typeface="Times New Roman" panose="02020603050405020304" pitchFamily="18" charset="0"/>
              </a:rPr>
              <a:t>  </a:t>
            </a:r>
          </a:p>
        </p:txBody>
      </p:sp>
    </p:spTree>
    <p:extLst>
      <p:ext uri="{BB962C8B-B14F-4D97-AF65-F5344CB8AC3E}">
        <p14:creationId xmlns:p14="http://schemas.microsoft.com/office/powerpoint/2010/main" val="3783789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32826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981200" y="609601"/>
            <a:ext cx="8229600" cy="5516563"/>
          </a:xfrm>
        </p:spPr>
        <p:txBody>
          <a:bodyPr/>
          <a:lstStyle/>
          <a:p>
            <a:pPr eaLnBrk="1" hangingPunct="1">
              <a:lnSpc>
                <a:spcPct val="90000"/>
              </a:lnSpc>
            </a:pPr>
            <a:r>
              <a:rPr lang="tr-TR" altLang="tr-TR" sz="2400"/>
              <a:t> Antropometrik yöntem ilk kez Heath ve Carter tarafından kullanmakla birlikte yukarıda da söz edildiği gibi fotoğraflama yöntemi daha önce Sheldon tarafından kullanılmıştır. Ancak Heath ve Carter bu teknikte de bazı değişiklikler yapmışlardır. Bunlar içerisinde antropometrik teknik daha fazla tercih edilmektedir. Antropometrik tekniğin tercih edilme nedenlerini şu şekilde sıralayabiliriz: </a:t>
            </a:r>
          </a:p>
          <a:p>
            <a:pPr eaLnBrk="1" hangingPunct="1">
              <a:lnSpc>
                <a:spcPct val="90000"/>
              </a:lnSpc>
            </a:pPr>
            <a:r>
              <a:rPr lang="tr-TR" altLang="tr-TR" sz="2400"/>
              <a:t>Daha objektif bir hesaplama sağlar</a:t>
            </a:r>
          </a:p>
          <a:p>
            <a:pPr eaLnBrk="1" hangingPunct="1">
              <a:lnSpc>
                <a:spcPct val="90000"/>
              </a:lnSpc>
            </a:pPr>
            <a:r>
              <a:rPr lang="tr-TR" altLang="tr-TR" sz="2400"/>
              <a:t>Daha kısa sürede somatotipin belirlenmesini sağlar</a:t>
            </a:r>
          </a:p>
          <a:p>
            <a:pPr eaLnBrk="1" hangingPunct="1">
              <a:lnSpc>
                <a:spcPct val="90000"/>
              </a:lnSpc>
            </a:pPr>
            <a:r>
              <a:rPr lang="tr-TR" altLang="tr-TR" sz="2400"/>
              <a:t>Kişinin tamamen soyunmasına gerek kalmaz</a:t>
            </a:r>
          </a:p>
          <a:p>
            <a:pPr eaLnBrk="1" hangingPunct="1">
              <a:lnSpc>
                <a:spcPct val="90000"/>
              </a:lnSpc>
            </a:pPr>
            <a:r>
              <a:rPr lang="tr-TR" altLang="tr-TR" sz="2400"/>
              <a:t>Çok deneyimli olmayan araştırıcıların da hesaplama yapmasına olanak tanır</a:t>
            </a:r>
          </a:p>
          <a:p>
            <a:pPr eaLnBrk="1" hangingPunct="1">
              <a:lnSpc>
                <a:spcPct val="90000"/>
              </a:lnSpc>
            </a:pPr>
            <a:r>
              <a:rPr lang="tr-TR" altLang="tr-TR" sz="2400"/>
              <a:t>Somatotipin değerlendirilmesi sırasında kişisel farklılıkları en aza indirger</a:t>
            </a:r>
          </a:p>
        </p:txBody>
      </p:sp>
    </p:spTree>
    <p:extLst>
      <p:ext uri="{BB962C8B-B14F-4D97-AF65-F5344CB8AC3E}">
        <p14:creationId xmlns:p14="http://schemas.microsoft.com/office/powerpoint/2010/main" val="157866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tr-TR" altLang="tr-TR" sz="4000" b="1" i="1"/>
              <a:t>Heath-Carter Tekniğinde Kullanılan Antropometrik Ölçüler</a:t>
            </a:r>
            <a:br>
              <a:rPr lang="tr-TR" altLang="tr-TR" sz="4000" b="1" i="1"/>
            </a:br>
            <a:endParaRPr lang="tr-TR" altLang="tr-TR" sz="4000" b="1" i="1"/>
          </a:p>
        </p:txBody>
      </p:sp>
      <p:sp>
        <p:nvSpPr>
          <p:cNvPr id="21507" name="Rectangle 3"/>
          <p:cNvSpPr>
            <a:spLocks noGrp="1" noChangeArrowheads="1"/>
          </p:cNvSpPr>
          <p:nvPr>
            <p:ph type="body" idx="1"/>
          </p:nvPr>
        </p:nvSpPr>
        <p:spPr/>
        <p:txBody>
          <a:bodyPr>
            <a:normAutofit lnSpcReduction="10000"/>
          </a:bodyPr>
          <a:lstStyle/>
          <a:p>
            <a:pPr eaLnBrk="1" hangingPunct="1">
              <a:lnSpc>
                <a:spcPct val="80000"/>
              </a:lnSpc>
            </a:pPr>
            <a:r>
              <a:rPr lang="tr-TR" altLang="tr-TR" b="1"/>
              <a:t>Ağırlık</a:t>
            </a:r>
          </a:p>
          <a:p>
            <a:pPr eaLnBrk="1" hangingPunct="1">
              <a:lnSpc>
                <a:spcPct val="80000"/>
              </a:lnSpc>
            </a:pPr>
            <a:r>
              <a:rPr lang="tr-TR" altLang="tr-TR" b="1"/>
              <a:t>Boy</a:t>
            </a:r>
          </a:p>
          <a:p>
            <a:pPr eaLnBrk="1" hangingPunct="1">
              <a:lnSpc>
                <a:spcPct val="80000"/>
              </a:lnSpc>
            </a:pPr>
            <a:r>
              <a:rPr lang="tr-TR" altLang="tr-TR" b="1"/>
              <a:t>Triceps deri kıvrımı kalınlığı</a:t>
            </a:r>
          </a:p>
          <a:p>
            <a:pPr eaLnBrk="1" hangingPunct="1">
              <a:lnSpc>
                <a:spcPct val="80000"/>
              </a:lnSpc>
            </a:pPr>
            <a:r>
              <a:rPr lang="tr-TR" altLang="tr-TR" b="1"/>
              <a:t>Subscapular deri kıvrımı kalınlığı</a:t>
            </a:r>
          </a:p>
          <a:p>
            <a:pPr eaLnBrk="1" hangingPunct="1">
              <a:lnSpc>
                <a:spcPct val="80000"/>
              </a:lnSpc>
            </a:pPr>
            <a:r>
              <a:rPr lang="tr-TR" altLang="tr-TR" b="1"/>
              <a:t>Supraspinale deri kıvrımı kalınlığı</a:t>
            </a:r>
          </a:p>
          <a:p>
            <a:pPr eaLnBrk="1" hangingPunct="1">
              <a:lnSpc>
                <a:spcPct val="80000"/>
              </a:lnSpc>
            </a:pPr>
            <a:r>
              <a:rPr lang="tr-TR" altLang="tr-TR" b="1"/>
              <a:t>Baldır deri kıvrımı kalınlığı</a:t>
            </a:r>
          </a:p>
          <a:p>
            <a:pPr eaLnBrk="1" hangingPunct="1">
              <a:lnSpc>
                <a:spcPct val="80000"/>
              </a:lnSpc>
            </a:pPr>
            <a:r>
              <a:rPr lang="tr-TR" altLang="tr-TR" b="1"/>
              <a:t>Dirsek genişliği</a:t>
            </a:r>
          </a:p>
          <a:p>
            <a:pPr eaLnBrk="1" hangingPunct="1">
              <a:lnSpc>
                <a:spcPct val="80000"/>
              </a:lnSpc>
            </a:pPr>
            <a:r>
              <a:rPr lang="tr-TR" altLang="tr-TR" b="1"/>
              <a:t>Diz genişliği</a:t>
            </a:r>
          </a:p>
          <a:p>
            <a:pPr eaLnBrk="1" hangingPunct="1">
              <a:lnSpc>
                <a:spcPct val="80000"/>
              </a:lnSpc>
            </a:pPr>
            <a:r>
              <a:rPr lang="tr-TR" altLang="tr-TR" b="1"/>
              <a:t>Üst kol çevresi</a:t>
            </a:r>
          </a:p>
          <a:p>
            <a:pPr eaLnBrk="1" hangingPunct="1">
              <a:lnSpc>
                <a:spcPct val="80000"/>
              </a:lnSpc>
            </a:pPr>
            <a:r>
              <a:rPr lang="tr-TR" altLang="tr-TR" b="1"/>
              <a:t>Baldır çevresi</a:t>
            </a:r>
            <a:r>
              <a:rPr lang="tr-TR" altLang="tr-TR"/>
              <a:t> </a:t>
            </a:r>
          </a:p>
        </p:txBody>
      </p:sp>
    </p:spTree>
    <p:extLst>
      <p:ext uri="{BB962C8B-B14F-4D97-AF65-F5344CB8AC3E}">
        <p14:creationId xmlns:p14="http://schemas.microsoft.com/office/powerpoint/2010/main" val="22266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altLang="tr-TR" smtClean="0">
                <a:solidFill>
                  <a:schemeClr val="tx1"/>
                </a:solidFill>
              </a:rPr>
              <a:t>Somatotipin Belirlenmesi</a:t>
            </a:r>
          </a:p>
        </p:txBody>
      </p:sp>
      <p:sp>
        <p:nvSpPr>
          <p:cNvPr id="22531" name="Rectangle 3"/>
          <p:cNvSpPr>
            <a:spLocks noGrp="1" noChangeArrowheads="1"/>
          </p:cNvSpPr>
          <p:nvPr>
            <p:ph type="body" idx="1"/>
          </p:nvPr>
        </p:nvSpPr>
        <p:spPr>
          <a:xfrm>
            <a:off x="1981200" y="1341438"/>
            <a:ext cx="8229600" cy="5256212"/>
          </a:xfrm>
          <a:noFill/>
        </p:spPr>
        <p:txBody>
          <a:bodyPr>
            <a:normAutofit lnSpcReduction="10000"/>
          </a:bodyPr>
          <a:lstStyle/>
          <a:p>
            <a:pPr marL="0" indent="0">
              <a:lnSpc>
                <a:spcPct val="80000"/>
              </a:lnSpc>
            </a:pPr>
            <a:r>
              <a:rPr lang="tr-TR" altLang="tr-TR" sz="2000"/>
              <a:t>Ölçüm değerlerinin aşağıdaki formüllere girilmesi sonucu somatotip yapı belirlenebilecektir.</a:t>
            </a:r>
          </a:p>
          <a:p>
            <a:pPr marL="0" indent="0">
              <a:lnSpc>
                <a:spcPct val="80000"/>
              </a:lnSpc>
            </a:pPr>
            <a:endParaRPr lang="tr-TR" altLang="tr-TR" sz="2000"/>
          </a:p>
          <a:p>
            <a:pPr marL="0" indent="0">
              <a:lnSpc>
                <a:spcPct val="80000"/>
              </a:lnSpc>
            </a:pPr>
            <a:r>
              <a:rPr lang="tr-TR" altLang="tr-TR" sz="2000" b="1" u="sng"/>
              <a:t>Endomorfi =</a:t>
            </a:r>
          </a:p>
          <a:p>
            <a:pPr marL="0" indent="0">
              <a:lnSpc>
                <a:spcPct val="80000"/>
              </a:lnSpc>
            </a:pPr>
            <a:r>
              <a:rPr lang="tr-TR" altLang="tr-TR" sz="2000"/>
              <a:t>-0.7182+0.1451 (X1)-0.00068 (X2)+ 0.0000014 (X3)</a:t>
            </a:r>
          </a:p>
          <a:p>
            <a:pPr marL="984250" lvl="1" indent="-439738">
              <a:lnSpc>
                <a:spcPct val="80000"/>
              </a:lnSpc>
            </a:pPr>
            <a:r>
              <a:rPr lang="tr-TR" altLang="tr-TR" sz="2000"/>
              <a:t>X1=Triseps deri kıvrımı</a:t>
            </a:r>
          </a:p>
          <a:p>
            <a:pPr marL="984250" lvl="1" indent="-439738">
              <a:lnSpc>
                <a:spcPct val="80000"/>
              </a:lnSpc>
            </a:pPr>
            <a:r>
              <a:rPr lang="tr-TR" altLang="tr-TR" sz="2000"/>
              <a:t>X2= Subskapula deri kıvrımı</a:t>
            </a:r>
          </a:p>
          <a:p>
            <a:pPr marL="984250" lvl="1" indent="-439738">
              <a:lnSpc>
                <a:spcPct val="80000"/>
              </a:lnSpc>
            </a:pPr>
            <a:r>
              <a:rPr lang="tr-TR" altLang="tr-TR" sz="2000"/>
              <a:t>X3= Suprailiak deri kıvrımı</a:t>
            </a:r>
          </a:p>
          <a:p>
            <a:pPr marL="0" indent="0">
              <a:lnSpc>
                <a:spcPct val="80000"/>
              </a:lnSpc>
            </a:pPr>
            <a:endParaRPr lang="tr-TR" altLang="tr-TR" sz="2000" b="1"/>
          </a:p>
          <a:p>
            <a:pPr marL="0" indent="0">
              <a:lnSpc>
                <a:spcPct val="80000"/>
              </a:lnSpc>
            </a:pPr>
            <a:r>
              <a:rPr lang="tr-TR" altLang="tr-TR" sz="2000" b="1"/>
              <a:t>Mezomorfi =</a:t>
            </a:r>
          </a:p>
          <a:p>
            <a:pPr marL="0" indent="0">
              <a:lnSpc>
                <a:spcPct val="80000"/>
              </a:lnSpc>
            </a:pPr>
            <a:r>
              <a:rPr lang="tr-TR" altLang="tr-TR" sz="2000"/>
              <a:t>(0.858xhumerus bikondüler çapı mm) + (0.601x Femur bikondüler çapı mm) + (0.188x (biseps çevresi cm- triseps deri kalınlığı cm+ (0.161x(baldır çevresi cm- baldır deri kalınlığı cm)- (boy x 0.131 )+4.5)</a:t>
            </a:r>
          </a:p>
          <a:p>
            <a:pPr marL="0" indent="0">
              <a:lnSpc>
                <a:spcPct val="80000"/>
              </a:lnSpc>
            </a:pPr>
            <a:endParaRPr lang="tr-TR" altLang="tr-TR" sz="2000"/>
          </a:p>
          <a:p>
            <a:pPr marL="0" indent="0">
              <a:lnSpc>
                <a:spcPct val="80000"/>
              </a:lnSpc>
            </a:pPr>
            <a:r>
              <a:rPr lang="tr-TR" altLang="tr-TR" sz="2000" b="1"/>
              <a:t>Ektomorfi =</a:t>
            </a:r>
          </a:p>
          <a:p>
            <a:pPr marL="0" indent="0">
              <a:lnSpc>
                <a:spcPct val="80000"/>
              </a:lnSpc>
            </a:pPr>
            <a:r>
              <a:rPr lang="tr-TR" altLang="tr-TR" sz="2000"/>
              <a:t>(Boy- Ağırlık oranı)x 0.732- 28.58</a:t>
            </a:r>
          </a:p>
          <a:p>
            <a:pPr marL="0" indent="0">
              <a:lnSpc>
                <a:spcPct val="80000"/>
              </a:lnSpc>
            </a:pPr>
            <a:r>
              <a:rPr lang="tr-TR" altLang="tr-TR" sz="2000"/>
              <a:t>Boy-Ağırlık Oranı= Boy(cm)/√  (ağırlık)</a:t>
            </a:r>
          </a:p>
        </p:txBody>
      </p:sp>
      <p:sp>
        <p:nvSpPr>
          <p:cNvPr id="22532" name="Line 4"/>
          <p:cNvSpPr>
            <a:spLocks noChangeShapeType="1"/>
          </p:cNvSpPr>
          <p:nvPr/>
        </p:nvSpPr>
        <p:spPr bwMode="auto">
          <a:xfrm>
            <a:off x="5519738" y="6021388"/>
            <a:ext cx="1008062" cy="0"/>
          </a:xfrm>
          <a:prstGeom prst="line">
            <a:avLst/>
          </a:prstGeom>
          <a:noFill/>
          <a:ln w="28575">
            <a:solidFill>
              <a:srgbClr val="78F775"/>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5003632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973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899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263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683</Words>
  <Application>Microsoft Office PowerPoint</Application>
  <PresentationFormat>Geniş ekran</PresentationFormat>
  <Paragraphs>132</Paragraphs>
  <Slides>32</Slides>
  <Notes>2</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3</vt:i4>
      </vt:variant>
      <vt:variant>
        <vt:lpstr>Slayt Başlıkları</vt:lpstr>
      </vt:variant>
      <vt:variant>
        <vt:i4>32</vt:i4>
      </vt:variant>
    </vt:vector>
  </HeadingPairs>
  <TitlesOfParts>
    <vt:vector size="43" baseType="lpstr">
      <vt:lpstr>Arial</vt:lpstr>
      <vt:lpstr>Arial Narrow</vt:lpstr>
      <vt:lpstr>Calibri</vt:lpstr>
      <vt:lpstr>Calibri Light</vt:lpstr>
      <vt:lpstr>Comic Sans MS</vt:lpstr>
      <vt:lpstr>Times New Roman</vt:lpstr>
      <vt:lpstr>Wingdings</vt:lpstr>
      <vt:lpstr>Office Teması</vt:lpstr>
      <vt:lpstr>Microsoft Photo Editor 3.0 Photo</vt:lpstr>
      <vt:lpstr>Microsoft Excel Worksheet</vt:lpstr>
      <vt:lpstr>Bitmap Image</vt:lpstr>
      <vt:lpstr> SPOR ANTROPOLOJİSİ</vt:lpstr>
      <vt:lpstr>Heath-Carter Somatotip Tekniği</vt:lpstr>
      <vt:lpstr>PowerPoint Sunusu</vt:lpstr>
      <vt:lpstr>PowerPoint Sunusu</vt:lpstr>
      <vt:lpstr>Heath-Carter Tekniğinde Kullanılan Antropometrik Ölçüler </vt:lpstr>
      <vt:lpstr>Somatotipin Belirlenmesi</vt:lpstr>
      <vt:lpstr>PowerPoint Sunusu</vt:lpstr>
      <vt:lpstr>PowerPoint Sunusu</vt:lpstr>
      <vt:lpstr>PowerPoint Sunusu</vt:lpstr>
      <vt:lpstr>PowerPoint Sunusu</vt:lpstr>
      <vt:lpstr>PowerPoint Sunusu</vt:lpstr>
      <vt:lpstr>PowerPoint Sunusu</vt:lpstr>
      <vt:lpstr>Hangi somatotip?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2</cp:revision>
  <dcterms:created xsi:type="dcterms:W3CDTF">2017-10-23T22:57:48Z</dcterms:created>
  <dcterms:modified xsi:type="dcterms:W3CDTF">2017-10-23T22:59:30Z</dcterms:modified>
</cp:coreProperties>
</file>