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1"/>
  </p:sldMasterIdLst>
  <p:sldIdLst>
    <p:sldId id="256" r:id="rId2"/>
    <p:sldId id="257"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1AFD"/>
    <a:srgbClr val="1488FF"/>
    <a:srgbClr val="3A911A"/>
    <a:srgbClr val="54F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55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4991097" y="3721473"/>
            <a:ext cx="682752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655300" y="6429375"/>
            <a:ext cx="1168400" cy="292100"/>
          </a:xfrm>
        </p:spPr>
        <p:txBody>
          <a:bodyPr/>
          <a:lstStyle/>
          <a:p>
            <a:fld id="{DF28FB93-0A08-4E7D-8E63-9EFA29F1E093}" type="slidenum">
              <a:rPr lang="en-US" smtClean="0"/>
              <a:pPr/>
              <a:t>‹#›</a:t>
            </a:fld>
            <a:endParaRPr lang="en-US"/>
          </a:p>
        </p:txBody>
      </p:sp>
      <p:sp>
        <p:nvSpPr>
          <p:cNvPr id="9"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4986528" y="1417320"/>
            <a:ext cx="6827520" cy="2304288"/>
          </a:xfrm>
        </p:spPr>
        <p:txBody>
          <a:bodyPr>
            <a:normAutofit/>
          </a:bodyPr>
          <a:lstStyle>
            <a:lvl1pPr>
              <a:defRPr sz="4000" cap="all" baseline="0"/>
            </a:lvl1pPr>
          </a:lstStyle>
          <a:p>
            <a:r>
              <a:rPr lang="tr-TR"/>
              <a:t>Click to edit Master title style</a:t>
            </a:r>
            <a:endParaRPr lang="en-US" dirty="0"/>
          </a:p>
        </p:txBody>
      </p:sp>
      <p:sp>
        <p:nvSpPr>
          <p:cNvPr id="13"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7319512" y="0"/>
            <a:ext cx="4525024"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
        <p:nvSpPr>
          <p:cNvPr id="25" name="Title Placeholder 1"/>
          <p:cNvSpPr>
            <a:spLocks noGrp="1"/>
          </p:cNvSpPr>
          <p:nvPr>
            <p:ph type="title"/>
          </p:nvPr>
        </p:nvSpPr>
        <p:spPr>
          <a:xfrm>
            <a:off x="368300" y="228601"/>
            <a:ext cx="11455400" cy="1066801"/>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31" name="Content Placeholder 30"/>
          <p:cNvSpPr>
            <a:spLocks noGrp="1"/>
          </p:cNvSpPr>
          <p:nvPr>
            <p:ph sz="quarter" idx="13"/>
          </p:nvPr>
        </p:nvSpPr>
        <p:spPr>
          <a:xfrm>
            <a:off x="365760" y="1298448"/>
            <a:ext cx="11460480" cy="493776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
        <p:nvSpPr>
          <p:cNvPr id="15" name="Subtitle 2"/>
          <p:cNvSpPr>
            <a:spLocks noGrp="1"/>
          </p:cNvSpPr>
          <p:nvPr>
            <p:ph type="subTitle" idx="1"/>
          </p:nvPr>
        </p:nvSpPr>
        <p:spPr>
          <a:xfrm>
            <a:off x="4991099" y="1400175"/>
            <a:ext cx="682752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dirty="0"/>
          </a:p>
        </p:txBody>
      </p:sp>
      <p:sp>
        <p:nvSpPr>
          <p:cNvPr id="10" name="Freeform 7"/>
          <p:cNvSpPr>
            <a:spLocks noChangeAspect="1" noEditPoints="1"/>
          </p:cNvSpPr>
          <p:nvPr/>
        </p:nvSpPr>
        <p:spPr bwMode="auto">
          <a:xfrm>
            <a:off x="45720" y="136642"/>
            <a:ext cx="4434865"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4978401" y="2895600"/>
            <a:ext cx="6839391"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tr-TR"/>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9525CDC-DD23-446B-8DCB-A021F58E002C}"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53780F-8666-40FE-95A0-81027AA6D061}" type="slidenum">
              <a:rPr lang="tr-TR" smtClean="0"/>
              <a:pPr/>
              <a:t>‹#›</a:t>
            </a:fld>
            <a:endParaRPr lang="tr-TR"/>
          </a:p>
        </p:txBody>
      </p:sp>
      <p:sp>
        <p:nvSpPr>
          <p:cNvPr id="9"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12" name="Content Placeholder 11"/>
          <p:cNvSpPr>
            <a:spLocks noGrp="1"/>
          </p:cNvSpPr>
          <p:nvPr>
            <p:ph sz="quarter" idx="13"/>
          </p:nvPr>
        </p:nvSpPr>
        <p:spPr>
          <a:xfrm>
            <a:off x="368300" y="1298448"/>
            <a:ext cx="5669280" cy="4937760"/>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13" name="Content Placeholder 11"/>
          <p:cNvSpPr>
            <a:spLocks noGrp="1"/>
          </p:cNvSpPr>
          <p:nvPr>
            <p:ph sz="quarter" idx="14"/>
          </p:nvPr>
        </p:nvSpPr>
        <p:spPr>
          <a:xfrm>
            <a:off x="6154420" y="1298448"/>
            <a:ext cx="5669280" cy="4937760"/>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9525CDC-DD23-446B-8DCB-A021F58E002C}"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A53780F-8666-40FE-95A0-81027AA6D061}" type="slidenum">
              <a:rPr lang="tr-TR" smtClean="0"/>
              <a:pPr/>
              <a:t>‹#›</a:t>
            </a:fld>
            <a:endParaRPr lang="tr-TR"/>
          </a:p>
        </p:txBody>
      </p:sp>
      <p:sp>
        <p:nvSpPr>
          <p:cNvPr id="12"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14" name="Content Placeholder 11"/>
          <p:cNvSpPr>
            <a:spLocks noGrp="1"/>
          </p:cNvSpPr>
          <p:nvPr>
            <p:ph sz="quarter" idx="13"/>
          </p:nvPr>
        </p:nvSpPr>
        <p:spPr>
          <a:xfrm>
            <a:off x="368300" y="1810512"/>
            <a:ext cx="5669280" cy="4425696"/>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dirty="0"/>
          </a:p>
        </p:txBody>
      </p:sp>
      <p:sp>
        <p:nvSpPr>
          <p:cNvPr id="15" name="Content Placeholder 11"/>
          <p:cNvSpPr>
            <a:spLocks noGrp="1"/>
          </p:cNvSpPr>
          <p:nvPr>
            <p:ph sz="quarter" idx="14"/>
          </p:nvPr>
        </p:nvSpPr>
        <p:spPr>
          <a:xfrm>
            <a:off x="6154420" y="1810512"/>
            <a:ext cx="5669280" cy="4425696"/>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20" name="Text Placeholder 3"/>
          <p:cNvSpPr>
            <a:spLocks noGrp="1"/>
          </p:cNvSpPr>
          <p:nvPr>
            <p:ph type="body" sz="half" idx="2"/>
          </p:nvPr>
        </p:nvSpPr>
        <p:spPr>
          <a:xfrm>
            <a:off x="368300" y="1298449"/>
            <a:ext cx="566420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21" name="Text Placeholder 3"/>
          <p:cNvSpPr>
            <a:spLocks noGrp="1"/>
          </p:cNvSpPr>
          <p:nvPr>
            <p:ph type="body" sz="half" idx="15"/>
          </p:nvPr>
        </p:nvSpPr>
        <p:spPr>
          <a:xfrm>
            <a:off x="6154420" y="1298449"/>
            <a:ext cx="566420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89525CDC-DD23-446B-8DCB-A021F58E002C}"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53780F-8666-40FE-95A0-81027AA6D061}" type="slidenum">
              <a:rPr lang="tr-TR" smtClean="0"/>
              <a:pPr/>
              <a:t>‹#›</a:t>
            </a:fld>
            <a:endParaRPr lang="tr-TR"/>
          </a:p>
        </p:txBody>
      </p:sp>
      <p:sp>
        <p:nvSpPr>
          <p:cNvPr id="17"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525CDC-DD23-446B-8DCB-A021F58E002C}"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A53780F-8666-40FE-95A0-81027AA6D0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53780F-8666-40FE-95A0-81027AA6D061}" type="slidenum">
              <a:rPr lang="tr-TR" smtClean="0"/>
              <a:pPr/>
              <a:t>‹#›</a:t>
            </a:fld>
            <a:endParaRPr lang="tr-TR"/>
          </a:p>
        </p:txBody>
      </p:sp>
      <p:sp>
        <p:nvSpPr>
          <p:cNvPr id="9" name="Title Placeholder 1"/>
          <p:cNvSpPr>
            <a:spLocks noGrp="1"/>
          </p:cNvSpPr>
          <p:nvPr>
            <p:ph type="title"/>
          </p:nvPr>
        </p:nvSpPr>
        <p:spPr>
          <a:xfrm>
            <a:off x="368300" y="228601"/>
            <a:ext cx="377952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tr-TR"/>
              <a:t>Click to edit Master title style</a:t>
            </a:r>
            <a:endParaRPr lang="en-US" dirty="0"/>
          </a:p>
        </p:txBody>
      </p:sp>
      <p:sp>
        <p:nvSpPr>
          <p:cNvPr id="10" name="Content Placeholder 11"/>
          <p:cNvSpPr>
            <a:spLocks noGrp="1"/>
          </p:cNvSpPr>
          <p:nvPr>
            <p:ph sz="quarter" idx="14"/>
          </p:nvPr>
        </p:nvSpPr>
        <p:spPr>
          <a:xfrm>
            <a:off x="5034580" y="533400"/>
            <a:ext cx="6751021" cy="5702808"/>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dirty="0"/>
          </a:p>
        </p:txBody>
      </p:sp>
      <p:sp>
        <p:nvSpPr>
          <p:cNvPr id="11" name="Text Placeholder 3"/>
          <p:cNvSpPr>
            <a:spLocks noGrp="1"/>
          </p:cNvSpPr>
          <p:nvPr>
            <p:ph type="body" sz="half" idx="2"/>
          </p:nvPr>
        </p:nvSpPr>
        <p:spPr>
          <a:xfrm>
            <a:off x="368299" y="1539240"/>
            <a:ext cx="377952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tr-TR"/>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546600" y="0"/>
            <a:ext cx="764540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Drag picture to placeholder or click icon to add</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53780F-8666-40FE-95A0-81027AA6D061}" type="slidenum">
              <a:rPr lang="tr-TR" smtClean="0"/>
              <a:pPr/>
              <a:t>‹#›</a:t>
            </a:fld>
            <a:endParaRPr lang="tr-TR"/>
          </a:p>
        </p:txBody>
      </p:sp>
      <p:sp>
        <p:nvSpPr>
          <p:cNvPr id="21" name="Title Placeholder 1"/>
          <p:cNvSpPr>
            <a:spLocks noGrp="1"/>
          </p:cNvSpPr>
          <p:nvPr>
            <p:ph type="title"/>
          </p:nvPr>
        </p:nvSpPr>
        <p:spPr>
          <a:xfrm>
            <a:off x="368299" y="228600"/>
            <a:ext cx="377952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tr-TR"/>
              <a:t>Click to edit Master title style</a:t>
            </a:r>
            <a:endParaRPr lang="en-US" dirty="0"/>
          </a:p>
        </p:txBody>
      </p:sp>
      <p:sp>
        <p:nvSpPr>
          <p:cNvPr id="25" name="Text Placeholder 24"/>
          <p:cNvSpPr>
            <a:spLocks noGrp="1"/>
          </p:cNvSpPr>
          <p:nvPr>
            <p:ph type="body" sz="quarter" idx="13"/>
          </p:nvPr>
        </p:nvSpPr>
        <p:spPr>
          <a:xfrm>
            <a:off x="365760" y="1536192"/>
            <a:ext cx="377952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tr-TR"/>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3" name="Text Placeholder 2"/>
          <p:cNvSpPr>
            <a:spLocks noGrp="1"/>
          </p:cNvSpPr>
          <p:nvPr>
            <p:ph type="body" idx="1"/>
          </p:nvPr>
        </p:nvSpPr>
        <p:spPr>
          <a:xfrm>
            <a:off x="368300" y="1295401"/>
            <a:ext cx="11455400" cy="4933949"/>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dirty="0"/>
          </a:p>
        </p:txBody>
      </p:sp>
      <p:sp>
        <p:nvSpPr>
          <p:cNvPr id="4" name="Date Placeholder 3"/>
          <p:cNvSpPr>
            <a:spLocks noGrp="1"/>
          </p:cNvSpPr>
          <p:nvPr>
            <p:ph type="dt" sz="half" idx="2"/>
          </p:nvPr>
        </p:nvSpPr>
        <p:spPr>
          <a:xfrm>
            <a:off x="368300" y="6429375"/>
            <a:ext cx="28448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89525CDC-DD23-446B-8DCB-A021F58E002C}" type="datetimeFigureOut">
              <a:rPr lang="tr-TR" smtClean="0"/>
              <a:pPr/>
              <a:t>4.05.2020</a:t>
            </a:fld>
            <a:endParaRPr lang="tr-TR"/>
          </a:p>
        </p:txBody>
      </p:sp>
      <p:sp>
        <p:nvSpPr>
          <p:cNvPr id="5" name="Footer Placeholder 4"/>
          <p:cNvSpPr>
            <a:spLocks noGrp="1"/>
          </p:cNvSpPr>
          <p:nvPr>
            <p:ph type="ftr" sz="quarter" idx="3"/>
          </p:nvPr>
        </p:nvSpPr>
        <p:spPr>
          <a:xfrm>
            <a:off x="4991099" y="6429375"/>
            <a:ext cx="5448300"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tr-TR"/>
          </a:p>
        </p:txBody>
      </p:sp>
      <p:sp>
        <p:nvSpPr>
          <p:cNvPr id="6" name="Slide Number Placeholder 5"/>
          <p:cNvSpPr>
            <a:spLocks noGrp="1"/>
          </p:cNvSpPr>
          <p:nvPr>
            <p:ph type="sldNum" sz="quarter" idx="4"/>
          </p:nvPr>
        </p:nvSpPr>
        <p:spPr>
          <a:xfrm>
            <a:off x="10655300" y="6429375"/>
            <a:ext cx="11684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8A53780F-8666-40FE-95A0-81027AA6D0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normAutofit/>
          </a:bodyPr>
          <a:lstStyle/>
          <a:p>
            <a:pPr algn="ctr"/>
            <a:endParaRPr lang="tr-TR" sz="4000" dirty="0"/>
          </a:p>
        </p:txBody>
      </p:sp>
      <p:sp>
        <p:nvSpPr>
          <p:cNvPr id="2" name="Unvan 1"/>
          <p:cNvSpPr>
            <a:spLocks noGrp="1"/>
          </p:cNvSpPr>
          <p:nvPr>
            <p:ph type="title"/>
          </p:nvPr>
        </p:nvSpPr>
        <p:spPr>
          <a:xfrm>
            <a:off x="4986528" y="1417320"/>
            <a:ext cx="6827520" cy="1452880"/>
          </a:xfrm>
        </p:spPr>
        <p:txBody>
          <a:bodyPr>
            <a:normAutofit/>
          </a:bodyPr>
          <a:lstStyle/>
          <a:p>
            <a:r>
              <a:rPr lang="tr-TR" sz="3600" dirty="0"/>
              <a:t>ÇOCUĞU TANIMA VE DEĞERLENDİRME TEKNİKLERİ</a:t>
            </a:r>
          </a:p>
        </p:txBody>
      </p:sp>
    </p:spTree>
    <p:extLst>
      <p:ext uri="{BB962C8B-B14F-4D97-AF65-F5344CB8AC3E}">
        <p14:creationId xmlns:p14="http://schemas.microsoft.com/office/powerpoint/2010/main" val="3066745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ÇOCUKLARIN TANINMASI GEREKEN ÖZELLİKLERİ</a:t>
            </a:r>
          </a:p>
        </p:txBody>
      </p:sp>
      <p:sp>
        <p:nvSpPr>
          <p:cNvPr id="3" name="İçerik Yer Tutucusu 2"/>
          <p:cNvSpPr>
            <a:spLocks noGrp="1"/>
          </p:cNvSpPr>
          <p:nvPr>
            <p:ph sz="quarter" idx="13"/>
          </p:nvPr>
        </p:nvSpPr>
        <p:spPr>
          <a:xfrm>
            <a:off x="368300" y="2450122"/>
            <a:ext cx="11460480" cy="3777293"/>
          </a:xfrm>
        </p:spPr>
        <p:txBody>
          <a:bodyPr/>
          <a:lstStyle/>
          <a:p>
            <a:r>
              <a:rPr lang="tr-TR" sz="2800" dirty="0"/>
              <a:t>Fiziksel ve biyolojik özellikler</a:t>
            </a:r>
          </a:p>
          <a:p>
            <a:endParaRPr lang="tr-TR" sz="2800" dirty="0"/>
          </a:p>
          <a:p>
            <a:r>
              <a:rPr lang="tr-TR" sz="2800" dirty="0"/>
              <a:t>Davranışsal özellikler</a:t>
            </a:r>
          </a:p>
          <a:p>
            <a:endParaRPr lang="tr-TR" sz="2800" dirty="0"/>
          </a:p>
          <a:p>
            <a:r>
              <a:rPr lang="tr-TR" sz="2800" dirty="0" err="1"/>
              <a:t>Sosyo</a:t>
            </a:r>
            <a:r>
              <a:rPr lang="tr-TR" sz="2800" dirty="0"/>
              <a:t>-kültürel ve ekonomik özellikler</a:t>
            </a:r>
          </a:p>
          <a:p>
            <a:endParaRPr lang="tr-TR" b="1" dirty="0"/>
          </a:p>
          <a:p>
            <a:endParaRPr lang="tr-TR" b="1" dirty="0"/>
          </a:p>
          <a:p>
            <a:endParaRPr lang="tr-TR" dirty="0"/>
          </a:p>
        </p:txBody>
      </p:sp>
    </p:spTree>
    <p:extLst>
      <p:ext uri="{BB962C8B-B14F-4D97-AF65-F5344CB8AC3E}">
        <p14:creationId xmlns:p14="http://schemas.microsoft.com/office/powerpoint/2010/main" val="3802281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2F38CC8-9D0F-4CFF-9DEB-7F060BC399AA}"/>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B6C04B1E-20F6-4D37-A77C-18D33AF08243}"/>
              </a:ext>
            </a:extLst>
          </p:cNvPr>
          <p:cNvSpPr>
            <a:spLocks noGrp="1"/>
          </p:cNvSpPr>
          <p:nvPr>
            <p:ph sz="quarter" idx="13"/>
          </p:nvPr>
        </p:nvSpPr>
        <p:spPr/>
        <p:txBody>
          <a:bodyPr>
            <a:normAutofit fontScale="70000" lnSpcReduction="20000"/>
          </a:bodyPr>
          <a:lstStyle/>
          <a:p>
            <a:r>
              <a:rPr lang="tr-TR" dirty="0"/>
              <a:t>o	</a:t>
            </a:r>
            <a:r>
              <a:rPr lang="tr-TR" dirty="0" err="1"/>
              <a:t>Axline</a:t>
            </a:r>
            <a:r>
              <a:rPr lang="tr-TR" dirty="0"/>
              <a:t>, Virginia. (1986). Benliğini Arayan Çocuk. Panama Yayıncılık. İstanbul. </a:t>
            </a:r>
          </a:p>
          <a:p>
            <a:r>
              <a:rPr lang="tr-TR" dirty="0"/>
              <a:t>o	Eriş, Bahar. (2018). Gölgedeki Yıldızlar-</a:t>
            </a:r>
            <a:r>
              <a:rPr lang="tr-TR" dirty="0" err="1"/>
              <a:t>Disleksinin</a:t>
            </a:r>
            <a:r>
              <a:rPr lang="tr-TR" dirty="0"/>
              <a:t> Gizli Yetenekleri. Alfa Basım Yayım Dağıtım San. ve Tic. AŞ. </a:t>
            </a:r>
            <a:r>
              <a:rPr lang="tr-TR" dirty="0" err="1"/>
              <a:t>İtanbul</a:t>
            </a:r>
            <a:r>
              <a:rPr lang="tr-TR" dirty="0"/>
              <a:t>. </a:t>
            </a:r>
          </a:p>
          <a:p>
            <a:r>
              <a:rPr lang="tr-TR" dirty="0"/>
              <a:t>o	Çocuktur Geçer</a:t>
            </a:r>
          </a:p>
          <a:p>
            <a:r>
              <a:rPr lang="tr-TR" dirty="0"/>
              <a:t>o	Bayhan, Pınar (Ed.). (2017). Okul Öncesinde Alternatif Değerlendirme. Hedef Yayıncılık. Ankara. </a:t>
            </a:r>
          </a:p>
          <a:p>
            <a:r>
              <a:rPr lang="tr-TR" dirty="0"/>
              <a:t>o	Kumtepe, Alper Tolga (Ed.). (2017). Çocuğu Tanıma ve Değerlendirme. Anadolu Üniversitesi Yayınları. Eskişehir.</a:t>
            </a:r>
          </a:p>
          <a:p>
            <a:r>
              <a:rPr lang="tr-TR" dirty="0"/>
              <a:t>o	</a:t>
            </a:r>
            <a:r>
              <a:rPr lang="tr-TR" dirty="0" err="1"/>
              <a:t>Bredekamp</a:t>
            </a:r>
            <a:r>
              <a:rPr lang="tr-TR" dirty="0"/>
              <a:t>, </a:t>
            </a:r>
            <a:r>
              <a:rPr lang="tr-TR" dirty="0" err="1"/>
              <a:t>Sue</a:t>
            </a:r>
            <a:r>
              <a:rPr lang="tr-TR" dirty="0"/>
              <a:t>. (2015).  Erken Çocukluk Eğitiminde Etkili uygulamalar. ve Eğitim Danışmanlık Tic. </a:t>
            </a:r>
            <a:r>
              <a:rPr lang="tr-TR" dirty="0" err="1"/>
              <a:t>Ltd.Şti</a:t>
            </a:r>
            <a:r>
              <a:rPr lang="tr-TR" dirty="0"/>
              <a:t>. Ankara. </a:t>
            </a:r>
          </a:p>
          <a:p>
            <a:r>
              <a:rPr lang="tr-TR" dirty="0"/>
              <a:t>o	</a:t>
            </a:r>
            <a:r>
              <a:rPr lang="tr-TR" dirty="0" err="1"/>
              <a:t>Mc</a:t>
            </a:r>
            <a:r>
              <a:rPr lang="tr-TR" dirty="0"/>
              <a:t> </a:t>
            </a:r>
            <a:r>
              <a:rPr lang="tr-TR" dirty="0" err="1"/>
              <a:t>Afee</a:t>
            </a:r>
            <a:r>
              <a:rPr lang="tr-TR" dirty="0"/>
              <a:t>, </a:t>
            </a:r>
            <a:r>
              <a:rPr lang="tr-TR" dirty="0" err="1"/>
              <a:t>Oralie</a:t>
            </a:r>
            <a:r>
              <a:rPr lang="tr-TR" dirty="0"/>
              <a:t> ve </a:t>
            </a:r>
            <a:r>
              <a:rPr lang="tr-TR" dirty="0" err="1"/>
              <a:t>Leong</a:t>
            </a:r>
            <a:r>
              <a:rPr lang="tr-TR" dirty="0"/>
              <a:t>, </a:t>
            </a:r>
            <a:r>
              <a:rPr lang="tr-TR" dirty="0" err="1"/>
              <a:t>Deborah</a:t>
            </a:r>
            <a:r>
              <a:rPr lang="tr-TR" dirty="0"/>
              <a:t> J. (2015). Erken Çocukluk Döneminde Gelişim ve Öğrenmenin Değerlendirilmesi ve Desteklenmesi. ve Eğitim Danışmanlık Tic. </a:t>
            </a:r>
            <a:r>
              <a:rPr lang="tr-TR" dirty="0" err="1"/>
              <a:t>Ltd.Şti</a:t>
            </a:r>
            <a:r>
              <a:rPr lang="tr-TR" dirty="0"/>
              <a:t>. Ankara. </a:t>
            </a:r>
          </a:p>
          <a:p>
            <a:r>
              <a:rPr lang="tr-TR" dirty="0"/>
              <a:t>o	Yıldız Bıçakçı, M. (2017). Çocuğun Değerlendirilmesi. Erken Çocukluk Döneminde Gelişim I (Ed. Aysel Köksal Akyol). Anı Yayıncılık. Ankara.</a:t>
            </a:r>
          </a:p>
          <a:p>
            <a:r>
              <a:rPr lang="tr-TR" dirty="0"/>
              <a:t>o	Yıldız Bıçakçı, M. (2017). Çocuğun Değerlendirilmesi. Erken Çocukluk Döneminde Gelişim II (Ed. Aysel Köksal Akyol). Anı Yayıncılık. Ankara.</a:t>
            </a:r>
          </a:p>
          <a:p>
            <a:r>
              <a:rPr lang="tr-TR" dirty="0"/>
              <a:t>o	Karaaslan, Tuğba. (2018). “Okul Öncesi Dönem (3-5 Yaş) Çocuklarının Gelişimsel Özelliklerinin Değerlendirilmesi”. Okul Öncesinde ve İlkokulda Rehberlik ve Psikolojik Danışma (Ed. Zeynep Hamamcı). Nobel Akademik Yayıncılık ve Eğitim Danışmanlık Tic. </a:t>
            </a:r>
            <a:r>
              <a:rPr lang="tr-TR" dirty="0" err="1"/>
              <a:t>Ltd.Şti</a:t>
            </a:r>
            <a:r>
              <a:rPr lang="tr-TR" dirty="0"/>
              <a:t>. Ankara. </a:t>
            </a:r>
          </a:p>
          <a:p>
            <a:r>
              <a:rPr lang="tr-TR" dirty="0"/>
              <a:t>o	Emre </a:t>
            </a:r>
            <a:r>
              <a:rPr lang="tr-TR" dirty="0" err="1"/>
              <a:t>Bolatbaş</a:t>
            </a:r>
            <a:r>
              <a:rPr lang="tr-TR" dirty="0"/>
              <a:t>, Didem ve Yıldız Bıçakçı, </a:t>
            </a:r>
            <a:r>
              <a:rPr lang="tr-TR" dirty="0" err="1"/>
              <a:t>Müdriye</a:t>
            </a:r>
            <a:r>
              <a:rPr lang="tr-TR" dirty="0"/>
              <a:t>. (2018). Çocuk Gelişimini Değerlendirmede Biçimsel Olmayan Yöntemler (Standardize Olmayan Yöntemler). . </a:t>
            </a:r>
          </a:p>
          <a:p>
            <a:r>
              <a:rPr lang="tr-TR" dirty="0"/>
              <a:t>o	</a:t>
            </a:r>
            <a:r>
              <a:rPr lang="tr-TR" dirty="0" err="1"/>
              <a:t>Nitko</a:t>
            </a:r>
            <a:r>
              <a:rPr lang="tr-TR" dirty="0"/>
              <a:t>, </a:t>
            </a:r>
            <a:r>
              <a:rPr lang="tr-TR" dirty="0" err="1"/>
              <a:t>Anthony</a:t>
            </a:r>
            <a:r>
              <a:rPr lang="tr-TR" dirty="0"/>
              <a:t> J. ve </a:t>
            </a:r>
            <a:r>
              <a:rPr lang="tr-TR" dirty="0" err="1"/>
              <a:t>Brookhart</a:t>
            </a:r>
            <a:r>
              <a:rPr lang="tr-TR" dirty="0"/>
              <a:t>, Susan M. (2016). Öğrencilerin Eğitsel Değerlendirilmesi. Nobel Akademik Yayıncılık). Ankara.</a:t>
            </a:r>
          </a:p>
          <a:p>
            <a:r>
              <a:rPr lang="tr-TR" dirty="0"/>
              <a:t>o	 Önder, Alev. (Ed.) (2014). Okul Öncesi Dönemde Çocukları Değerlendirme ve Tanıma. </a:t>
            </a:r>
            <a:r>
              <a:rPr lang="tr-TR" dirty="0" err="1"/>
              <a:t>Pegem</a:t>
            </a:r>
            <a:r>
              <a:rPr lang="tr-TR" dirty="0"/>
              <a:t> Akademi. Ankara.</a:t>
            </a:r>
          </a:p>
          <a:p>
            <a:endParaRPr lang="tr-TR" dirty="0"/>
          </a:p>
        </p:txBody>
      </p:sp>
    </p:spTree>
    <p:extLst>
      <p:ext uri="{BB962C8B-B14F-4D97-AF65-F5344CB8AC3E}">
        <p14:creationId xmlns:p14="http://schemas.microsoft.com/office/powerpoint/2010/main" val="941528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TANI VE DEĞERLENDİRME</a:t>
            </a:r>
          </a:p>
        </p:txBody>
      </p:sp>
      <p:sp>
        <p:nvSpPr>
          <p:cNvPr id="3" name="İçerik Yer Tutucusu 2"/>
          <p:cNvSpPr>
            <a:spLocks noGrp="1"/>
          </p:cNvSpPr>
          <p:nvPr>
            <p:ph sz="quarter" idx="13"/>
          </p:nvPr>
        </p:nvSpPr>
        <p:spPr/>
        <p:txBody>
          <a:bodyPr>
            <a:normAutofit fontScale="25000" lnSpcReduction="20000"/>
          </a:bodyPr>
          <a:lstStyle/>
          <a:p>
            <a:pPr marL="0" indent="0">
              <a:buNone/>
            </a:pPr>
            <a:endParaRPr lang="tr-TR" sz="9600" dirty="0"/>
          </a:p>
          <a:p>
            <a:r>
              <a:rPr lang="tr-TR" sz="9600" dirty="0"/>
              <a:t>TANIMA: Bireyin hangi özelliklere ne derece sahip olduğunun bilinmesidir.</a:t>
            </a:r>
          </a:p>
          <a:p>
            <a:pPr marL="0" indent="0">
              <a:buNone/>
            </a:pPr>
            <a:endParaRPr lang="tr-TR" sz="9600" dirty="0"/>
          </a:p>
          <a:p>
            <a:pPr marL="0" indent="0">
              <a:buNone/>
            </a:pPr>
            <a:r>
              <a:rPr lang="tr-TR" sz="9600" dirty="0"/>
              <a:t>	Çocuğu tanımak neden önemlidir?</a:t>
            </a:r>
          </a:p>
          <a:p>
            <a:endParaRPr lang="tr-TR" sz="9600" dirty="0"/>
          </a:p>
          <a:p>
            <a:endParaRPr lang="tr-TR" sz="9600" dirty="0"/>
          </a:p>
          <a:p>
            <a:r>
              <a:rPr lang="tr-TR" sz="9600" dirty="0"/>
              <a:t>DEĞERLENDİRME: Yapılan bir ölçümün sonucunda elde edilen bulguların bir ölçüt ile karşılaştırılarak ölçülen şeyin değerine ilişkin bir karara varma işlemidir.</a:t>
            </a:r>
          </a:p>
          <a:p>
            <a:endParaRPr lang="tr-TR" sz="9600" dirty="0"/>
          </a:p>
          <a:p>
            <a:pPr marL="0" indent="0">
              <a:buNone/>
            </a:pPr>
            <a:r>
              <a:rPr lang="tr-TR" sz="9600" dirty="0"/>
              <a:t>	Gelişimsel değerlendirme neden önemlidir?</a:t>
            </a:r>
          </a:p>
          <a:p>
            <a:pPr marL="342900" indent="-342900">
              <a:buFontTx/>
              <a:buChar char="-"/>
            </a:pPr>
            <a:endParaRPr lang="tr-TR" sz="9600" dirty="0"/>
          </a:p>
          <a:p>
            <a:pPr marL="342900" indent="-342900">
              <a:buFontTx/>
              <a:buChar char="-"/>
            </a:pPr>
            <a:r>
              <a:rPr lang="tr-TR" sz="9600" dirty="0"/>
              <a:t>Tanı ve değerlendirme birbiri ile bir bütündür; tanımadan değerlendirme ya da değerlendirmenin desteği olmadan tanıma yalnız başına bir şey ifade etmez. </a:t>
            </a:r>
          </a:p>
          <a:p>
            <a:pPr marL="342900" indent="-342900">
              <a:buFontTx/>
              <a:buChar char="-"/>
            </a:pPr>
            <a:endParaRPr lang="tr-TR" dirty="0"/>
          </a:p>
          <a:p>
            <a:pPr marL="342900" indent="-342900">
              <a:buFontTx/>
              <a:buChar char="-"/>
            </a:pPr>
            <a:endParaRPr lang="tr-TR" dirty="0"/>
          </a:p>
          <a:p>
            <a:pPr marL="0" indent="0">
              <a:buNone/>
            </a:pPr>
            <a:r>
              <a:rPr lang="tr-TR" dirty="0"/>
              <a:t> </a:t>
            </a:r>
          </a:p>
        </p:txBody>
      </p:sp>
    </p:spTree>
    <p:extLst>
      <p:ext uri="{BB962C8B-B14F-4D97-AF65-F5344CB8AC3E}">
        <p14:creationId xmlns:p14="http://schemas.microsoft.com/office/powerpoint/2010/main" val="1507794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ÇOCUKLARI TANIMA VE DEĞERLENDİRMENİN ÖNEMİ</a:t>
            </a:r>
            <a:endParaRPr lang="tr-TR" dirty="0"/>
          </a:p>
        </p:txBody>
      </p:sp>
      <p:sp>
        <p:nvSpPr>
          <p:cNvPr id="3" name="İçerik Yer Tutucusu 2"/>
          <p:cNvSpPr>
            <a:spLocks noGrp="1"/>
          </p:cNvSpPr>
          <p:nvPr>
            <p:ph sz="quarter" idx="13"/>
          </p:nvPr>
        </p:nvSpPr>
        <p:spPr>
          <a:xfrm>
            <a:off x="365760" y="2435468"/>
            <a:ext cx="11460480" cy="3800739"/>
          </a:xfrm>
        </p:spPr>
        <p:txBody>
          <a:bodyPr>
            <a:normAutofit/>
          </a:bodyPr>
          <a:lstStyle/>
          <a:p>
            <a:r>
              <a:rPr lang="tr-TR" sz="2400" dirty="0"/>
              <a:t>Her çocuğun ilgisi, ihtiyacı, gelişimsel özellikleri, öğrenme yöntemi birbirinden farklıdır.</a:t>
            </a:r>
          </a:p>
          <a:p>
            <a:r>
              <a:rPr lang="tr-TR" sz="2400" dirty="0"/>
              <a:t>Çocuğun gelişimin her yönden desteklenebilmesi için çocuğun objektif olarak değerlendirilmesi gereklidir.</a:t>
            </a:r>
          </a:p>
          <a:p>
            <a:r>
              <a:rPr lang="tr-TR" sz="2400" dirty="0"/>
              <a:t>Çocuğa yardım onun tüm yönlerinin bilinebilme ve tanınabilmesi sayesinde gerçekleştirilebilir.</a:t>
            </a:r>
          </a:p>
          <a:p>
            <a:r>
              <a:rPr lang="tr-TR" sz="2400" dirty="0"/>
              <a:t>Tanıma ve değerlendirme ile hem çocuğun güçlü yanları hem de gelişimsel ihtiyaçları ortaya çıkarılır</a:t>
            </a:r>
          </a:p>
        </p:txBody>
      </p:sp>
    </p:spTree>
    <p:extLst>
      <p:ext uri="{BB962C8B-B14F-4D97-AF65-F5344CB8AC3E}">
        <p14:creationId xmlns:p14="http://schemas.microsoft.com/office/powerpoint/2010/main" val="4251909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ÇOCUKLARI TANIMA VE DEĞERLENDİRMENİN ÖNEMİ</a:t>
            </a:r>
            <a:endParaRPr lang="tr-TR" dirty="0"/>
          </a:p>
        </p:txBody>
      </p:sp>
      <p:sp>
        <p:nvSpPr>
          <p:cNvPr id="3" name="İçerik Yer Tutucusu 2"/>
          <p:cNvSpPr>
            <a:spLocks noGrp="1"/>
          </p:cNvSpPr>
          <p:nvPr>
            <p:ph sz="quarter" idx="13"/>
          </p:nvPr>
        </p:nvSpPr>
        <p:spPr>
          <a:xfrm>
            <a:off x="365760" y="2373922"/>
            <a:ext cx="11460480" cy="3862285"/>
          </a:xfrm>
        </p:spPr>
        <p:txBody>
          <a:bodyPr/>
          <a:lstStyle/>
          <a:p>
            <a:r>
              <a:rPr lang="tr-TR" dirty="0"/>
              <a:t>Çocukların yaş ve gelişim özelliklerinin bilinmesi, çocuğa sunulan destek hizmetlerinin kalitesini etkiler</a:t>
            </a:r>
          </a:p>
          <a:p>
            <a:pPr marL="342900" indent="-342900"/>
            <a:r>
              <a:rPr lang="tr-TR" dirty="0"/>
              <a:t>Çocukların gelişim özellikleri, ilgi ve gereksinimleri belirlendiğinde kazandırılmak istenen hedeflere ulaşılması mümkün olur. </a:t>
            </a:r>
          </a:p>
          <a:p>
            <a:pPr marL="342900" indent="-342900"/>
            <a:r>
              <a:rPr lang="tr-TR" dirty="0"/>
              <a:t>Çocuklar arasındaki bireysel farklılıkların belirlenmesi ve düzenlemeler ile planların buna göre yapılması çocuğun desteklenmesi açısından önemlidir. </a:t>
            </a:r>
          </a:p>
        </p:txBody>
      </p:sp>
    </p:spTree>
    <p:extLst>
      <p:ext uri="{BB962C8B-B14F-4D97-AF65-F5344CB8AC3E}">
        <p14:creationId xmlns:p14="http://schemas.microsoft.com/office/powerpoint/2010/main" val="1200855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ÇOCUKLARI TANIMA VE DEĞERLENDİRMENİN ÖNEMİ</a:t>
            </a:r>
            <a:endParaRPr lang="tr-TR" dirty="0"/>
          </a:p>
        </p:txBody>
      </p:sp>
      <p:sp>
        <p:nvSpPr>
          <p:cNvPr id="3" name="İçerik Yer Tutucusu 2"/>
          <p:cNvSpPr>
            <a:spLocks noGrp="1"/>
          </p:cNvSpPr>
          <p:nvPr>
            <p:ph sz="quarter" idx="13"/>
          </p:nvPr>
        </p:nvSpPr>
        <p:spPr>
          <a:xfrm>
            <a:off x="365760" y="2013438"/>
            <a:ext cx="11460480" cy="4222770"/>
          </a:xfrm>
        </p:spPr>
        <p:txBody>
          <a:bodyPr/>
          <a:lstStyle/>
          <a:p>
            <a:r>
              <a:rPr lang="tr-TR" dirty="0"/>
              <a:t>Çocukların güçlü taraflarının  ya da geliştirilebilecek olan özel gereksinimlerinin erken dönemlerde tespit edilmesi ve müdahale edilmesi erken dönemlerden itibaren çocukların destek almasını sağlar.</a:t>
            </a:r>
          </a:p>
          <a:p>
            <a:r>
              <a:rPr lang="tr-TR" dirty="0"/>
              <a:t>Çocuklara ilişkin etkili kararlar alınabilmesi, çocukların kendilerini tanıyarak bireysel ve sosyal farkındalıklarının arttırılması için değerlendirme yapmak gerekir.</a:t>
            </a:r>
          </a:p>
          <a:p>
            <a:r>
              <a:rPr lang="tr-TR" dirty="0"/>
              <a:t>Çocukların gelişimlerindeki ilerleme ya da sapmaların belirlenebilmesi böylece de çocuğa gereken rehberliğin yapılabilmesi, çocukları tanımaya bağlıdır.</a:t>
            </a:r>
          </a:p>
        </p:txBody>
      </p:sp>
    </p:spTree>
    <p:extLst>
      <p:ext uri="{BB962C8B-B14F-4D97-AF65-F5344CB8AC3E}">
        <p14:creationId xmlns:p14="http://schemas.microsoft.com/office/powerpoint/2010/main" val="1315919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ÇOCUKLARI TANIMA VE DEĞERLENDİRMENİN ÖNEMİ</a:t>
            </a:r>
            <a:endParaRPr lang="tr-TR" dirty="0"/>
          </a:p>
        </p:txBody>
      </p:sp>
      <p:sp>
        <p:nvSpPr>
          <p:cNvPr id="3" name="İçerik Yer Tutucusu 2"/>
          <p:cNvSpPr>
            <a:spLocks noGrp="1"/>
          </p:cNvSpPr>
          <p:nvPr>
            <p:ph sz="quarter" idx="13"/>
          </p:nvPr>
        </p:nvSpPr>
        <p:spPr>
          <a:xfrm>
            <a:off x="365760" y="2154114"/>
            <a:ext cx="11460480" cy="4082093"/>
          </a:xfrm>
        </p:spPr>
        <p:txBody>
          <a:bodyPr/>
          <a:lstStyle/>
          <a:p>
            <a:r>
              <a:rPr lang="tr-TR" sz="3200" dirty="0"/>
              <a:t>Öğretmen çocuğun gelişimsel özelliklerini ve bireysel farklılıklarını bilirse öğrenme deneyimlerini bu yönde planlayabilir, materyalleri gereksinimlerine göre seçebilir ve elde ettiği sonuçlara göre de programı tekrar yapılandırma şansı bulabilir. Bu açıdan çocuklar ilgili tanıma ve değerlendirmeye yönelik çalışmaların sonuçlarının eğitimciler ile paylaşılması gerekmektedir. </a:t>
            </a:r>
          </a:p>
          <a:p>
            <a:endParaRPr lang="tr-TR" dirty="0"/>
          </a:p>
          <a:p>
            <a:endParaRPr lang="tr-TR" dirty="0"/>
          </a:p>
        </p:txBody>
      </p:sp>
    </p:spTree>
    <p:extLst>
      <p:ext uri="{BB962C8B-B14F-4D97-AF65-F5344CB8AC3E}">
        <p14:creationId xmlns:p14="http://schemas.microsoft.com/office/powerpoint/2010/main" val="4289095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ÇOCUKLARI TANIMA VE DEĞERLENDİRMENİN ÖNEMİ</a:t>
            </a:r>
            <a:endParaRPr lang="tr-TR" dirty="0"/>
          </a:p>
        </p:txBody>
      </p:sp>
      <p:sp>
        <p:nvSpPr>
          <p:cNvPr id="3" name="İçerik Yer Tutucusu 2"/>
          <p:cNvSpPr>
            <a:spLocks noGrp="1"/>
          </p:cNvSpPr>
          <p:nvPr>
            <p:ph sz="quarter" idx="13"/>
          </p:nvPr>
        </p:nvSpPr>
        <p:spPr>
          <a:xfrm>
            <a:off x="365760" y="2400562"/>
            <a:ext cx="11460480" cy="3835646"/>
          </a:xfrm>
        </p:spPr>
        <p:txBody>
          <a:bodyPr>
            <a:normAutofit lnSpcReduction="10000"/>
          </a:bodyPr>
          <a:lstStyle/>
          <a:p>
            <a:r>
              <a:rPr lang="tr-TR" dirty="0"/>
              <a:t>Her açıdan sağlıklı çocuklar yetiştirmek, ilk olarak onların gelişim özelliklerinin çok iyi bir şekilde tanınması ile doğrudan ilişkilidir.</a:t>
            </a:r>
          </a:p>
          <a:p>
            <a:r>
              <a:rPr lang="tr-TR" dirty="0"/>
              <a:t>Çocukları tanıma ve değerlendirmeye yönelik çalışmalar hata olasılığını azaltır ve zarar verme riskini en aza indirir. </a:t>
            </a:r>
          </a:p>
          <a:p>
            <a:r>
              <a:rPr lang="tr-TR" dirty="0"/>
              <a:t>Çocukların gelişimlerinin çok hızlı olduğu erken çocukluk yıllarında tanıma ve değerlendirmenin önemi daha da büyüktür. Erken dönemde destek gereksinimlerinin belirlenmesi çocukların gelişimlerini desteklemede etkili stratejilerin oluşturulması açısından önemlidir. </a:t>
            </a:r>
          </a:p>
          <a:p>
            <a:pPr marL="342900" indent="-342900"/>
            <a:endParaRPr lang="tr-TR" dirty="0"/>
          </a:p>
          <a:p>
            <a:pPr marL="0" indent="0" algn="ctr">
              <a:buNone/>
            </a:pPr>
            <a:r>
              <a:rPr lang="tr-TR" dirty="0"/>
              <a:t>Bütün bu nedenlerden dolayı çocukların gelişimsel değerlendirmelerinin yapılması ve gereksinimlerinin belirlenerek destek programların hazırlamasın gerekmektedir. </a:t>
            </a:r>
          </a:p>
          <a:p>
            <a:endParaRPr lang="tr-TR" dirty="0"/>
          </a:p>
        </p:txBody>
      </p:sp>
    </p:spTree>
    <p:extLst>
      <p:ext uri="{BB962C8B-B14F-4D97-AF65-F5344CB8AC3E}">
        <p14:creationId xmlns:p14="http://schemas.microsoft.com/office/powerpoint/2010/main" val="1944296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ÇOCUKLARI TANIMANIN YARARLARI</a:t>
            </a:r>
            <a:endParaRPr lang="tr-TR" dirty="0"/>
          </a:p>
        </p:txBody>
      </p:sp>
      <p:sp>
        <p:nvSpPr>
          <p:cNvPr id="3" name="İçerik Yer Tutucusu 2"/>
          <p:cNvSpPr>
            <a:spLocks noGrp="1"/>
          </p:cNvSpPr>
          <p:nvPr>
            <p:ph sz="quarter" idx="13"/>
          </p:nvPr>
        </p:nvSpPr>
        <p:spPr>
          <a:xfrm>
            <a:off x="365760" y="2083776"/>
            <a:ext cx="11460480" cy="4152431"/>
          </a:xfrm>
        </p:spPr>
        <p:txBody>
          <a:bodyPr>
            <a:normAutofit fontScale="92500" lnSpcReduction="10000"/>
          </a:bodyPr>
          <a:lstStyle/>
          <a:p>
            <a:endParaRPr lang="tr-TR" dirty="0"/>
          </a:p>
          <a:p>
            <a:r>
              <a:rPr lang="tr-TR" sz="2800" dirty="0"/>
              <a:t>Çocukların desteklenmeye ihtiyaç duydukları alanları ve güçlü yönlerini ortaya koyar</a:t>
            </a:r>
          </a:p>
          <a:p>
            <a:endParaRPr lang="tr-TR" sz="2800" dirty="0"/>
          </a:p>
          <a:p>
            <a:r>
              <a:rPr lang="tr-TR" sz="2800" dirty="0"/>
              <a:t>İhtiyaca karşılık gelecek kaliteli eğitim programları oluşturulmasına destek olur</a:t>
            </a:r>
          </a:p>
          <a:p>
            <a:endParaRPr lang="tr-TR" sz="2800" dirty="0"/>
          </a:p>
          <a:p>
            <a:pPr lvl="0"/>
            <a:r>
              <a:rPr lang="tr-TR" sz="2800" dirty="0"/>
              <a:t>Çocukların özelliklerine uygun öğrenme yöntem, teknik ve araçlarının  seçilmesi ve böylece etkili ve kaliteli öğrenme ortamlarının düzenlenmesine temel oluşturur</a:t>
            </a:r>
          </a:p>
          <a:p>
            <a:endParaRPr lang="tr-TR" dirty="0"/>
          </a:p>
          <a:p>
            <a:endParaRPr lang="tr-TR" dirty="0"/>
          </a:p>
        </p:txBody>
      </p:sp>
    </p:spTree>
    <p:extLst>
      <p:ext uri="{BB962C8B-B14F-4D97-AF65-F5344CB8AC3E}">
        <p14:creationId xmlns:p14="http://schemas.microsoft.com/office/powerpoint/2010/main" val="129501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ÇOCUKLARI TANIMANIN YARARLARI</a:t>
            </a:r>
            <a:endParaRPr lang="tr-TR" dirty="0"/>
          </a:p>
        </p:txBody>
      </p:sp>
      <p:sp>
        <p:nvSpPr>
          <p:cNvPr id="3" name="İçerik Yer Tutucusu 2"/>
          <p:cNvSpPr>
            <a:spLocks noGrp="1"/>
          </p:cNvSpPr>
          <p:nvPr>
            <p:ph sz="quarter" idx="13"/>
          </p:nvPr>
        </p:nvSpPr>
        <p:spPr>
          <a:xfrm>
            <a:off x="365760" y="2242038"/>
            <a:ext cx="11460480" cy="3994170"/>
          </a:xfrm>
        </p:spPr>
        <p:txBody>
          <a:bodyPr/>
          <a:lstStyle/>
          <a:p>
            <a:r>
              <a:rPr lang="tr-TR" dirty="0"/>
              <a:t>Çocukların gelişmeye açık özel gereksinmelerinin erken yaşlarda fark edilerek desteklenmesini ve yönlendirilmesini sağlar.</a:t>
            </a:r>
          </a:p>
          <a:p>
            <a:endParaRPr lang="tr-TR" dirty="0"/>
          </a:p>
          <a:p>
            <a:r>
              <a:rPr lang="tr-TR" dirty="0"/>
              <a:t>Çocukların kendi kendilerini tanımalarına fırsat yaratarak bireysel ve sosyal far- </a:t>
            </a:r>
            <a:r>
              <a:rPr lang="tr-TR" dirty="0" err="1"/>
              <a:t>kındalıklarını</a:t>
            </a:r>
            <a:r>
              <a:rPr lang="tr-TR" dirty="0"/>
              <a:t> geliştirir</a:t>
            </a:r>
          </a:p>
          <a:p>
            <a:endParaRPr lang="tr-TR" dirty="0"/>
          </a:p>
          <a:p>
            <a:r>
              <a:rPr lang="tr-TR" dirty="0"/>
              <a:t>Çocukların gelişimlerindeki ilerleme ya da sapmaları ölçmeyi sağlar. Böylece </a:t>
            </a:r>
            <a:r>
              <a:rPr lang="tr-TR" dirty="0" err="1"/>
              <a:t>ço</a:t>
            </a:r>
            <a:r>
              <a:rPr lang="tr-TR" dirty="0"/>
              <a:t>- cuk hakkında bir profesyonel olarak aileleri bilgilendirmede güvenilir bir rehberlik hizmeti vermek mümkün </a:t>
            </a:r>
            <a:r>
              <a:rPr lang="tr-TR" dirty="0" err="1"/>
              <a:t>olurliştirir</a:t>
            </a:r>
            <a:endParaRPr lang="tr-TR" dirty="0"/>
          </a:p>
        </p:txBody>
      </p:sp>
    </p:spTree>
    <p:extLst>
      <p:ext uri="{BB962C8B-B14F-4D97-AF65-F5344CB8AC3E}">
        <p14:creationId xmlns:p14="http://schemas.microsoft.com/office/powerpoint/2010/main" val="3635965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SOHO.thmx</Template>
  <TotalTime>464</TotalTime>
  <Words>842</Words>
  <Application>Microsoft Office PowerPoint</Application>
  <PresentationFormat>Geniş ekran</PresentationFormat>
  <Paragraphs>71</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Candara</vt:lpstr>
      <vt:lpstr>Tahoma</vt:lpstr>
      <vt:lpstr>Tunga</vt:lpstr>
      <vt:lpstr>Soho</vt:lpstr>
      <vt:lpstr>ÇOCUĞU TANIMA VE DEĞERLENDİRME TEKNİKLERİ</vt:lpstr>
      <vt:lpstr>TANI VE DEĞERLENDİRME</vt:lpstr>
      <vt:lpstr>ÇOCUKLARI TANIMA VE DEĞERLENDİRMENİN ÖNEMİ</vt:lpstr>
      <vt:lpstr>ÇOCUKLARI TANIMA VE DEĞERLENDİRMENİN ÖNEMİ</vt:lpstr>
      <vt:lpstr>ÇOCUKLARI TANIMA VE DEĞERLENDİRMENİN ÖNEMİ</vt:lpstr>
      <vt:lpstr>ÇOCUKLARI TANIMA VE DEĞERLENDİRMENİN ÖNEMİ</vt:lpstr>
      <vt:lpstr>ÇOCUKLARI TANIMA VE DEĞERLENDİRMENİN ÖNEMİ</vt:lpstr>
      <vt:lpstr>ÇOCUKLARI TANIMANIN YARARLARI</vt:lpstr>
      <vt:lpstr>ÇOCUKLARI TANIMANIN YARARLARI</vt:lpstr>
      <vt:lpstr>ÇOCUKLARIN TANINMASI GEREKEN ÖZELLİKLERİ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Emin Demir</cp:lastModifiedBy>
  <cp:revision>85</cp:revision>
  <dcterms:created xsi:type="dcterms:W3CDTF">2017-09-25T14:40:04Z</dcterms:created>
  <dcterms:modified xsi:type="dcterms:W3CDTF">2020-05-03T23:00:02Z</dcterms:modified>
</cp:coreProperties>
</file>