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19" r:id="rId3"/>
    <p:sldId id="321" r:id="rId4"/>
    <p:sldId id="260" r:id="rId5"/>
    <p:sldId id="258" r:id="rId6"/>
    <p:sldId id="282" r:id="rId7"/>
    <p:sldId id="259" r:id="rId8"/>
    <p:sldId id="262" r:id="rId9"/>
    <p:sldId id="264" r:id="rId10"/>
    <p:sldId id="284" r:id="rId11"/>
    <p:sldId id="285" r:id="rId12"/>
    <p:sldId id="283" r:id="rId13"/>
    <p:sldId id="268" r:id="rId14"/>
    <p:sldId id="270" r:id="rId15"/>
    <p:sldId id="266" r:id="rId16"/>
    <p:sldId id="286" r:id="rId17"/>
    <p:sldId id="281" r:id="rId18"/>
    <p:sldId id="304" r:id="rId19"/>
    <p:sldId id="289" r:id="rId20"/>
    <p:sldId id="306" r:id="rId21"/>
    <p:sldId id="287" r:id="rId22"/>
    <p:sldId id="308" r:id="rId23"/>
    <p:sldId id="290" r:id="rId24"/>
    <p:sldId id="272" r:id="rId25"/>
    <p:sldId id="293" r:id="rId26"/>
    <p:sldId id="294" r:id="rId27"/>
    <p:sldId id="296" r:id="rId28"/>
    <p:sldId id="298" r:id="rId29"/>
    <p:sldId id="300" r:id="rId30"/>
    <p:sldId id="275" r:id="rId31"/>
    <p:sldId id="277" r:id="rId32"/>
    <p:sldId id="310" r:id="rId33"/>
    <p:sldId id="313" r:id="rId34"/>
    <p:sldId id="279" r:id="rId35"/>
    <p:sldId id="316" r:id="rId36"/>
    <p:sldId id="317" r:id="rId37"/>
    <p:sldId id="30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717"/>
  </p:normalViewPr>
  <p:slideViewPr>
    <p:cSldViewPr snapToGrid="0" snapToObjects="1">
      <p:cViewPr varScale="1">
        <p:scale>
          <a:sx n="85" d="100"/>
          <a:sy n="85" d="100"/>
        </p:scale>
        <p:origin x="215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1" Type="http://schemas.openxmlformats.org/officeDocument/2006/relationships/oleObject" Target="file:////Volumes\%5bC%5d%20Windows%2010.hidden\Users\nurhanseyahi\OneDrive\Work%20Related\Registry\Registry%202018\Sunum\registry%20grafikler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olumes\%5bC%5d%20Windows%2010.hidden\Users\nurhanseyahi\OneDrive\Work%20Related\Registry\Registry%202018\Sunum\registry%20grafikler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olumes\%5bC%5d%20Windows%2010.hidden\Users\nurhanseyahi\OneDrive\Work%20Related\Registry\Registry%202018\Sunum\registry%20grafikler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olumes\%5bC%5d%20Windows%2010.hidden\Users\nurhanseyahi\OneDrive\Work%20Related\Registry\Registry%202018\Sunum\registry%20grafikler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olumes\%5bC%5d%20Windows%2010.hidden\Users\nurhanseyahi\OneDrive\Work%20Related\Registry\Registry%202018\Sunum\registry%20grafikler2017.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Sayfa1!$B$2:$B$6</c:f>
            </c:numRef>
          </c:val>
          <c:extLst>
            <c:ext xmlns:c16="http://schemas.microsoft.com/office/drawing/2014/chart" uri="{C3380CC4-5D6E-409C-BE32-E72D297353CC}">
              <c16:uniqueId val="{00000000-DE0F-468B-AF9E-9EA9C2AA37B1}"/>
            </c:ext>
          </c:extLst>
        </c:ser>
        <c:ser>
          <c:idx val="1"/>
          <c:order val="1"/>
          <c:tx>
            <c:strRef>
              <c:f>Sayfa1!$C$1</c:f>
              <c:strCache>
                <c:ptCount val="1"/>
                <c:pt idx="0">
                  <c:v>ADANA BKM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Sayfa1!$C$2:$C$6</c:f>
              <c:numCache>
                <c:formatCode>General</c:formatCode>
                <c:ptCount val="5"/>
                <c:pt idx="0">
                  <c:v>217</c:v>
                </c:pt>
                <c:pt idx="1">
                  <c:v>152</c:v>
                </c:pt>
                <c:pt idx="2">
                  <c:v>115</c:v>
                </c:pt>
                <c:pt idx="3">
                  <c:v>157</c:v>
                </c:pt>
                <c:pt idx="4">
                  <c:v>128</c:v>
                </c:pt>
              </c:numCache>
            </c:numRef>
          </c:val>
          <c:extLst>
            <c:ext xmlns:c16="http://schemas.microsoft.com/office/drawing/2014/chart" uri="{C3380CC4-5D6E-409C-BE32-E72D297353CC}">
              <c16:uniqueId val="{00000001-DE0F-468B-AF9E-9EA9C2AA37B1}"/>
            </c:ext>
          </c:extLst>
        </c:ser>
        <c:ser>
          <c:idx val="2"/>
          <c:order val="2"/>
          <c:tx>
            <c:strRef>
              <c:f>Sayfa1!$D$1</c:f>
              <c:strCache>
                <c:ptCount val="1"/>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Sayfa1!$D$2:$D$6</c:f>
            </c:numRef>
          </c:val>
          <c:extLst>
            <c:ext xmlns:c16="http://schemas.microsoft.com/office/drawing/2014/chart" uri="{C3380CC4-5D6E-409C-BE32-E72D297353CC}">
              <c16:uniqueId val="{00000002-DE0F-468B-AF9E-9EA9C2AA37B1}"/>
            </c:ext>
          </c:extLst>
        </c:ser>
        <c:ser>
          <c:idx val="3"/>
          <c:order val="3"/>
          <c:tx>
            <c:strRef>
              <c:f>Sayfa1!$E$1</c:f>
              <c:strCache>
                <c:ptCount val="1"/>
                <c:pt idx="0">
                  <c:v>ANKARA BKM</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Sayfa1!$E$2:$E$6</c:f>
              <c:numCache>
                <c:formatCode>#,##0</c:formatCode>
                <c:ptCount val="5"/>
                <c:pt idx="0">
                  <c:v>405</c:v>
                </c:pt>
                <c:pt idx="1">
                  <c:v>371</c:v>
                </c:pt>
                <c:pt idx="2">
                  <c:v>357</c:v>
                </c:pt>
                <c:pt idx="3">
                  <c:v>338</c:v>
                </c:pt>
                <c:pt idx="4">
                  <c:v>328</c:v>
                </c:pt>
              </c:numCache>
            </c:numRef>
          </c:val>
          <c:extLst>
            <c:ext xmlns:c16="http://schemas.microsoft.com/office/drawing/2014/chart" uri="{C3380CC4-5D6E-409C-BE32-E72D297353CC}">
              <c16:uniqueId val="{00000003-DE0F-468B-AF9E-9EA9C2AA37B1}"/>
            </c:ext>
          </c:extLst>
        </c:ser>
        <c:ser>
          <c:idx val="4"/>
          <c:order val="4"/>
          <c:tx>
            <c:strRef>
              <c:f>Sayfa1!$F$1</c:f>
              <c:strCache>
                <c:ptCount val="1"/>
                <c:pt idx="0">
                  <c:v>ANTALYA BKM </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Sayfa1!$F$2:$F$6</c:f>
              <c:numCache>
                <c:formatCode>#,##0</c:formatCode>
                <c:ptCount val="5"/>
                <c:pt idx="0">
                  <c:v>648</c:v>
                </c:pt>
                <c:pt idx="1">
                  <c:v>712</c:v>
                </c:pt>
                <c:pt idx="2">
                  <c:v>723</c:v>
                </c:pt>
                <c:pt idx="3">
                  <c:v>730</c:v>
                </c:pt>
                <c:pt idx="4">
                  <c:v>704</c:v>
                </c:pt>
              </c:numCache>
            </c:numRef>
          </c:val>
          <c:extLst>
            <c:ext xmlns:c16="http://schemas.microsoft.com/office/drawing/2014/chart" uri="{C3380CC4-5D6E-409C-BE32-E72D297353CC}">
              <c16:uniqueId val="{00000004-DE0F-468B-AF9E-9EA9C2AA37B1}"/>
            </c:ext>
          </c:extLst>
        </c:ser>
        <c:ser>
          <c:idx val="5"/>
          <c:order val="5"/>
          <c:tx>
            <c:strRef>
              <c:f>Sayfa1!$G$1</c:f>
              <c:strCache>
                <c:ptCount val="1"/>
                <c:pt idx="0">
                  <c:v>BURSA BKM </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Sayfa1!$G$2:$G$6</c:f>
              <c:numCache>
                <c:formatCode>#,##0</c:formatCode>
                <c:ptCount val="5"/>
                <c:pt idx="0">
                  <c:v>221</c:v>
                </c:pt>
                <c:pt idx="1">
                  <c:v>296</c:v>
                </c:pt>
                <c:pt idx="2">
                  <c:v>214</c:v>
                </c:pt>
                <c:pt idx="3">
                  <c:v>224</c:v>
                </c:pt>
                <c:pt idx="4">
                  <c:v>190</c:v>
                </c:pt>
              </c:numCache>
            </c:numRef>
          </c:val>
          <c:extLst>
            <c:ext xmlns:c16="http://schemas.microsoft.com/office/drawing/2014/chart" uri="{C3380CC4-5D6E-409C-BE32-E72D297353CC}">
              <c16:uniqueId val="{00000005-DE0F-468B-AF9E-9EA9C2AA37B1}"/>
            </c:ext>
          </c:extLst>
        </c:ser>
        <c:ser>
          <c:idx val="6"/>
          <c:order val="6"/>
          <c:tx>
            <c:strRef>
              <c:f>Sayfa1!$H$1</c:f>
              <c:strCache>
                <c:ptCount val="1"/>
                <c:pt idx="0">
                  <c:v>DİYARBAKIR BKM </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Sayfa1!$H$2:$H$6</c:f>
              <c:numCache>
                <c:formatCode>#,##0</c:formatCode>
                <c:ptCount val="5"/>
                <c:pt idx="0">
                  <c:v>92</c:v>
                </c:pt>
                <c:pt idx="1">
                  <c:v>78</c:v>
                </c:pt>
                <c:pt idx="2">
                  <c:v>73</c:v>
                </c:pt>
                <c:pt idx="3">
                  <c:v>79</c:v>
                </c:pt>
                <c:pt idx="4">
                  <c:v>72</c:v>
                </c:pt>
              </c:numCache>
            </c:numRef>
          </c:val>
          <c:extLst>
            <c:ext xmlns:c16="http://schemas.microsoft.com/office/drawing/2014/chart" uri="{C3380CC4-5D6E-409C-BE32-E72D297353CC}">
              <c16:uniqueId val="{00000006-DE0F-468B-AF9E-9EA9C2AA37B1}"/>
            </c:ext>
          </c:extLst>
        </c:ser>
        <c:ser>
          <c:idx val="7"/>
          <c:order val="7"/>
          <c:tx>
            <c:strRef>
              <c:f>Sayfa1!$I$1</c:f>
              <c:strCache>
                <c:ptCount val="1"/>
                <c:pt idx="0">
                  <c:v>ERZURUM BKM </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Sayfa1!$I$2:$I$6</c:f>
              <c:numCache>
                <c:formatCode>#,##0</c:formatCode>
                <c:ptCount val="5"/>
                <c:pt idx="0">
                  <c:v>40</c:v>
                </c:pt>
                <c:pt idx="1">
                  <c:v>26</c:v>
                </c:pt>
                <c:pt idx="2">
                  <c:v>30</c:v>
                </c:pt>
                <c:pt idx="3">
                  <c:v>26</c:v>
                </c:pt>
                <c:pt idx="4">
                  <c:v>31</c:v>
                </c:pt>
              </c:numCache>
            </c:numRef>
          </c:val>
          <c:extLst>
            <c:ext xmlns:c16="http://schemas.microsoft.com/office/drawing/2014/chart" uri="{C3380CC4-5D6E-409C-BE32-E72D297353CC}">
              <c16:uniqueId val="{00000007-DE0F-468B-AF9E-9EA9C2AA37B1}"/>
            </c:ext>
          </c:extLst>
        </c:ser>
        <c:ser>
          <c:idx val="8"/>
          <c:order val="8"/>
          <c:tx>
            <c:strRef>
              <c:f>Sayfa1!$J$1</c:f>
              <c:strCache>
                <c:ptCount val="1"/>
                <c:pt idx="0">
                  <c:v>İSTANBUL BKM </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Sayfa1!$J$2:$J$6</c:f>
              <c:numCache>
                <c:formatCode>#,##0</c:formatCode>
                <c:ptCount val="5"/>
                <c:pt idx="0">
                  <c:v>1894</c:v>
                </c:pt>
                <c:pt idx="1">
                  <c:v>1889</c:v>
                </c:pt>
                <c:pt idx="2">
                  <c:v>1489</c:v>
                </c:pt>
                <c:pt idx="3">
                  <c:v>1491</c:v>
                </c:pt>
                <c:pt idx="4">
                  <c:v>1387</c:v>
                </c:pt>
              </c:numCache>
            </c:numRef>
          </c:val>
          <c:extLst>
            <c:ext xmlns:c16="http://schemas.microsoft.com/office/drawing/2014/chart" uri="{C3380CC4-5D6E-409C-BE32-E72D297353CC}">
              <c16:uniqueId val="{00000008-DE0F-468B-AF9E-9EA9C2AA37B1}"/>
            </c:ext>
          </c:extLst>
        </c:ser>
        <c:ser>
          <c:idx val="9"/>
          <c:order val="9"/>
          <c:tx>
            <c:strRef>
              <c:f>Sayfa1!$K$1</c:f>
              <c:strCache>
                <c:ptCount val="1"/>
                <c:pt idx="0">
                  <c:v>İZMİR BKM </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Sayfa1!$K$2:$K$6</c:f>
              <c:numCache>
                <c:formatCode>#,##0</c:formatCode>
                <c:ptCount val="5"/>
                <c:pt idx="0">
                  <c:v>279</c:v>
                </c:pt>
                <c:pt idx="1">
                  <c:v>279</c:v>
                </c:pt>
                <c:pt idx="2">
                  <c:v>275</c:v>
                </c:pt>
                <c:pt idx="3">
                  <c:v>315</c:v>
                </c:pt>
                <c:pt idx="4">
                  <c:v>316</c:v>
                </c:pt>
              </c:numCache>
            </c:numRef>
          </c:val>
          <c:extLst>
            <c:ext xmlns:c16="http://schemas.microsoft.com/office/drawing/2014/chart" uri="{C3380CC4-5D6E-409C-BE32-E72D297353CC}">
              <c16:uniqueId val="{00000009-DE0F-468B-AF9E-9EA9C2AA37B1}"/>
            </c:ext>
          </c:extLst>
        </c:ser>
        <c:ser>
          <c:idx val="10"/>
          <c:order val="10"/>
          <c:tx>
            <c:strRef>
              <c:f>Sayfa1!$L$1</c:f>
              <c:strCache>
                <c:ptCount val="1"/>
                <c:pt idx="0">
                  <c:v>SAMSUN BKM </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Sayfa1!$L$2:$L$6</c:f>
              <c:numCache>
                <c:formatCode>#,##0</c:formatCode>
                <c:ptCount val="5"/>
                <c:pt idx="0">
                  <c:v>66</c:v>
                </c:pt>
                <c:pt idx="1">
                  <c:v>71</c:v>
                </c:pt>
                <c:pt idx="2">
                  <c:v>68</c:v>
                </c:pt>
                <c:pt idx="3">
                  <c:v>60</c:v>
                </c:pt>
                <c:pt idx="4">
                  <c:v>48</c:v>
                </c:pt>
              </c:numCache>
            </c:numRef>
          </c:val>
          <c:extLst>
            <c:ext xmlns:c16="http://schemas.microsoft.com/office/drawing/2014/chart" uri="{C3380CC4-5D6E-409C-BE32-E72D297353CC}">
              <c16:uniqueId val="{0000000A-DE0F-468B-AF9E-9EA9C2AA37B1}"/>
            </c:ext>
          </c:extLst>
        </c:ser>
        <c:ser>
          <c:idx val="11"/>
          <c:order val="11"/>
          <c:tx>
            <c:strRef>
              <c:f>Sayfa1!$M$1</c:f>
              <c:strCache>
                <c:ptCount val="1"/>
                <c:pt idx="0">
                  <c:v>Genel Toplam</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2019</c:v>
                </c:pt>
                <c:pt idx="1">
                  <c:v>2018</c:v>
                </c:pt>
                <c:pt idx="2">
                  <c:v>2017</c:v>
                </c:pt>
                <c:pt idx="3">
                  <c:v>2016</c:v>
                </c:pt>
                <c:pt idx="4">
                  <c:v>2015</c:v>
                </c:pt>
              </c:numCache>
            </c:numRef>
          </c:cat>
          <c:val>
            <c:numRef>
              <c:f>Sayfa1!$M$2:$M$6</c:f>
              <c:numCache>
                <c:formatCode>#,##0</c:formatCode>
                <c:ptCount val="5"/>
                <c:pt idx="0">
                  <c:v>3862</c:v>
                </c:pt>
                <c:pt idx="1">
                  <c:v>3874</c:v>
                </c:pt>
                <c:pt idx="2">
                  <c:v>3344</c:v>
                </c:pt>
                <c:pt idx="3">
                  <c:v>3420</c:v>
                </c:pt>
                <c:pt idx="4">
                  <c:v>3204</c:v>
                </c:pt>
              </c:numCache>
            </c:numRef>
          </c:val>
          <c:extLst>
            <c:ext xmlns:c16="http://schemas.microsoft.com/office/drawing/2014/chart" uri="{C3380CC4-5D6E-409C-BE32-E72D297353CC}">
              <c16:uniqueId val="{0000000B-DE0F-468B-AF9E-9EA9C2AA37B1}"/>
            </c:ext>
          </c:extLst>
        </c:ser>
        <c:dLbls>
          <c:dLblPos val="outEnd"/>
          <c:showLegendKey val="0"/>
          <c:showVal val="1"/>
          <c:showCatName val="0"/>
          <c:showSerName val="0"/>
          <c:showPercent val="0"/>
          <c:showBubbleSize val="0"/>
        </c:dLbls>
        <c:gapWidth val="444"/>
        <c:overlap val="-90"/>
        <c:axId val="2133327192"/>
        <c:axId val="-2057676264"/>
      </c:barChart>
      <c:catAx>
        <c:axId val="2133327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tr-TR"/>
          </a:p>
        </c:txPr>
        <c:crossAx val="-2057676264"/>
        <c:crosses val="autoZero"/>
        <c:auto val="1"/>
        <c:lblAlgn val="ctr"/>
        <c:lblOffset val="100"/>
        <c:noMultiLvlLbl val="0"/>
      </c:catAx>
      <c:valAx>
        <c:axId val="-2057676264"/>
        <c:scaling>
          <c:orientation val="minMax"/>
          <c:max val="4000"/>
        </c:scaling>
        <c:delete val="1"/>
        <c:axPos val="l"/>
        <c:numFmt formatCode="General" sourceLinked="1"/>
        <c:majorTickMark val="none"/>
        <c:minorTickMark val="none"/>
        <c:tickLblPos val="nextTo"/>
        <c:crossAx val="2133327192"/>
        <c:crosses val="autoZero"/>
        <c:crossBetween val="between"/>
      </c:valAx>
      <c:spPr>
        <a:noFill/>
        <a:ln>
          <a:noFill/>
        </a:ln>
        <a:effectLst/>
      </c:spPr>
    </c:plotArea>
    <c:legend>
      <c:legendPos val="t"/>
      <c:layout>
        <c:manualLayout>
          <c:xMode val="edge"/>
          <c:yMode val="edge"/>
          <c:x val="0.39391779831868801"/>
          <c:y val="1.12383311317708E-2"/>
          <c:w val="0.6058841150291"/>
          <c:h val="0.100752220090523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US"/>
              <a:t>n=3342</a:t>
            </a:r>
          </a:p>
        </c:rich>
      </c:tx>
      <c:overlay val="0"/>
    </c:title>
    <c:autoTitleDeleted val="0"/>
    <c:plotArea>
      <c:layout/>
      <c:pieChart>
        <c:varyColors val="1"/>
        <c:ser>
          <c:idx val="0"/>
          <c:order val="0"/>
          <c:dLbls>
            <c:dLbl>
              <c:idx val="2"/>
              <c:layout>
                <c:manualLayout>
                  <c:x val="-0.14975377492137301"/>
                  <c:y val="-5.95546961737827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C44-7541-B460-8929A3889195}"/>
                </c:ext>
              </c:extLst>
            </c:dLbl>
            <c:dLbl>
              <c:idx val="3"/>
              <c:layout>
                <c:manualLayout>
                  <c:x val="0.19813016616356799"/>
                  <c:y val="7.99752739279400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C44-7541-B460-8929A3889195}"/>
                </c:ext>
              </c:extLst>
            </c:dLbl>
            <c:spPr>
              <a:noFill/>
              <a:ln>
                <a:noFill/>
              </a:ln>
              <a:effectLst/>
            </c:spPr>
            <c:txPr>
              <a:bodyPr wrap="square" lIns="38100" tIns="19050" rIns="38100" bIns="19050" anchor="ctr">
                <a:spAutoFit/>
              </a:bodyPr>
              <a:lstStyle/>
              <a:p>
                <a:pPr>
                  <a:defRPr lang="en-US" sz="1400"/>
                </a:pPr>
                <a:endParaRPr lang="tr-TR"/>
              </a:p>
            </c:txPr>
            <c:showLegendKey val="0"/>
            <c:showVal val="0"/>
            <c:showCatName val="1"/>
            <c:showSerName val="0"/>
            <c:showPercent val="1"/>
            <c:showBubbleSize val="0"/>
            <c:showLeaderLines val="1"/>
            <c:extLst>
              <c:ext xmlns:c15="http://schemas.microsoft.com/office/drawing/2012/chart" uri="{CE6537A1-D6FC-4f65-9D91-7224C49458BB}"/>
            </c:extLst>
          </c:dLbls>
          <c:cat>
            <c:strRef>
              <c:f>Tx!$X$164:$X$167</c:f>
              <c:strCache>
                <c:ptCount val="4"/>
                <c:pt idx="0">
                  <c:v>Hemodiyaliz</c:v>
                </c:pt>
                <c:pt idx="1">
                  <c:v>Periton diyalizi</c:v>
                </c:pt>
                <c:pt idx="2">
                  <c:v>Transplantasyon</c:v>
                </c:pt>
                <c:pt idx="3">
                  <c:v>Preemptive</c:v>
                </c:pt>
              </c:strCache>
            </c:strRef>
          </c:cat>
          <c:val>
            <c:numRef>
              <c:f>Tx!$Y$164:$Y$167</c:f>
              <c:numCache>
                <c:formatCode>General</c:formatCode>
                <c:ptCount val="4"/>
                <c:pt idx="0">
                  <c:v>1842</c:v>
                </c:pt>
                <c:pt idx="1">
                  <c:v>201</c:v>
                </c:pt>
                <c:pt idx="2">
                  <c:v>14</c:v>
                </c:pt>
                <c:pt idx="3">
                  <c:v>1285</c:v>
                </c:pt>
              </c:numCache>
            </c:numRef>
          </c:val>
          <c:extLst>
            <c:ext xmlns:c16="http://schemas.microsoft.com/office/drawing/2014/chart" uri="{C3380CC4-5D6E-409C-BE32-E72D297353CC}">
              <c16:uniqueId val="{00000000-1C44-7541-B460-8929A3889195}"/>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a:pPr>
            <a:r>
              <a:rPr lang="en-US"/>
              <a:t>n=3330</a:t>
            </a:r>
          </a:p>
        </c:rich>
      </c:tx>
      <c:layout>
        <c:manualLayout>
          <c:xMode val="edge"/>
          <c:yMode val="edge"/>
          <c:x val="0.85746497053944704"/>
          <c:y val="8.6531529803687696E-2"/>
        </c:manualLayout>
      </c:layout>
      <c:overlay val="1"/>
    </c:title>
    <c:autoTitleDeleted val="0"/>
    <c:plotArea>
      <c:layout>
        <c:manualLayout>
          <c:layoutTarget val="inner"/>
          <c:xMode val="edge"/>
          <c:yMode val="edge"/>
          <c:x val="3.3553628684713399E-2"/>
          <c:y val="4.8055294053875902E-2"/>
          <c:w val="0.91915025149202401"/>
          <c:h val="0.764359318426447"/>
        </c:manualLayout>
      </c:layout>
      <c:barChart>
        <c:barDir val="col"/>
        <c:grouping val="clustered"/>
        <c:varyColors val="0"/>
        <c:ser>
          <c:idx val="0"/>
          <c:order val="0"/>
          <c:tx>
            <c:strRef>
              <c:f>Tx!$C$109</c:f>
              <c:strCache>
                <c:ptCount val="1"/>
                <c:pt idx="0">
                  <c:v>Male</c:v>
                </c:pt>
              </c:strCache>
            </c:strRef>
          </c:tx>
          <c:invertIfNegative val="0"/>
          <c:dLbls>
            <c:spPr>
              <a:noFill/>
              <a:ln>
                <a:noFill/>
              </a:ln>
              <a:effectLst/>
            </c:spPr>
            <c:txPr>
              <a:bodyPr/>
              <a:lstStyle/>
              <a:p>
                <a:pPr>
                  <a:defRPr lang="en-US"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Tx!$A$110:$A$114</c:f>
              <c:strCache>
                <c:ptCount val="5"/>
                <c:pt idx="0">
                  <c:v>0–19</c:v>
                </c:pt>
                <c:pt idx="1">
                  <c:v>20–44</c:v>
                </c:pt>
                <c:pt idx="2">
                  <c:v>45–64</c:v>
                </c:pt>
                <c:pt idx="3">
                  <c:v>65–74</c:v>
                </c:pt>
                <c:pt idx="4">
                  <c:v>75+</c:v>
                </c:pt>
              </c:strCache>
            </c:strRef>
          </c:cat>
          <c:val>
            <c:numRef>
              <c:f>Tx!$C$110:$C$114</c:f>
              <c:numCache>
                <c:formatCode>0.0</c:formatCode>
                <c:ptCount val="5"/>
                <c:pt idx="0">
                  <c:v>3.8099999999999992</c:v>
                </c:pt>
                <c:pt idx="1">
                  <c:v>28.68</c:v>
                </c:pt>
                <c:pt idx="2">
                  <c:v>27.66</c:v>
                </c:pt>
                <c:pt idx="3">
                  <c:v>3.24</c:v>
                </c:pt>
                <c:pt idx="4">
                  <c:v>0.15</c:v>
                </c:pt>
              </c:numCache>
            </c:numRef>
          </c:val>
          <c:extLst>
            <c:ext xmlns:c16="http://schemas.microsoft.com/office/drawing/2014/chart" uri="{C3380CC4-5D6E-409C-BE32-E72D297353CC}">
              <c16:uniqueId val="{00000000-633D-BA46-8388-6F82761C8BB1}"/>
            </c:ext>
          </c:extLst>
        </c:ser>
        <c:ser>
          <c:idx val="1"/>
          <c:order val="1"/>
          <c:tx>
            <c:strRef>
              <c:f>Tx!$E$109</c:f>
              <c:strCache>
                <c:ptCount val="1"/>
                <c:pt idx="0">
                  <c:v>Female</c:v>
                </c:pt>
              </c:strCache>
            </c:strRef>
          </c:tx>
          <c:invertIfNegative val="0"/>
          <c:dLbls>
            <c:dLbl>
              <c:idx val="0"/>
              <c:layout>
                <c:manualLayout>
                  <c:x val="5.01253132832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3D-BA46-8388-6F82761C8BB1}"/>
                </c:ext>
              </c:extLst>
            </c:dLbl>
            <c:dLbl>
              <c:idx val="1"/>
              <c:layout>
                <c:manualLayout>
                  <c:x val="1.16959064327484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3D-BA46-8388-6F82761C8BB1}"/>
                </c:ext>
              </c:extLst>
            </c:dLbl>
            <c:dLbl>
              <c:idx val="2"/>
              <c:layout>
                <c:manualLayout>
                  <c:x val="1.16959064327484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3D-BA46-8388-6F82761C8BB1}"/>
                </c:ext>
              </c:extLst>
            </c:dLbl>
            <c:dLbl>
              <c:idx val="3"/>
              <c:layout>
                <c:manualLayout>
                  <c:x val="5.01253132832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3D-BA46-8388-6F82761C8BB1}"/>
                </c:ext>
              </c:extLst>
            </c:dLbl>
            <c:dLbl>
              <c:idx val="4"/>
              <c:layout>
                <c:manualLayout>
                  <c:x val="8.3542188805346695E-3"/>
                  <c:y val="1.035769578957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3D-BA46-8388-6F82761C8BB1}"/>
                </c:ext>
              </c:extLst>
            </c:dLbl>
            <c:spPr>
              <a:noFill/>
              <a:ln>
                <a:noFill/>
              </a:ln>
              <a:effectLst/>
            </c:spPr>
            <c:txPr>
              <a:bodyPr rot="0" anchor="ctr" anchorCtr="0"/>
              <a:lstStyle/>
              <a:p>
                <a:pPr>
                  <a:defRPr lang="en-US"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Tx!$A$110:$A$114</c:f>
              <c:strCache>
                <c:ptCount val="5"/>
                <c:pt idx="0">
                  <c:v>0–19</c:v>
                </c:pt>
                <c:pt idx="1">
                  <c:v>20–44</c:v>
                </c:pt>
                <c:pt idx="2">
                  <c:v>45–64</c:v>
                </c:pt>
                <c:pt idx="3">
                  <c:v>65–74</c:v>
                </c:pt>
                <c:pt idx="4">
                  <c:v>75+</c:v>
                </c:pt>
              </c:strCache>
            </c:strRef>
          </c:cat>
          <c:val>
            <c:numRef>
              <c:f>Tx!$E$110:$E$114</c:f>
              <c:numCache>
                <c:formatCode>0.0</c:formatCode>
                <c:ptCount val="5"/>
                <c:pt idx="0">
                  <c:v>3.63</c:v>
                </c:pt>
                <c:pt idx="1">
                  <c:v>16.7</c:v>
                </c:pt>
                <c:pt idx="2">
                  <c:v>14.77</c:v>
                </c:pt>
                <c:pt idx="3">
                  <c:v>1.29</c:v>
                </c:pt>
                <c:pt idx="4">
                  <c:v>0.06</c:v>
                </c:pt>
              </c:numCache>
            </c:numRef>
          </c:val>
          <c:extLst>
            <c:ext xmlns:c16="http://schemas.microsoft.com/office/drawing/2014/chart" uri="{C3380CC4-5D6E-409C-BE32-E72D297353CC}">
              <c16:uniqueId val="{00000006-633D-BA46-8388-6F82761C8BB1}"/>
            </c:ext>
          </c:extLst>
        </c:ser>
        <c:dLbls>
          <c:showLegendKey val="0"/>
          <c:showVal val="0"/>
          <c:showCatName val="0"/>
          <c:showSerName val="0"/>
          <c:showPercent val="0"/>
          <c:showBubbleSize val="0"/>
        </c:dLbls>
        <c:gapWidth val="150"/>
        <c:axId val="2098708840"/>
        <c:axId val="-2108904328"/>
      </c:barChart>
      <c:catAx>
        <c:axId val="2098708840"/>
        <c:scaling>
          <c:orientation val="minMax"/>
        </c:scaling>
        <c:delete val="0"/>
        <c:axPos val="b"/>
        <c:title>
          <c:tx>
            <c:rich>
              <a:bodyPr/>
              <a:lstStyle/>
              <a:p>
                <a:pPr>
                  <a:defRPr lang="en-US"/>
                </a:pPr>
                <a:r>
                  <a:rPr lang="tr-TR"/>
                  <a:t>Yaş</a:t>
                </a:r>
                <a:r>
                  <a:rPr lang="tr-TR" baseline="0"/>
                  <a:t> Grubu</a:t>
                </a:r>
                <a:endParaRPr lang="tr-TR"/>
              </a:p>
            </c:rich>
          </c:tx>
          <c:overlay val="0"/>
        </c:title>
        <c:numFmt formatCode="General" sourceLinked="0"/>
        <c:majorTickMark val="out"/>
        <c:minorTickMark val="none"/>
        <c:tickLblPos val="nextTo"/>
        <c:txPr>
          <a:bodyPr/>
          <a:lstStyle/>
          <a:p>
            <a:pPr>
              <a:defRPr lang="en-US"/>
            </a:pPr>
            <a:endParaRPr lang="tr-TR"/>
          </a:p>
        </c:txPr>
        <c:crossAx val="-2108904328"/>
        <c:crosses val="autoZero"/>
        <c:auto val="1"/>
        <c:lblAlgn val="ctr"/>
        <c:lblOffset val="100"/>
        <c:noMultiLvlLbl val="0"/>
      </c:catAx>
      <c:valAx>
        <c:axId val="-2108904328"/>
        <c:scaling>
          <c:orientation val="minMax"/>
        </c:scaling>
        <c:delete val="0"/>
        <c:axPos val="l"/>
        <c:majorGridlines/>
        <c:title>
          <c:tx>
            <c:rich>
              <a:bodyPr rot="-5400000" vert="horz"/>
              <a:lstStyle/>
              <a:p>
                <a:pPr>
                  <a:defRPr lang="en-US"/>
                </a:pPr>
                <a:r>
                  <a:rPr lang="en-US"/>
                  <a:t>Yüzde</a:t>
                </a:r>
              </a:p>
            </c:rich>
          </c:tx>
          <c:overlay val="0"/>
        </c:title>
        <c:numFmt formatCode="0.0" sourceLinked="1"/>
        <c:majorTickMark val="out"/>
        <c:minorTickMark val="none"/>
        <c:tickLblPos val="nextTo"/>
        <c:txPr>
          <a:bodyPr/>
          <a:lstStyle/>
          <a:p>
            <a:pPr>
              <a:defRPr lang="en-US"/>
            </a:pPr>
            <a:endParaRPr lang="tr-TR"/>
          </a:p>
        </c:txPr>
        <c:crossAx val="2098708840"/>
        <c:crosses val="autoZero"/>
        <c:crossBetween val="between"/>
      </c:valAx>
    </c:plotArea>
    <c:legend>
      <c:legendPos val="b"/>
      <c:overlay val="0"/>
      <c:txPr>
        <a:bodyPr/>
        <a:lstStyle/>
        <a:p>
          <a:pPr>
            <a:defRPr lang="en-US" sz="1200"/>
          </a:pPr>
          <a:endParaRPr lang="tr-T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a:solidFill>
                  <a:srgbClr val="FF0000"/>
                </a:solidFill>
              </a:defRPr>
            </a:pPr>
            <a:r>
              <a:rPr lang="en-US">
                <a:solidFill>
                  <a:srgbClr val="FF0000"/>
                </a:solidFill>
              </a:rPr>
              <a:t>n=2649</a:t>
            </a:r>
          </a:p>
        </c:rich>
      </c:tx>
      <c:layout>
        <c:manualLayout>
          <c:xMode val="edge"/>
          <c:yMode val="edge"/>
          <c:x val="0.44433311868060599"/>
          <c:y val="7.8408233481903303E-2"/>
        </c:manualLayout>
      </c:layout>
      <c:overlay val="0"/>
    </c:title>
    <c:autoTitleDeleted val="0"/>
    <c:plotArea>
      <c:layout/>
      <c:ofPieChart>
        <c:ofPieType val="bar"/>
        <c:varyColors val="1"/>
        <c:ser>
          <c:idx val="0"/>
          <c:order val="0"/>
          <c:spPr>
            <a:scene3d>
              <a:camera prst="orthographicFront"/>
              <a:lightRig rig="threePt" dir="t">
                <a:rot lat="0" lon="0" rev="1200000"/>
              </a:lightRig>
            </a:scene3d>
            <a:sp3d prstMaterial="plastic">
              <a:bevelT w="63500" h="25400"/>
            </a:sp3d>
          </c:spPr>
          <c:dLbls>
            <c:dLbl>
              <c:idx val="7"/>
              <c:tx>
                <c:rich>
                  <a:bodyPr/>
                  <a:lstStyle/>
                  <a:p>
                    <a:r>
                      <a:rPr lang="en-US" baseline="0"/>
                      <a:t>Diğer </a:t>
                    </a:r>
                    <a:fld id="{8ED4CCD0-F2E9-F449-9991-AEFE8F21241C}" type="PERCENTAGE">
                      <a:rPr lang="en-US" baseline="0"/>
                      <a:pPr/>
                      <a:t>[YÜZDE]</a:t>
                    </a:fld>
                    <a:endParaRPr lang="en-US"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F8-A94D-89EE-4EEB5138E70D}"/>
                </c:ext>
              </c:extLst>
            </c:dLbl>
            <c:spPr>
              <a:noFill/>
              <a:ln>
                <a:noFill/>
              </a:ln>
              <a:effectLst/>
            </c:spPr>
            <c:txPr>
              <a:bodyPr/>
              <a:lstStyle/>
              <a:p>
                <a:pPr>
                  <a:defRPr lang="en-US"/>
                </a:pPr>
                <a:endParaRPr lang="tr-TR"/>
              </a:p>
            </c:txPr>
            <c:dLblPos val="inEnd"/>
            <c:showLegendKey val="0"/>
            <c:showVal val="0"/>
            <c:showCatName val="1"/>
            <c:showSerName val="0"/>
            <c:showPercent val="1"/>
            <c:showBubbleSize val="0"/>
            <c:showLeaderLines val="1"/>
            <c:extLst>
              <c:ext xmlns:c15="http://schemas.microsoft.com/office/drawing/2012/chart" uri="{CE6537A1-D6FC-4f65-9D91-7224C49458BB}"/>
            </c:extLst>
          </c:dLbls>
          <c:cat>
            <c:strRef>
              <c:f>Tx!$A$209:$A$215</c:f>
              <c:strCache>
                <c:ptCount val="7"/>
                <c:pt idx="0">
                  <c:v>1. dereceden akraba</c:v>
                </c:pt>
                <c:pt idx="1">
                  <c:v>2. dereceden akraba</c:v>
                </c:pt>
                <c:pt idx="2">
                  <c:v>3. dereceden akraba</c:v>
                </c:pt>
                <c:pt idx="3">
                  <c:v>4. dereceden akraba</c:v>
                </c:pt>
                <c:pt idx="4">
                  <c:v>Eş</c:v>
                </c:pt>
                <c:pt idx="5">
                  <c:v>Akraba dışı </c:v>
                </c:pt>
                <c:pt idx="6">
                  <c:v>Çapraz nakil</c:v>
                </c:pt>
              </c:strCache>
            </c:strRef>
          </c:cat>
          <c:val>
            <c:numRef>
              <c:f>Tx!$B$209:$B$215</c:f>
              <c:numCache>
                <c:formatCode>General</c:formatCode>
                <c:ptCount val="7"/>
                <c:pt idx="0">
                  <c:v>37.450000000000003</c:v>
                </c:pt>
                <c:pt idx="1">
                  <c:v>19.97</c:v>
                </c:pt>
                <c:pt idx="2">
                  <c:v>3.43</c:v>
                </c:pt>
                <c:pt idx="3">
                  <c:v>1.89</c:v>
                </c:pt>
                <c:pt idx="4">
                  <c:v>22.38</c:v>
                </c:pt>
                <c:pt idx="5">
                  <c:v>10.95000000000001</c:v>
                </c:pt>
                <c:pt idx="6">
                  <c:v>3.93</c:v>
                </c:pt>
              </c:numCache>
            </c:numRef>
          </c:val>
          <c:extLst>
            <c:ext xmlns:c16="http://schemas.microsoft.com/office/drawing/2014/chart" uri="{C3380CC4-5D6E-409C-BE32-E72D297353CC}">
              <c16:uniqueId val="{00000001-96F8-A94D-89EE-4EEB5138E70D}"/>
            </c:ext>
          </c:extLst>
        </c:ser>
        <c:dLbls>
          <c:showLegendKey val="0"/>
          <c:showVal val="1"/>
          <c:showCatName val="0"/>
          <c:showSerName val="0"/>
          <c:showPercent val="0"/>
          <c:showBubbleSize val="0"/>
          <c:showLeaderLines val="1"/>
        </c:dLbls>
        <c:gapWidth val="100"/>
        <c:splitType val="percent"/>
        <c:splitPos val="10"/>
        <c:secondPieSize val="75"/>
        <c:serLines/>
      </c:ofPieChart>
    </c:plotArea>
    <c:plotVisOnly val="1"/>
    <c:dispBlanksAs val="zero"/>
    <c:showDLblsOverMax val="0"/>
  </c:chart>
  <c:spPr>
    <a:scene3d>
      <a:camera prst="orthographicFront"/>
      <a:lightRig rig="threePt" dir="t"/>
    </a:scene3d>
    <a:sp3d/>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a:pPr>
            <a:r>
              <a:rPr lang="en-US"/>
              <a:t>n=3330</a:t>
            </a:r>
          </a:p>
        </c:rich>
      </c:tx>
      <c:layout>
        <c:manualLayout>
          <c:xMode val="edge"/>
          <c:yMode val="edge"/>
          <c:x val="0.83560423430483899"/>
          <c:y val="4.1438147471053899E-2"/>
        </c:manualLayout>
      </c:layout>
      <c:overlay val="1"/>
    </c:title>
    <c:autoTitleDeleted val="0"/>
    <c:plotArea>
      <c:layout>
        <c:manualLayout>
          <c:layoutTarget val="inner"/>
          <c:xMode val="edge"/>
          <c:yMode val="edge"/>
          <c:x val="9.0594440557857203E-2"/>
          <c:y val="8.0904034342268005E-2"/>
          <c:w val="0.88350348688390901"/>
          <c:h val="0.75622471820071002"/>
        </c:manualLayout>
      </c:layout>
      <c:barChart>
        <c:barDir val="col"/>
        <c:grouping val="stacked"/>
        <c:varyColors val="0"/>
        <c:ser>
          <c:idx val="0"/>
          <c:order val="0"/>
          <c:tx>
            <c:strRef>
              <c:f>Tx!$A$137</c:f>
              <c:strCache>
                <c:ptCount val="1"/>
                <c:pt idx="0">
                  <c:v>0–19 yaş</c:v>
                </c:pt>
              </c:strCache>
            </c:strRef>
          </c:tx>
          <c:invertIfNegative val="0"/>
          <c:dLbls>
            <c:spPr>
              <a:noFill/>
              <a:ln>
                <a:noFill/>
              </a:ln>
              <a:effectLst/>
            </c:spPr>
            <c:txPr>
              <a:bodyPr/>
              <a:lstStyle/>
              <a:p>
                <a:pPr>
                  <a:defRPr lang="en-US"/>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(Tx!$C$136,Tx!$E$136)</c:f>
              <c:strCache>
                <c:ptCount val="2"/>
                <c:pt idx="0">
                  <c:v>Canlı</c:v>
                </c:pt>
                <c:pt idx="1">
                  <c:v>Kadavra</c:v>
                </c:pt>
              </c:strCache>
            </c:strRef>
          </c:cat>
          <c:val>
            <c:numRef>
              <c:f>(Tx!$C$137,Tx!$E$137)</c:f>
              <c:numCache>
                <c:formatCode>0.0</c:formatCode>
                <c:ptCount val="2"/>
                <c:pt idx="0">
                  <c:v>7.7097505668934216</c:v>
                </c:pt>
                <c:pt idx="1">
                  <c:v>6.4327485380116984</c:v>
                </c:pt>
              </c:numCache>
            </c:numRef>
          </c:val>
          <c:extLst>
            <c:ext xmlns:c16="http://schemas.microsoft.com/office/drawing/2014/chart" uri="{C3380CC4-5D6E-409C-BE32-E72D297353CC}">
              <c16:uniqueId val="{00000000-4460-8E46-B3A8-CB9B2216C860}"/>
            </c:ext>
          </c:extLst>
        </c:ser>
        <c:ser>
          <c:idx val="1"/>
          <c:order val="1"/>
          <c:tx>
            <c:strRef>
              <c:f>Tx!$A$138</c:f>
              <c:strCache>
                <c:ptCount val="1"/>
                <c:pt idx="0">
                  <c:v>20–44 yaş</c:v>
                </c:pt>
              </c:strCache>
            </c:strRef>
          </c:tx>
          <c:invertIfNegative val="0"/>
          <c:dLbls>
            <c:spPr>
              <a:noFill/>
              <a:ln>
                <a:noFill/>
              </a:ln>
              <a:effectLst/>
            </c:spPr>
            <c:txPr>
              <a:bodyPr/>
              <a:lstStyle/>
              <a:p>
                <a:pPr>
                  <a:defRPr lang="en-US"/>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(Tx!$C$136,Tx!$E$136)</c:f>
              <c:strCache>
                <c:ptCount val="2"/>
                <c:pt idx="0">
                  <c:v>Canlı</c:v>
                </c:pt>
                <c:pt idx="1">
                  <c:v>Kadavra</c:v>
                </c:pt>
              </c:strCache>
            </c:strRef>
          </c:cat>
          <c:val>
            <c:numRef>
              <c:f>(Tx!$C$138,Tx!$E$138)</c:f>
              <c:numCache>
                <c:formatCode>0.0</c:formatCode>
                <c:ptCount val="2"/>
                <c:pt idx="0">
                  <c:v>47.694633408919131</c:v>
                </c:pt>
                <c:pt idx="1">
                  <c:v>36.40350877192985</c:v>
                </c:pt>
              </c:numCache>
            </c:numRef>
          </c:val>
          <c:extLst>
            <c:ext xmlns:c16="http://schemas.microsoft.com/office/drawing/2014/chart" uri="{C3380CC4-5D6E-409C-BE32-E72D297353CC}">
              <c16:uniqueId val="{00000001-4460-8E46-B3A8-CB9B2216C860}"/>
            </c:ext>
          </c:extLst>
        </c:ser>
        <c:ser>
          <c:idx val="2"/>
          <c:order val="2"/>
          <c:tx>
            <c:strRef>
              <c:f>Tx!$A$139</c:f>
              <c:strCache>
                <c:ptCount val="1"/>
                <c:pt idx="0">
                  <c:v>45–64 yaş</c:v>
                </c:pt>
              </c:strCache>
            </c:strRef>
          </c:tx>
          <c:invertIfNegative val="0"/>
          <c:dLbls>
            <c:spPr>
              <a:noFill/>
              <a:ln>
                <a:noFill/>
              </a:ln>
              <a:effectLst/>
            </c:spPr>
            <c:txPr>
              <a:bodyPr/>
              <a:lstStyle/>
              <a:p>
                <a:pPr>
                  <a:defRPr lang="en-US"/>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(Tx!$C$136,Tx!$E$136)</c:f>
              <c:strCache>
                <c:ptCount val="2"/>
                <c:pt idx="0">
                  <c:v>Canlı</c:v>
                </c:pt>
                <c:pt idx="1">
                  <c:v>Kadavra</c:v>
                </c:pt>
              </c:strCache>
            </c:strRef>
          </c:cat>
          <c:val>
            <c:numRef>
              <c:f>(Tx!$C$139,Tx!$E$139)</c:f>
              <c:numCache>
                <c:formatCode>0.0</c:formatCode>
                <c:ptCount val="2"/>
                <c:pt idx="0">
                  <c:v>39.795918367346957</c:v>
                </c:pt>
                <c:pt idx="1">
                  <c:v>52.631578947368418</c:v>
                </c:pt>
              </c:numCache>
            </c:numRef>
          </c:val>
          <c:extLst>
            <c:ext xmlns:c16="http://schemas.microsoft.com/office/drawing/2014/chart" uri="{C3380CC4-5D6E-409C-BE32-E72D297353CC}">
              <c16:uniqueId val="{00000002-4460-8E46-B3A8-CB9B2216C860}"/>
            </c:ext>
          </c:extLst>
        </c:ser>
        <c:ser>
          <c:idx val="3"/>
          <c:order val="3"/>
          <c:tx>
            <c:strRef>
              <c:f>Tx!$A$140</c:f>
              <c:strCache>
                <c:ptCount val="1"/>
                <c:pt idx="0">
                  <c:v>65–74 yaş</c:v>
                </c:pt>
              </c:strCache>
            </c:strRef>
          </c:tx>
          <c:invertIfNegative val="0"/>
          <c:dLbls>
            <c:spPr>
              <a:noFill/>
              <a:ln>
                <a:noFill/>
              </a:ln>
              <a:effectLst/>
            </c:spPr>
            <c:txPr>
              <a:bodyPr/>
              <a:lstStyle/>
              <a:p>
                <a:pPr>
                  <a:defRPr lang="en-US"/>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(Tx!$C$136,Tx!$E$136)</c:f>
              <c:strCache>
                <c:ptCount val="2"/>
                <c:pt idx="0">
                  <c:v>Canlı</c:v>
                </c:pt>
                <c:pt idx="1">
                  <c:v>Kadavra</c:v>
                </c:pt>
              </c:strCache>
            </c:strRef>
          </c:cat>
          <c:val>
            <c:numRef>
              <c:f>(Tx!$C$140,Tx!$E$140)</c:f>
              <c:numCache>
                <c:formatCode>0.0</c:formatCode>
                <c:ptCount val="2"/>
                <c:pt idx="0">
                  <c:v>4.6485260770974861</c:v>
                </c:pt>
                <c:pt idx="1">
                  <c:v>4.0935672514619856</c:v>
                </c:pt>
              </c:numCache>
            </c:numRef>
          </c:val>
          <c:extLst>
            <c:ext xmlns:c16="http://schemas.microsoft.com/office/drawing/2014/chart" uri="{C3380CC4-5D6E-409C-BE32-E72D297353CC}">
              <c16:uniqueId val="{00000003-4460-8E46-B3A8-CB9B2216C860}"/>
            </c:ext>
          </c:extLst>
        </c:ser>
        <c:dLbls>
          <c:showLegendKey val="0"/>
          <c:showVal val="1"/>
          <c:showCatName val="0"/>
          <c:showSerName val="0"/>
          <c:showPercent val="0"/>
          <c:showBubbleSize val="0"/>
        </c:dLbls>
        <c:gapWidth val="150"/>
        <c:overlap val="100"/>
        <c:axId val="2133462248"/>
        <c:axId val="-2008570824"/>
      </c:barChart>
      <c:catAx>
        <c:axId val="2133462248"/>
        <c:scaling>
          <c:orientation val="minMax"/>
        </c:scaling>
        <c:delete val="0"/>
        <c:axPos val="b"/>
        <c:numFmt formatCode="General" sourceLinked="0"/>
        <c:majorTickMark val="out"/>
        <c:minorTickMark val="none"/>
        <c:tickLblPos val="nextTo"/>
        <c:txPr>
          <a:bodyPr/>
          <a:lstStyle/>
          <a:p>
            <a:pPr>
              <a:defRPr lang="en-US" sz="1400" b="1"/>
            </a:pPr>
            <a:endParaRPr lang="tr-TR"/>
          </a:p>
        </c:txPr>
        <c:crossAx val="-2008570824"/>
        <c:crosses val="autoZero"/>
        <c:auto val="1"/>
        <c:lblAlgn val="ctr"/>
        <c:lblOffset val="100"/>
        <c:noMultiLvlLbl val="0"/>
      </c:catAx>
      <c:valAx>
        <c:axId val="-2008570824"/>
        <c:scaling>
          <c:orientation val="minMax"/>
        </c:scaling>
        <c:delete val="0"/>
        <c:axPos val="l"/>
        <c:majorGridlines/>
        <c:title>
          <c:tx>
            <c:rich>
              <a:bodyPr rot="-5400000" vert="horz"/>
              <a:lstStyle/>
              <a:p>
                <a:pPr>
                  <a:defRPr lang="en-US"/>
                </a:pPr>
                <a:r>
                  <a:rPr lang="en-US"/>
                  <a:t>Yüzde</a:t>
                </a:r>
              </a:p>
            </c:rich>
          </c:tx>
          <c:overlay val="0"/>
        </c:title>
        <c:numFmt formatCode="0.0" sourceLinked="1"/>
        <c:majorTickMark val="out"/>
        <c:minorTickMark val="none"/>
        <c:tickLblPos val="nextTo"/>
        <c:txPr>
          <a:bodyPr/>
          <a:lstStyle/>
          <a:p>
            <a:pPr>
              <a:defRPr lang="en-US"/>
            </a:pPr>
            <a:endParaRPr lang="tr-TR"/>
          </a:p>
        </c:txPr>
        <c:crossAx val="2133462248"/>
        <c:crosses val="autoZero"/>
        <c:crossBetween val="between"/>
      </c:valAx>
    </c:plotArea>
    <c:legend>
      <c:legendPos val="b"/>
      <c:layout>
        <c:manualLayout>
          <c:xMode val="edge"/>
          <c:yMode val="edge"/>
          <c:x val="0.31439517966508601"/>
          <c:y val="0.879440849064277"/>
          <c:w val="0.35934126793236998"/>
          <c:h val="0.100017422343485"/>
        </c:manualLayout>
      </c:layout>
      <c:overlay val="0"/>
      <c:txPr>
        <a:bodyPr/>
        <a:lstStyle/>
        <a:p>
          <a:pPr>
            <a:defRPr lang="en-US"/>
          </a:pPr>
          <a:endParaRPr lang="tr-T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Tx!$Q$686</c:f>
              <c:strCache>
                <c:ptCount val="1"/>
                <c:pt idx="0">
                  <c:v>Canlı</c:v>
                </c:pt>
              </c:strCache>
            </c:strRef>
          </c:tx>
          <c:invertIfNegative val="0"/>
          <c:dLbls>
            <c:spPr>
              <a:noFill/>
              <a:ln>
                <a:noFill/>
              </a:ln>
              <a:effectLst/>
            </c:spPr>
            <c:txPr>
              <a:bodyPr wrap="square" lIns="38100" tIns="19050" rIns="38100" bIns="19050" anchor="ctr">
                <a:spAutoFit/>
              </a:bodyPr>
              <a:lstStyle/>
              <a:p>
                <a:pPr>
                  <a:defRPr lang="en-US"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Tx!$P$687:$P$689</c:f>
              <c:strCache>
                <c:ptCount val="3"/>
                <c:pt idx="0">
                  <c:v>Fonksiyonel greftle izlenen </c:v>
                </c:pt>
                <c:pt idx="1">
                  <c:v>Diyalize dönen</c:v>
                </c:pt>
                <c:pt idx="2">
                  <c:v>Ölen </c:v>
                </c:pt>
              </c:strCache>
            </c:strRef>
          </c:cat>
          <c:val>
            <c:numRef>
              <c:f>Tx!$Q$687:$Q$689</c:f>
              <c:numCache>
                <c:formatCode>General</c:formatCode>
                <c:ptCount val="3"/>
                <c:pt idx="0">
                  <c:v>97.7</c:v>
                </c:pt>
                <c:pt idx="1">
                  <c:v>0.75</c:v>
                </c:pt>
                <c:pt idx="2">
                  <c:v>1.55</c:v>
                </c:pt>
              </c:numCache>
            </c:numRef>
          </c:val>
          <c:extLst>
            <c:ext xmlns:c16="http://schemas.microsoft.com/office/drawing/2014/chart" uri="{C3380CC4-5D6E-409C-BE32-E72D297353CC}">
              <c16:uniqueId val="{00000000-B542-5048-897B-8E98A97CFE6E}"/>
            </c:ext>
          </c:extLst>
        </c:ser>
        <c:ser>
          <c:idx val="1"/>
          <c:order val="1"/>
          <c:tx>
            <c:strRef>
              <c:f>Tx!$R$686</c:f>
              <c:strCache>
                <c:ptCount val="1"/>
                <c:pt idx="0">
                  <c:v>Kadavra</c:v>
                </c:pt>
              </c:strCache>
            </c:strRef>
          </c:tx>
          <c:invertIfNegative val="0"/>
          <c:dLbls>
            <c:spPr>
              <a:noFill/>
              <a:ln>
                <a:noFill/>
              </a:ln>
              <a:effectLst/>
            </c:spPr>
            <c:txPr>
              <a:bodyPr wrap="square" lIns="38100" tIns="19050" rIns="38100" bIns="19050" anchor="ctr">
                <a:spAutoFit/>
              </a:bodyPr>
              <a:lstStyle/>
              <a:p>
                <a:pPr>
                  <a:defRPr lang="en-US"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Tx!$P$687:$P$689</c:f>
              <c:strCache>
                <c:ptCount val="3"/>
                <c:pt idx="0">
                  <c:v>Fonksiyonel greftle izlenen </c:v>
                </c:pt>
                <c:pt idx="1">
                  <c:v>Diyalize dönen</c:v>
                </c:pt>
                <c:pt idx="2">
                  <c:v>Ölen </c:v>
                </c:pt>
              </c:strCache>
            </c:strRef>
          </c:cat>
          <c:val>
            <c:numRef>
              <c:f>Tx!$R$687:$R$689</c:f>
              <c:numCache>
                <c:formatCode>General</c:formatCode>
                <c:ptCount val="3"/>
                <c:pt idx="0">
                  <c:v>89.179999999999978</c:v>
                </c:pt>
                <c:pt idx="1">
                  <c:v>2.4500000000000002</c:v>
                </c:pt>
                <c:pt idx="2">
                  <c:v>8.3700000000000028</c:v>
                </c:pt>
              </c:numCache>
            </c:numRef>
          </c:val>
          <c:extLst>
            <c:ext xmlns:c16="http://schemas.microsoft.com/office/drawing/2014/chart" uri="{C3380CC4-5D6E-409C-BE32-E72D297353CC}">
              <c16:uniqueId val="{00000001-B542-5048-897B-8E98A97CFE6E}"/>
            </c:ext>
          </c:extLst>
        </c:ser>
        <c:dLbls>
          <c:showLegendKey val="0"/>
          <c:showVal val="1"/>
          <c:showCatName val="0"/>
          <c:showSerName val="0"/>
          <c:showPercent val="0"/>
          <c:showBubbleSize val="0"/>
        </c:dLbls>
        <c:gapWidth val="150"/>
        <c:axId val="-2006754424"/>
        <c:axId val="-2005848280"/>
      </c:barChart>
      <c:catAx>
        <c:axId val="-2006754424"/>
        <c:scaling>
          <c:orientation val="minMax"/>
        </c:scaling>
        <c:delete val="0"/>
        <c:axPos val="b"/>
        <c:numFmt formatCode="General" sourceLinked="0"/>
        <c:majorTickMark val="out"/>
        <c:minorTickMark val="none"/>
        <c:tickLblPos val="nextTo"/>
        <c:txPr>
          <a:bodyPr/>
          <a:lstStyle/>
          <a:p>
            <a:pPr>
              <a:defRPr lang="en-US" sz="1400"/>
            </a:pPr>
            <a:endParaRPr lang="tr-TR"/>
          </a:p>
        </c:txPr>
        <c:crossAx val="-2005848280"/>
        <c:crosses val="autoZero"/>
        <c:auto val="1"/>
        <c:lblAlgn val="ctr"/>
        <c:lblOffset val="100"/>
        <c:noMultiLvlLbl val="0"/>
      </c:catAx>
      <c:valAx>
        <c:axId val="-2005848280"/>
        <c:scaling>
          <c:orientation val="minMax"/>
        </c:scaling>
        <c:delete val="0"/>
        <c:axPos val="l"/>
        <c:majorGridlines/>
        <c:numFmt formatCode="General" sourceLinked="1"/>
        <c:majorTickMark val="out"/>
        <c:minorTickMark val="none"/>
        <c:tickLblPos val="nextTo"/>
        <c:txPr>
          <a:bodyPr/>
          <a:lstStyle/>
          <a:p>
            <a:pPr>
              <a:defRPr lang="en-US"/>
            </a:pPr>
            <a:endParaRPr lang="tr-TR"/>
          </a:p>
        </c:txPr>
        <c:crossAx val="-2006754424"/>
        <c:crosses val="autoZero"/>
        <c:crossBetween val="between"/>
      </c:valAx>
    </c:plotArea>
    <c:legend>
      <c:legendPos val="b"/>
      <c:overlay val="0"/>
      <c:txPr>
        <a:bodyPr/>
        <a:lstStyle/>
        <a:p>
          <a:pPr>
            <a:defRPr lang="en-US" sz="1200"/>
          </a:pPr>
          <a:endParaRPr lang="tr-TR"/>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01527600223202"/>
          <c:y val="1.5747832146768899E-2"/>
          <c:w val="0.63182913571926003"/>
          <c:h val="0.90113903527547401"/>
        </c:manualLayout>
      </c:layout>
      <c:barChart>
        <c:barDir val="bar"/>
        <c:grouping val="clustered"/>
        <c:varyColors val="0"/>
        <c:ser>
          <c:idx val="0"/>
          <c:order val="0"/>
          <c:tx>
            <c:strRef>
              <c:f>Sayfa1!$B$1</c:f>
              <c:strCache>
                <c:ptCount val="1"/>
                <c:pt idx="0">
                  <c:v>Seri 1</c:v>
                </c:pt>
              </c:strCache>
            </c:strRef>
          </c:tx>
          <c:spPr>
            <a:solidFill>
              <a:srgbClr val="FF0066"/>
            </a:solidFill>
            <a:ln>
              <a:solidFill>
                <a:srgbClr val="FF0066"/>
              </a:solidFill>
            </a:ln>
            <a:scene3d>
              <a:camera prst="orthographicFront"/>
              <a:lightRig rig="balanced" dir="t">
                <a:rot lat="0" lon="0" rev="8700000"/>
              </a:lightRig>
            </a:scene3d>
            <a:sp3d>
              <a:bevelT w="190500" h="38100"/>
            </a:sp3d>
          </c:spPr>
          <c:invertIfNegative val="0"/>
          <c:dPt>
            <c:idx val="44"/>
            <c:invertIfNegative val="0"/>
            <c:bubble3D val="0"/>
            <c:spPr>
              <a:solidFill>
                <a:srgbClr val="0070C0"/>
              </a:solidFill>
              <a:ln>
                <a:solidFill>
                  <a:srgbClr val="0070C0"/>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7-571F-6E4C-8155-712A342BE8DA}"/>
              </c:ext>
            </c:extLst>
          </c:dPt>
          <c:dLbls>
            <c:spPr>
              <a:noFill/>
              <a:ln>
                <a:noFill/>
              </a:ln>
              <a:effectLst/>
            </c:spPr>
            <c:txPr>
              <a:bodyPr wrap="square" lIns="38100" tIns="19050" rIns="38100" bIns="19050" anchor="ctr">
                <a:spAutoFit/>
              </a:bodyPr>
              <a:lstStyle/>
              <a:p>
                <a:pPr>
                  <a:defRPr lang="en-US" sz="750" b="0"/>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Sayfa1!$A$2:$A$62</c:f>
              <c:strCache>
                <c:ptCount val="61"/>
                <c:pt idx="0">
                  <c:v>Bengladeş/Bangladesh</c:v>
                </c:pt>
                <c:pt idx="1">
                  <c:v>Fas/Morocco</c:v>
                </c:pt>
                <c:pt idx="2">
                  <c:v>Ukrayna/Ukraine</c:v>
                </c:pt>
                <c:pt idx="3">
                  <c:v>Malezya/Malaysia</c:v>
                </c:pt>
                <c:pt idx="4">
                  <c:v>Güney Afrika/South Africa</c:v>
                </c:pt>
                <c:pt idx="5">
                  <c:v>Filipinler/Philippines</c:v>
                </c:pt>
                <c:pt idx="6">
                  <c:v>Makedonya/Macedonia</c:v>
                </c:pt>
                <c:pt idx="7">
                  <c:v>Rusya/Russia</c:v>
                </c:pt>
                <c:pt idx="8">
                  <c:v>Bulgaristan/Bulgaria</c:v>
                </c:pt>
                <c:pt idx="9">
                  <c:v>Yunanistan/Greece</c:v>
                </c:pt>
                <c:pt idx="10">
                  <c:v>Kazakistan/Kazakhstan</c:v>
                </c:pt>
                <c:pt idx="11">
                  <c:v>Arnavutluk/Albania</c:v>
                </c:pt>
                <c:pt idx="12">
                  <c:v>Romanya/Romania</c:v>
                </c:pt>
                <c:pt idx="13">
                  <c:v>Sırbistan/Serbia</c:v>
                </c:pt>
                <c:pt idx="14">
                  <c:v>Tayland/Thailand</c:v>
                </c:pt>
                <c:pt idx="15">
                  <c:v>Bosna Hersek/Bosnia&amp;Herzegovina</c:v>
                </c:pt>
                <c:pt idx="16">
                  <c:v>Hong Kong/Hong Kong</c:v>
                </c:pt>
                <c:pt idx="17">
                  <c:v>Sri Lanka/Sri Lanka</c:v>
                </c:pt>
                <c:pt idx="18">
                  <c:v>Japonya/Japan</c:v>
                </c:pt>
                <c:pt idx="19">
                  <c:v>Mısır/Egypt</c:v>
                </c:pt>
                <c:pt idx="20">
                  <c:v>Şili/Chile</c:v>
                </c:pt>
                <c:pt idx="21">
                  <c:v>Umman/Oman</c:v>
                </c:pt>
                <c:pt idx="22">
                  <c:v>Singapur/Singapore</c:v>
                </c:pt>
                <c:pt idx="23">
                  <c:v>İzlanda/Iceland</c:v>
                </c:pt>
                <c:pt idx="24">
                  <c:v>Katar/Qatar</c:v>
                </c:pt>
                <c:pt idx="25">
                  <c:v>Suudi Arabistan/Saudi Arabia</c:v>
                </c:pt>
                <c:pt idx="26">
                  <c:v>İsviçre/Switzerland</c:v>
                </c:pt>
                <c:pt idx="27">
                  <c:v>Brezilya/Brazil</c:v>
                </c:pt>
                <c:pt idx="28">
                  <c:v>İtalya/Italy</c:v>
                </c:pt>
                <c:pt idx="29">
                  <c:v>Uruguay/Uruguay</c:v>
                </c:pt>
                <c:pt idx="30">
                  <c:v>Arjantin/Argentina</c:v>
                </c:pt>
                <c:pt idx="31">
                  <c:v>Estonya/Estonia</c:v>
                </c:pt>
                <c:pt idx="32">
                  <c:v>İran/Iran</c:v>
                </c:pt>
                <c:pt idx="33">
                  <c:v>Polonya/Poland</c:v>
                </c:pt>
                <c:pt idx="34">
                  <c:v>Yeni Zelanda/New Zealand</c:v>
                </c:pt>
                <c:pt idx="35">
                  <c:v>Letonya/Latvia</c:v>
                </c:pt>
                <c:pt idx="36">
                  <c:v>Kuveyt/Kuwait</c:v>
                </c:pt>
                <c:pt idx="37">
                  <c:v>Macaristan/Hungary</c:v>
                </c:pt>
                <c:pt idx="38">
                  <c:v>Kolombiya/Colombia</c:v>
                </c:pt>
                <c:pt idx="39">
                  <c:v>Kore Cum./Rep. of Korea</c:v>
                </c:pt>
                <c:pt idx="40">
                  <c:v>Litvanya/Lithuania</c:v>
                </c:pt>
                <c:pt idx="41">
                  <c:v>Avustralya/Australia</c:v>
                </c:pt>
                <c:pt idx="42">
                  <c:v>Belçika, Fransızca/Belgium, French sp.</c:v>
                </c:pt>
                <c:pt idx="43">
                  <c:v>Belçika, Hollandaca/Belgium, Dutch sp.</c:v>
                </c:pt>
                <c:pt idx="44">
                  <c:v>Türkiye/Turkey</c:v>
                </c:pt>
                <c:pt idx="45">
                  <c:v>İsrail/Israel</c:v>
                </c:pt>
                <c:pt idx="46">
                  <c:v>Çek Cum./Czech Rep.</c:v>
                </c:pt>
                <c:pt idx="47">
                  <c:v>İsveç/Sweden</c:v>
                </c:pt>
                <c:pt idx="48">
                  <c:v>Kanada/Canada</c:v>
                </c:pt>
                <c:pt idx="49">
                  <c:v>Finlandiya/Finland</c:v>
                </c:pt>
                <c:pt idx="50">
                  <c:v>Danimarka/Denmark</c:v>
                </c:pt>
                <c:pt idx="51">
                  <c:v>Portekiz/Portugal</c:v>
                </c:pt>
                <c:pt idx="52">
                  <c:v>Avusturya/Austria</c:v>
                </c:pt>
                <c:pt idx="53">
                  <c:v>İskoçya/Scotland</c:v>
                </c:pt>
                <c:pt idx="54">
                  <c:v>Birleşik Krallık/UK</c:v>
                </c:pt>
                <c:pt idx="55">
                  <c:v>Norveç/Norway</c:v>
                </c:pt>
                <c:pt idx="56">
                  <c:v>Fransa/France</c:v>
                </c:pt>
                <c:pt idx="57">
                  <c:v>Hollanda/Netherlands</c:v>
                </c:pt>
                <c:pt idx="58">
                  <c:v>ABD/USA</c:v>
                </c:pt>
                <c:pt idx="59">
                  <c:v>İspanya/Spain</c:v>
                </c:pt>
                <c:pt idx="60">
                  <c:v>Jalisco (Meksika/Mexico)</c:v>
                </c:pt>
              </c:strCache>
            </c:strRef>
          </c:cat>
          <c:val>
            <c:numRef>
              <c:f>Sayfa1!$B$2:$B$62</c:f>
              <c:numCache>
                <c:formatCode>General</c:formatCode>
                <c:ptCount val="61"/>
                <c:pt idx="0">
                  <c:v>1</c:v>
                </c:pt>
                <c:pt idx="1">
                  <c:v>1</c:v>
                </c:pt>
                <c:pt idx="2">
                  <c:v>2</c:v>
                </c:pt>
                <c:pt idx="3">
                  <c:v>4</c:v>
                </c:pt>
                <c:pt idx="4">
                  <c:v>5</c:v>
                </c:pt>
                <c:pt idx="5">
                  <c:v>5</c:v>
                </c:pt>
                <c:pt idx="6">
                  <c:v>6</c:v>
                </c:pt>
                <c:pt idx="7">
                  <c:v>6</c:v>
                </c:pt>
                <c:pt idx="8">
                  <c:v>7</c:v>
                </c:pt>
                <c:pt idx="9">
                  <c:v>7</c:v>
                </c:pt>
                <c:pt idx="10">
                  <c:v>8</c:v>
                </c:pt>
                <c:pt idx="11">
                  <c:v>9</c:v>
                </c:pt>
                <c:pt idx="12">
                  <c:v>9</c:v>
                </c:pt>
                <c:pt idx="13">
                  <c:v>9</c:v>
                </c:pt>
                <c:pt idx="14">
                  <c:v>9</c:v>
                </c:pt>
                <c:pt idx="15">
                  <c:v>10</c:v>
                </c:pt>
                <c:pt idx="16">
                  <c:v>11</c:v>
                </c:pt>
                <c:pt idx="17">
                  <c:v>12</c:v>
                </c:pt>
                <c:pt idx="18">
                  <c:v>13</c:v>
                </c:pt>
                <c:pt idx="19">
                  <c:v>15</c:v>
                </c:pt>
                <c:pt idx="20">
                  <c:v>17</c:v>
                </c:pt>
                <c:pt idx="21">
                  <c:v>17</c:v>
                </c:pt>
                <c:pt idx="22">
                  <c:v>18</c:v>
                </c:pt>
                <c:pt idx="23">
                  <c:v>21</c:v>
                </c:pt>
                <c:pt idx="24">
                  <c:v>22</c:v>
                </c:pt>
                <c:pt idx="25">
                  <c:v>24</c:v>
                </c:pt>
                <c:pt idx="26">
                  <c:v>25</c:v>
                </c:pt>
                <c:pt idx="27">
                  <c:v>27</c:v>
                </c:pt>
                <c:pt idx="28">
                  <c:v>27</c:v>
                </c:pt>
                <c:pt idx="29">
                  <c:v>27</c:v>
                </c:pt>
                <c:pt idx="30">
                  <c:v>29</c:v>
                </c:pt>
                <c:pt idx="31">
                  <c:v>29</c:v>
                </c:pt>
                <c:pt idx="32">
                  <c:v>32</c:v>
                </c:pt>
                <c:pt idx="33">
                  <c:v>32</c:v>
                </c:pt>
                <c:pt idx="34">
                  <c:v>32</c:v>
                </c:pt>
                <c:pt idx="35">
                  <c:v>33</c:v>
                </c:pt>
                <c:pt idx="36">
                  <c:v>35</c:v>
                </c:pt>
                <c:pt idx="37">
                  <c:v>35</c:v>
                </c:pt>
                <c:pt idx="38">
                  <c:v>36</c:v>
                </c:pt>
                <c:pt idx="39">
                  <c:v>37</c:v>
                </c:pt>
                <c:pt idx="40">
                  <c:v>39</c:v>
                </c:pt>
                <c:pt idx="41">
                  <c:v>40</c:v>
                </c:pt>
                <c:pt idx="42">
                  <c:v>40</c:v>
                </c:pt>
                <c:pt idx="43">
                  <c:v>41</c:v>
                </c:pt>
                <c:pt idx="44">
                  <c:v>41</c:v>
                </c:pt>
                <c:pt idx="45">
                  <c:v>42</c:v>
                </c:pt>
                <c:pt idx="46">
                  <c:v>43</c:v>
                </c:pt>
                <c:pt idx="47">
                  <c:v>43</c:v>
                </c:pt>
                <c:pt idx="48">
                  <c:v>43</c:v>
                </c:pt>
                <c:pt idx="49">
                  <c:v>45</c:v>
                </c:pt>
                <c:pt idx="50">
                  <c:v>47</c:v>
                </c:pt>
                <c:pt idx="51">
                  <c:v>47</c:v>
                </c:pt>
                <c:pt idx="52">
                  <c:v>48</c:v>
                </c:pt>
                <c:pt idx="53">
                  <c:v>48</c:v>
                </c:pt>
                <c:pt idx="54">
                  <c:v>49</c:v>
                </c:pt>
                <c:pt idx="55">
                  <c:v>49</c:v>
                </c:pt>
                <c:pt idx="56">
                  <c:v>52</c:v>
                </c:pt>
                <c:pt idx="57">
                  <c:v>58</c:v>
                </c:pt>
                <c:pt idx="58">
                  <c:v>59</c:v>
                </c:pt>
                <c:pt idx="59">
                  <c:v>62</c:v>
                </c:pt>
                <c:pt idx="60">
                  <c:v>71</c:v>
                </c:pt>
              </c:numCache>
            </c:numRef>
          </c:val>
          <c:extLst>
            <c:ext xmlns:c16="http://schemas.microsoft.com/office/drawing/2014/chart" uri="{C3380CC4-5D6E-409C-BE32-E72D297353CC}">
              <c16:uniqueId val="{00000008-571F-6E4C-8155-712A342BE8DA}"/>
            </c:ext>
          </c:extLst>
        </c:ser>
        <c:dLbls>
          <c:showLegendKey val="0"/>
          <c:showVal val="1"/>
          <c:showCatName val="0"/>
          <c:showSerName val="0"/>
          <c:showPercent val="0"/>
          <c:showBubbleSize val="0"/>
        </c:dLbls>
        <c:gapWidth val="70"/>
        <c:axId val="-2102633176"/>
        <c:axId val="-2079391384"/>
      </c:barChart>
      <c:catAx>
        <c:axId val="-2102633176"/>
        <c:scaling>
          <c:orientation val="minMax"/>
        </c:scaling>
        <c:delete val="0"/>
        <c:axPos val="l"/>
        <c:numFmt formatCode="General" sourceLinked="0"/>
        <c:majorTickMark val="none"/>
        <c:minorTickMark val="out"/>
        <c:tickLblPos val="nextTo"/>
        <c:txPr>
          <a:bodyPr/>
          <a:lstStyle/>
          <a:p>
            <a:pPr>
              <a:defRPr lang="en-US" sz="750" b="0"/>
            </a:pPr>
            <a:endParaRPr lang="tr-TR"/>
          </a:p>
        </c:txPr>
        <c:crossAx val="-2079391384"/>
        <c:crosses val="autoZero"/>
        <c:auto val="1"/>
        <c:lblAlgn val="ctr"/>
        <c:lblOffset val="50"/>
        <c:noMultiLvlLbl val="0"/>
      </c:catAx>
      <c:valAx>
        <c:axId val="-2079391384"/>
        <c:scaling>
          <c:orientation val="minMax"/>
        </c:scaling>
        <c:delete val="0"/>
        <c:axPos val="b"/>
        <c:majorGridlines>
          <c:spPr>
            <a:ln w="3175"/>
          </c:spPr>
        </c:majorGridlines>
        <c:title>
          <c:tx>
            <c:rich>
              <a:bodyPr/>
              <a:lstStyle/>
              <a:p>
                <a:pPr>
                  <a:defRPr lang="en-US" sz="900" b="0">
                    <a:solidFill>
                      <a:schemeClr val="tx1"/>
                    </a:solidFill>
                  </a:defRPr>
                </a:pPr>
                <a:r>
                  <a:rPr lang="tr-TR" sz="900" b="0">
                    <a:solidFill>
                      <a:schemeClr val="tx1"/>
                    </a:solidFill>
                  </a:rPr>
                  <a:t>Milyon</a:t>
                </a:r>
                <a:r>
                  <a:rPr lang="tr-TR" sz="900" b="0" baseline="0">
                    <a:solidFill>
                      <a:schemeClr val="tx1"/>
                    </a:solidFill>
                  </a:rPr>
                  <a:t> nüfus başına oran / </a:t>
                </a:r>
                <a:r>
                  <a:rPr lang="tr-TR" sz="900" b="0" i="1" baseline="0">
                    <a:solidFill>
                      <a:schemeClr val="tx1"/>
                    </a:solidFill>
                  </a:rPr>
                  <a:t>Rate per million populaton</a:t>
                </a:r>
                <a:endParaRPr lang="tr-TR" sz="900" b="0" i="1">
                  <a:solidFill>
                    <a:schemeClr val="tx1"/>
                  </a:solidFill>
                </a:endParaRPr>
              </a:p>
            </c:rich>
          </c:tx>
          <c:overlay val="0"/>
        </c:title>
        <c:numFmt formatCode="General" sourceLinked="1"/>
        <c:majorTickMark val="out"/>
        <c:minorTickMark val="none"/>
        <c:tickLblPos val="nextTo"/>
        <c:txPr>
          <a:bodyPr/>
          <a:lstStyle/>
          <a:p>
            <a:pPr>
              <a:defRPr lang="en-US" sz="800"/>
            </a:pPr>
            <a:endParaRPr lang="tr-TR"/>
          </a:p>
        </c:txPr>
        <c:crossAx val="-2102633176"/>
        <c:crosses val="autoZero"/>
        <c:crossBetween val="between"/>
      </c:valAx>
    </c:plotArea>
    <c:plotVisOnly val="1"/>
    <c:dispBlanksAs val="gap"/>
    <c:showDLblsOverMax val="0"/>
  </c:chart>
  <c:spPr>
    <a:ln w="19050">
      <a:solidFill>
        <a:srgbClr val="FF0066"/>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Özel Hastaneler</c:v>
                </c:pt>
              </c:strCache>
            </c:strRef>
          </c:tx>
          <c:invertIfNegative val="0"/>
          <c:cat>
            <c:strRef>
              <c:f>Sheet1!$A$2</c:f>
              <c:strCache>
                <c:ptCount val="1"/>
                <c:pt idx="0">
                  <c:v>Böbrek Nakli</c:v>
                </c:pt>
              </c:strCache>
            </c:strRef>
          </c:cat>
          <c:val>
            <c:numRef>
              <c:f>Sheet1!$B$2</c:f>
              <c:numCache>
                <c:formatCode>General</c:formatCode>
                <c:ptCount val="1"/>
                <c:pt idx="0">
                  <c:v>2750</c:v>
                </c:pt>
              </c:numCache>
            </c:numRef>
          </c:val>
          <c:extLst>
            <c:ext xmlns:c16="http://schemas.microsoft.com/office/drawing/2014/chart" uri="{C3380CC4-5D6E-409C-BE32-E72D297353CC}">
              <c16:uniqueId val="{00000000-5165-3C46-85EF-2480362C2D1C}"/>
            </c:ext>
          </c:extLst>
        </c:ser>
        <c:ser>
          <c:idx val="1"/>
          <c:order val="1"/>
          <c:tx>
            <c:strRef>
              <c:f>Sheet1!$C$1</c:f>
              <c:strCache>
                <c:ptCount val="1"/>
                <c:pt idx="0">
                  <c:v>Devlet Üniversiteleri</c:v>
                </c:pt>
              </c:strCache>
            </c:strRef>
          </c:tx>
          <c:invertIfNegative val="0"/>
          <c:cat>
            <c:strRef>
              <c:f>Sheet1!$A$2</c:f>
              <c:strCache>
                <c:ptCount val="1"/>
                <c:pt idx="0">
                  <c:v>Böbrek Nakli</c:v>
                </c:pt>
              </c:strCache>
            </c:strRef>
          </c:cat>
          <c:val>
            <c:numRef>
              <c:f>Sheet1!$C$2</c:f>
              <c:numCache>
                <c:formatCode>General</c:formatCode>
                <c:ptCount val="1"/>
                <c:pt idx="0">
                  <c:v>800</c:v>
                </c:pt>
              </c:numCache>
            </c:numRef>
          </c:val>
          <c:extLst>
            <c:ext xmlns:c16="http://schemas.microsoft.com/office/drawing/2014/chart" uri="{C3380CC4-5D6E-409C-BE32-E72D297353CC}">
              <c16:uniqueId val="{00000001-5165-3C46-85EF-2480362C2D1C}"/>
            </c:ext>
          </c:extLst>
        </c:ser>
        <c:ser>
          <c:idx val="2"/>
          <c:order val="2"/>
          <c:tx>
            <c:strRef>
              <c:f>Sheet1!$D$1</c:f>
              <c:strCache>
                <c:ptCount val="1"/>
                <c:pt idx="0">
                  <c:v>Vakıf Üniversiteleri</c:v>
                </c:pt>
              </c:strCache>
            </c:strRef>
          </c:tx>
          <c:invertIfNegative val="0"/>
          <c:cat>
            <c:strRef>
              <c:f>Sheet1!$A$2</c:f>
              <c:strCache>
                <c:ptCount val="1"/>
                <c:pt idx="0">
                  <c:v>Böbrek Nakli</c:v>
                </c:pt>
              </c:strCache>
            </c:strRef>
          </c:cat>
          <c:val>
            <c:numRef>
              <c:f>Sheet1!$D$2</c:f>
              <c:numCache>
                <c:formatCode>General</c:formatCode>
                <c:ptCount val="1"/>
                <c:pt idx="0">
                  <c:v>120</c:v>
                </c:pt>
              </c:numCache>
            </c:numRef>
          </c:val>
          <c:extLst>
            <c:ext xmlns:c16="http://schemas.microsoft.com/office/drawing/2014/chart" uri="{C3380CC4-5D6E-409C-BE32-E72D297353CC}">
              <c16:uniqueId val="{00000002-5165-3C46-85EF-2480362C2D1C}"/>
            </c:ext>
          </c:extLst>
        </c:ser>
        <c:ser>
          <c:idx val="3"/>
          <c:order val="3"/>
          <c:tx>
            <c:strRef>
              <c:f>Sheet1!$E$1</c:f>
              <c:strCache>
                <c:ptCount val="1"/>
                <c:pt idx="0">
                  <c:v> Devlet Hastanesleri</c:v>
                </c:pt>
              </c:strCache>
            </c:strRef>
          </c:tx>
          <c:invertIfNegative val="0"/>
          <c:cat>
            <c:strRef>
              <c:f>Sheet1!$A$2</c:f>
              <c:strCache>
                <c:ptCount val="1"/>
                <c:pt idx="0">
                  <c:v>Böbrek Nakli</c:v>
                </c:pt>
              </c:strCache>
            </c:strRef>
          </c:cat>
          <c:val>
            <c:numRef>
              <c:f>Sheet1!$E$2</c:f>
              <c:numCache>
                <c:formatCode>General</c:formatCode>
                <c:ptCount val="1"/>
                <c:pt idx="0">
                  <c:v>150</c:v>
                </c:pt>
              </c:numCache>
            </c:numRef>
          </c:val>
          <c:extLst>
            <c:ext xmlns:c16="http://schemas.microsoft.com/office/drawing/2014/chart" uri="{C3380CC4-5D6E-409C-BE32-E72D297353CC}">
              <c16:uniqueId val="{00000003-5165-3C46-85EF-2480362C2D1C}"/>
            </c:ext>
          </c:extLst>
        </c:ser>
        <c:dLbls>
          <c:showLegendKey val="0"/>
          <c:showVal val="0"/>
          <c:showCatName val="0"/>
          <c:showSerName val="0"/>
          <c:showPercent val="0"/>
          <c:showBubbleSize val="0"/>
        </c:dLbls>
        <c:gapWidth val="150"/>
        <c:axId val="-2011775208"/>
        <c:axId val="-2143782888"/>
      </c:barChart>
      <c:catAx>
        <c:axId val="-2011775208"/>
        <c:scaling>
          <c:orientation val="minMax"/>
        </c:scaling>
        <c:delete val="0"/>
        <c:axPos val="b"/>
        <c:numFmt formatCode="General" sourceLinked="0"/>
        <c:majorTickMark val="out"/>
        <c:minorTickMark val="none"/>
        <c:tickLblPos val="nextTo"/>
        <c:crossAx val="-2143782888"/>
        <c:crosses val="autoZero"/>
        <c:auto val="1"/>
        <c:lblAlgn val="ctr"/>
        <c:lblOffset val="100"/>
        <c:noMultiLvlLbl val="0"/>
      </c:catAx>
      <c:valAx>
        <c:axId val="-2143782888"/>
        <c:scaling>
          <c:orientation val="minMax"/>
        </c:scaling>
        <c:delete val="0"/>
        <c:axPos val="l"/>
        <c:majorGridlines/>
        <c:numFmt formatCode="General" sourceLinked="1"/>
        <c:majorTickMark val="out"/>
        <c:minorTickMark val="none"/>
        <c:tickLblPos val="nextTo"/>
        <c:crossAx val="-2011775208"/>
        <c:crosses val="autoZero"/>
        <c:crossBetween val="between"/>
      </c:valAx>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700EF-E8C6-FD44-A73F-6C858611776C}" type="doc">
      <dgm:prSet loTypeId="urn:microsoft.com/office/officeart/2005/8/layout/hProcess9" loCatId="" qsTypeId="urn:microsoft.com/office/officeart/2005/8/quickstyle/simple4" qsCatId="simple" csTypeId="urn:microsoft.com/office/officeart/2005/8/colors/accent1_2" csCatId="accent1" phldr="1"/>
      <dgm:spPr/>
    </dgm:pt>
    <dgm:pt modelId="{665FC6C3-162C-5244-96BD-6236F5E9FBFD}">
      <dgm:prSet phldrT="[Text]"/>
      <dgm:spPr/>
      <dgm:t>
        <a:bodyPr/>
        <a:lstStyle/>
        <a:p>
          <a:r>
            <a:rPr lang="en-US" dirty="0" err="1"/>
            <a:t>Cerrahi</a:t>
          </a:r>
          <a:endParaRPr lang="en-US" dirty="0"/>
        </a:p>
      </dgm:t>
    </dgm:pt>
    <dgm:pt modelId="{6525F3ED-B3EF-0148-8676-DA5DA50B22DA}" type="parTrans" cxnId="{0C01C5A8-4AB1-E149-946B-A4EC3DFC5DE9}">
      <dgm:prSet/>
      <dgm:spPr/>
      <dgm:t>
        <a:bodyPr/>
        <a:lstStyle/>
        <a:p>
          <a:endParaRPr lang="en-US"/>
        </a:p>
      </dgm:t>
    </dgm:pt>
    <dgm:pt modelId="{DCE2319C-85AA-454D-8D83-C1B2CFA3689B}" type="sibTrans" cxnId="{0C01C5A8-4AB1-E149-946B-A4EC3DFC5DE9}">
      <dgm:prSet/>
      <dgm:spPr/>
      <dgm:t>
        <a:bodyPr/>
        <a:lstStyle/>
        <a:p>
          <a:endParaRPr lang="en-US"/>
        </a:p>
      </dgm:t>
    </dgm:pt>
    <dgm:pt modelId="{4A75C112-05EC-564D-B973-220AD96048F4}">
      <dgm:prSet phldrT="[Text]"/>
      <dgm:spPr/>
      <dgm:t>
        <a:bodyPr/>
        <a:lstStyle/>
        <a:p>
          <a:r>
            <a:rPr lang="en-US" dirty="0" err="1"/>
            <a:t>Nefro-İmmünoloji</a:t>
          </a:r>
          <a:endParaRPr lang="en-US" dirty="0"/>
        </a:p>
      </dgm:t>
    </dgm:pt>
    <dgm:pt modelId="{6680B361-7186-E246-8E4F-FB7234268833}" type="parTrans" cxnId="{5DCD81A3-F2F2-9E4D-A317-E61BC999817C}">
      <dgm:prSet/>
      <dgm:spPr/>
      <dgm:t>
        <a:bodyPr/>
        <a:lstStyle/>
        <a:p>
          <a:endParaRPr lang="en-US"/>
        </a:p>
      </dgm:t>
    </dgm:pt>
    <dgm:pt modelId="{6D2B35B9-BCD9-C246-AE75-F301D1BFE921}" type="sibTrans" cxnId="{5DCD81A3-F2F2-9E4D-A317-E61BC999817C}">
      <dgm:prSet/>
      <dgm:spPr/>
      <dgm:t>
        <a:bodyPr/>
        <a:lstStyle/>
        <a:p>
          <a:endParaRPr lang="en-US"/>
        </a:p>
      </dgm:t>
    </dgm:pt>
    <dgm:pt modelId="{CB0F7ADE-5874-0543-87FB-C8E073109DCC}">
      <dgm:prSet phldrT="[Text]"/>
      <dgm:spPr/>
      <dgm:t>
        <a:bodyPr/>
        <a:lstStyle/>
        <a:p>
          <a:r>
            <a:rPr lang="en-US" dirty="0" err="1"/>
            <a:t>Mevzuat</a:t>
          </a:r>
          <a:endParaRPr lang="en-US" dirty="0"/>
        </a:p>
        <a:p>
          <a:r>
            <a:rPr lang="en-US" dirty="0" err="1"/>
            <a:t>Organizasyon</a:t>
          </a:r>
          <a:endParaRPr lang="en-US" dirty="0"/>
        </a:p>
      </dgm:t>
    </dgm:pt>
    <dgm:pt modelId="{DBFDA68D-8B45-AF4C-8575-FA89D6B8B9EB}" type="parTrans" cxnId="{C384DE65-4CAB-F548-ABC9-F5AB36322941}">
      <dgm:prSet/>
      <dgm:spPr/>
      <dgm:t>
        <a:bodyPr/>
        <a:lstStyle/>
        <a:p>
          <a:endParaRPr lang="en-US"/>
        </a:p>
      </dgm:t>
    </dgm:pt>
    <dgm:pt modelId="{478423D9-50D6-1245-9B05-5C5348D6F0DE}" type="sibTrans" cxnId="{C384DE65-4CAB-F548-ABC9-F5AB36322941}">
      <dgm:prSet/>
      <dgm:spPr/>
      <dgm:t>
        <a:bodyPr/>
        <a:lstStyle/>
        <a:p>
          <a:endParaRPr lang="en-US"/>
        </a:p>
      </dgm:t>
    </dgm:pt>
    <dgm:pt modelId="{3A548C2B-0B2E-6747-854D-B5A464F470EE}" type="pres">
      <dgm:prSet presAssocID="{87B700EF-E8C6-FD44-A73F-6C858611776C}" presName="CompostProcess" presStyleCnt="0">
        <dgm:presLayoutVars>
          <dgm:dir/>
          <dgm:resizeHandles val="exact"/>
        </dgm:presLayoutVars>
      </dgm:prSet>
      <dgm:spPr/>
    </dgm:pt>
    <dgm:pt modelId="{BDA1427C-15B6-6648-89D3-EA5D10E3BC5B}" type="pres">
      <dgm:prSet presAssocID="{87B700EF-E8C6-FD44-A73F-6C858611776C}" presName="arrow" presStyleLbl="bgShp" presStyleIdx="0" presStyleCnt="1"/>
      <dgm:spPr/>
    </dgm:pt>
    <dgm:pt modelId="{A7211BA1-AC39-5E47-B6C3-6E9079A17F5A}" type="pres">
      <dgm:prSet presAssocID="{87B700EF-E8C6-FD44-A73F-6C858611776C}" presName="linearProcess" presStyleCnt="0"/>
      <dgm:spPr/>
    </dgm:pt>
    <dgm:pt modelId="{50B77FA7-AE49-6E42-9585-608C7AB22AE6}" type="pres">
      <dgm:prSet presAssocID="{665FC6C3-162C-5244-96BD-6236F5E9FBFD}" presName="textNode" presStyleLbl="node1" presStyleIdx="0" presStyleCnt="3">
        <dgm:presLayoutVars>
          <dgm:bulletEnabled val="1"/>
        </dgm:presLayoutVars>
      </dgm:prSet>
      <dgm:spPr/>
    </dgm:pt>
    <dgm:pt modelId="{EEBF6C50-01D9-E64E-9A0D-CACC0256A8CC}" type="pres">
      <dgm:prSet presAssocID="{DCE2319C-85AA-454D-8D83-C1B2CFA3689B}" presName="sibTrans" presStyleCnt="0"/>
      <dgm:spPr/>
    </dgm:pt>
    <dgm:pt modelId="{252390D5-8144-0F4F-B378-8AF6C87E22C0}" type="pres">
      <dgm:prSet presAssocID="{4A75C112-05EC-564D-B973-220AD96048F4}" presName="textNode" presStyleLbl="node1" presStyleIdx="1" presStyleCnt="3">
        <dgm:presLayoutVars>
          <dgm:bulletEnabled val="1"/>
        </dgm:presLayoutVars>
      </dgm:prSet>
      <dgm:spPr/>
    </dgm:pt>
    <dgm:pt modelId="{C46B7514-C0D7-584B-A05B-7559B4F92A65}" type="pres">
      <dgm:prSet presAssocID="{6D2B35B9-BCD9-C246-AE75-F301D1BFE921}" presName="sibTrans" presStyleCnt="0"/>
      <dgm:spPr/>
    </dgm:pt>
    <dgm:pt modelId="{D198E1BE-66EA-FA47-9104-15636589291C}" type="pres">
      <dgm:prSet presAssocID="{CB0F7ADE-5874-0543-87FB-C8E073109DCC}" presName="textNode" presStyleLbl="node1" presStyleIdx="2" presStyleCnt="3">
        <dgm:presLayoutVars>
          <dgm:bulletEnabled val="1"/>
        </dgm:presLayoutVars>
      </dgm:prSet>
      <dgm:spPr/>
    </dgm:pt>
  </dgm:ptLst>
  <dgm:cxnLst>
    <dgm:cxn modelId="{B18B925E-E27A-A440-9236-60ABE4EBC47C}" type="presOf" srcId="{87B700EF-E8C6-FD44-A73F-6C858611776C}" destId="{3A548C2B-0B2E-6747-854D-B5A464F470EE}" srcOrd="0" destOrd="0" presId="urn:microsoft.com/office/officeart/2005/8/layout/hProcess9"/>
    <dgm:cxn modelId="{C384DE65-4CAB-F548-ABC9-F5AB36322941}" srcId="{87B700EF-E8C6-FD44-A73F-6C858611776C}" destId="{CB0F7ADE-5874-0543-87FB-C8E073109DCC}" srcOrd="2" destOrd="0" parTransId="{DBFDA68D-8B45-AF4C-8575-FA89D6B8B9EB}" sibTransId="{478423D9-50D6-1245-9B05-5C5348D6F0DE}"/>
    <dgm:cxn modelId="{C21EF69B-FEB7-A447-99E3-5E82A64A2414}" type="presOf" srcId="{665FC6C3-162C-5244-96BD-6236F5E9FBFD}" destId="{50B77FA7-AE49-6E42-9585-608C7AB22AE6}" srcOrd="0" destOrd="0" presId="urn:microsoft.com/office/officeart/2005/8/layout/hProcess9"/>
    <dgm:cxn modelId="{5DCD81A3-F2F2-9E4D-A317-E61BC999817C}" srcId="{87B700EF-E8C6-FD44-A73F-6C858611776C}" destId="{4A75C112-05EC-564D-B973-220AD96048F4}" srcOrd="1" destOrd="0" parTransId="{6680B361-7186-E246-8E4F-FB7234268833}" sibTransId="{6D2B35B9-BCD9-C246-AE75-F301D1BFE921}"/>
    <dgm:cxn modelId="{0C01C5A8-4AB1-E149-946B-A4EC3DFC5DE9}" srcId="{87B700EF-E8C6-FD44-A73F-6C858611776C}" destId="{665FC6C3-162C-5244-96BD-6236F5E9FBFD}" srcOrd="0" destOrd="0" parTransId="{6525F3ED-B3EF-0148-8676-DA5DA50B22DA}" sibTransId="{DCE2319C-85AA-454D-8D83-C1B2CFA3689B}"/>
    <dgm:cxn modelId="{66FD02AA-CA60-E447-9C4D-E7523CE76E46}" type="presOf" srcId="{4A75C112-05EC-564D-B973-220AD96048F4}" destId="{252390D5-8144-0F4F-B378-8AF6C87E22C0}" srcOrd="0" destOrd="0" presId="urn:microsoft.com/office/officeart/2005/8/layout/hProcess9"/>
    <dgm:cxn modelId="{D665CCCF-AD54-F74C-BBF6-2B4B2860A909}" type="presOf" srcId="{CB0F7ADE-5874-0543-87FB-C8E073109DCC}" destId="{D198E1BE-66EA-FA47-9104-15636589291C}" srcOrd="0" destOrd="0" presId="urn:microsoft.com/office/officeart/2005/8/layout/hProcess9"/>
    <dgm:cxn modelId="{00DD4FD9-8A2E-0E4F-9B14-5697F2BF9D71}" type="presParOf" srcId="{3A548C2B-0B2E-6747-854D-B5A464F470EE}" destId="{BDA1427C-15B6-6648-89D3-EA5D10E3BC5B}" srcOrd="0" destOrd="0" presId="urn:microsoft.com/office/officeart/2005/8/layout/hProcess9"/>
    <dgm:cxn modelId="{75385140-46FA-7149-8CF6-8276A1253D26}" type="presParOf" srcId="{3A548C2B-0B2E-6747-854D-B5A464F470EE}" destId="{A7211BA1-AC39-5E47-B6C3-6E9079A17F5A}" srcOrd="1" destOrd="0" presId="urn:microsoft.com/office/officeart/2005/8/layout/hProcess9"/>
    <dgm:cxn modelId="{062FC1AE-1EB1-A244-BA5A-E030EE93E612}" type="presParOf" srcId="{A7211BA1-AC39-5E47-B6C3-6E9079A17F5A}" destId="{50B77FA7-AE49-6E42-9585-608C7AB22AE6}" srcOrd="0" destOrd="0" presId="urn:microsoft.com/office/officeart/2005/8/layout/hProcess9"/>
    <dgm:cxn modelId="{66B346AA-607D-B34F-813F-79024121BB25}" type="presParOf" srcId="{A7211BA1-AC39-5E47-B6C3-6E9079A17F5A}" destId="{EEBF6C50-01D9-E64E-9A0D-CACC0256A8CC}" srcOrd="1" destOrd="0" presId="urn:microsoft.com/office/officeart/2005/8/layout/hProcess9"/>
    <dgm:cxn modelId="{31D22F27-FFCC-AF48-9F3C-5711E5D8514D}" type="presParOf" srcId="{A7211BA1-AC39-5E47-B6C3-6E9079A17F5A}" destId="{252390D5-8144-0F4F-B378-8AF6C87E22C0}" srcOrd="2" destOrd="0" presId="urn:microsoft.com/office/officeart/2005/8/layout/hProcess9"/>
    <dgm:cxn modelId="{E6863A55-D3F6-9B49-B310-5E53056A92FC}" type="presParOf" srcId="{A7211BA1-AC39-5E47-B6C3-6E9079A17F5A}" destId="{C46B7514-C0D7-584B-A05B-7559B4F92A65}" srcOrd="3" destOrd="0" presId="urn:microsoft.com/office/officeart/2005/8/layout/hProcess9"/>
    <dgm:cxn modelId="{266557FE-FC6B-A044-A5DB-BF3AFD6430EF}" type="presParOf" srcId="{A7211BA1-AC39-5E47-B6C3-6E9079A17F5A}" destId="{D198E1BE-66EA-FA47-9104-15636589291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1427C-15B6-6648-89D3-EA5D10E3BC5B}">
      <dsp:nvSpPr>
        <dsp:cNvPr id="0" name=""/>
        <dsp:cNvSpPr/>
      </dsp:nvSpPr>
      <dsp:spPr>
        <a:xfrm>
          <a:off x="457199" y="0"/>
          <a:ext cx="5181600" cy="2453106"/>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0B77FA7-AE49-6E42-9585-608C7AB22AE6}">
      <dsp:nvSpPr>
        <dsp:cNvPr id="0" name=""/>
        <dsp:cNvSpPr/>
      </dsp:nvSpPr>
      <dsp:spPr>
        <a:xfrm>
          <a:off x="166538" y="735931"/>
          <a:ext cx="1828800" cy="9812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Cerrahi</a:t>
          </a:r>
          <a:endParaRPr lang="en-US" sz="2100" kern="1200" dirty="0"/>
        </a:p>
      </dsp:txBody>
      <dsp:txXfrm>
        <a:off x="214438" y="783831"/>
        <a:ext cx="1733000" cy="885442"/>
      </dsp:txXfrm>
    </dsp:sp>
    <dsp:sp modelId="{252390D5-8144-0F4F-B378-8AF6C87E22C0}">
      <dsp:nvSpPr>
        <dsp:cNvPr id="0" name=""/>
        <dsp:cNvSpPr/>
      </dsp:nvSpPr>
      <dsp:spPr>
        <a:xfrm>
          <a:off x="2133600" y="735931"/>
          <a:ext cx="1828800" cy="9812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Nefro-İmmünoloji</a:t>
          </a:r>
          <a:endParaRPr lang="en-US" sz="2100" kern="1200" dirty="0"/>
        </a:p>
      </dsp:txBody>
      <dsp:txXfrm>
        <a:off x="2181500" y="783831"/>
        <a:ext cx="1733000" cy="885442"/>
      </dsp:txXfrm>
    </dsp:sp>
    <dsp:sp modelId="{D198E1BE-66EA-FA47-9104-15636589291C}">
      <dsp:nvSpPr>
        <dsp:cNvPr id="0" name=""/>
        <dsp:cNvSpPr/>
      </dsp:nvSpPr>
      <dsp:spPr>
        <a:xfrm>
          <a:off x="4100661" y="735931"/>
          <a:ext cx="1828800" cy="9812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Mevzuat</a:t>
          </a:r>
          <a:endParaRPr lang="en-US" sz="2100" kern="1200" dirty="0"/>
        </a:p>
        <a:p>
          <a:pPr marL="0" lvl="0" indent="0" algn="ctr" defTabSz="933450">
            <a:lnSpc>
              <a:spcPct val="90000"/>
            </a:lnSpc>
            <a:spcBef>
              <a:spcPct val="0"/>
            </a:spcBef>
            <a:spcAft>
              <a:spcPct val="35000"/>
            </a:spcAft>
            <a:buNone/>
          </a:pPr>
          <a:r>
            <a:rPr lang="en-US" sz="2100" kern="1200" dirty="0" err="1"/>
            <a:t>Organizasyon</a:t>
          </a:r>
          <a:endParaRPr lang="en-US" sz="2100" kern="1200" dirty="0"/>
        </a:p>
      </dsp:txBody>
      <dsp:txXfrm>
        <a:off x="4148561" y="783831"/>
        <a:ext cx="1733000" cy="8854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9AAC8-1CCB-474B-9CC9-0534F041C486}" type="datetimeFigureOut">
              <a:rPr lang="en-US" smtClean="0"/>
              <a:t>4/1/21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30C86-4B5B-9349-8FE6-922D80CDCB64}" type="slidenum">
              <a:rPr lang="en-US" smtClean="0"/>
              <a:t>‹#›</a:t>
            </a:fld>
            <a:endParaRPr lang="en-US"/>
          </a:p>
        </p:txBody>
      </p:sp>
    </p:spTree>
    <p:extLst>
      <p:ext uri="{BB962C8B-B14F-4D97-AF65-F5344CB8AC3E}">
        <p14:creationId xmlns:p14="http://schemas.microsoft.com/office/powerpoint/2010/main" val="2095888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0" eaLnBrk="1" fontAlgn="t" latinLnBrk="0" hangingPunct="1"/>
            <a:endParaRPr lang="en-US" baseline="0" dirty="0"/>
          </a:p>
        </p:txBody>
      </p:sp>
      <p:sp>
        <p:nvSpPr>
          <p:cNvPr id="4" name="Slide Number Placeholder 3"/>
          <p:cNvSpPr>
            <a:spLocks noGrp="1"/>
          </p:cNvSpPr>
          <p:nvPr>
            <p:ph type="sldNum" sz="quarter" idx="10"/>
          </p:nvPr>
        </p:nvSpPr>
        <p:spPr/>
        <p:txBody>
          <a:bodyPr/>
          <a:lstStyle/>
          <a:p>
            <a:fld id="{0A1C15D0-F65E-4629-99A8-D28F0B4068C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70207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5A38BAA9-F1A2-F04F-AF23-53D2DC2E588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37388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5A38BAA9-F1A2-F04F-AF23-53D2DC2E588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38429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5A38BAA9-F1A2-F04F-AF23-53D2DC2E588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2207848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noFill/>
          <a:ln w="9525">
            <a:noFill/>
            <a:miter lim="800000"/>
            <a:headEnd/>
            <a:tailEnd/>
          </a:ln>
          <a:effectLst/>
        </p:spPr>
        <p:txBody>
          <a:bodyPr/>
          <a:lstStyle>
            <a:lvl1pPr>
              <a:defRPr lang="en-US" sz="3000" b="1" dirty="0" smtClean="0">
                <a:solidFill>
                  <a:schemeClr val="tx2"/>
                </a:solidFill>
                <a:effectLst>
                  <a:outerShdw blurRad="38100" dist="38100" dir="2700000" algn="tl">
                    <a:srgbClr val="000000"/>
                  </a:outerShdw>
                </a:effectLst>
                <a:latin typeface="+mj-lt"/>
                <a:ea typeface="+mj-ea"/>
                <a:cs typeface="+mj-cs"/>
              </a:defRPr>
            </a:lvl1pPr>
          </a:lstStyle>
          <a:p>
            <a:pPr lvl="0"/>
            <a:r>
              <a:rPr lang="en-US"/>
              <a:t>Click to edit Master title style</a:t>
            </a:r>
            <a:endParaRPr lang="en-US" dirty="0"/>
          </a:p>
        </p:txBody>
      </p:sp>
      <p:sp>
        <p:nvSpPr>
          <p:cNvPr id="9" name="Text Placeholder 8"/>
          <p:cNvSpPr>
            <a:spLocks noGrp="1"/>
          </p:cNvSpPr>
          <p:nvPr>
            <p:ph type="body" sz="quarter" idx="11"/>
          </p:nvPr>
        </p:nvSpPr>
        <p:spPr>
          <a:xfrm>
            <a:off x="2" y="6043612"/>
            <a:ext cx="8636000" cy="541338"/>
          </a:xfrm>
          <a:noFill/>
          <a:ln w="9525">
            <a:noFill/>
            <a:miter lim="800000"/>
            <a:headEnd/>
            <a:tailEnd/>
          </a:ln>
          <a:effectLst/>
        </p:spPr>
        <p:txBody>
          <a:bodyPr anchor="b" anchorCtr="0"/>
          <a:lstStyle>
            <a:lvl1pPr marL="0" indent="0" algn="l" rtl="0" eaLnBrk="1" fontAlgn="base" hangingPunct="1">
              <a:spcBef>
                <a:spcPts val="600"/>
              </a:spcBef>
              <a:spcAft>
                <a:spcPct val="0"/>
              </a:spcAft>
              <a:buClr>
                <a:schemeClr val="tx2"/>
              </a:buClr>
              <a:buNone/>
              <a:defRPr lang="en-US" sz="1000" smtClean="0">
                <a:solidFill>
                  <a:schemeClr val="tx1"/>
                </a:solidFill>
                <a:effectLst>
                  <a:outerShdw blurRad="38100" dist="38100" dir="2700000" algn="tl">
                    <a:srgbClr val="000000"/>
                  </a:outerShdw>
                </a:effectLst>
                <a:latin typeface="+mn-lt"/>
                <a:ea typeface="+mn-ea"/>
                <a:cs typeface="+mn-cs"/>
              </a:defRPr>
            </a:lvl1pPr>
            <a:lvl2pPr marL="0" indent="0" algn="l" rtl="0" eaLnBrk="1" fontAlgn="base" hangingPunct="1">
              <a:spcBef>
                <a:spcPts val="600"/>
              </a:spcBef>
              <a:spcAft>
                <a:spcPct val="0"/>
              </a:spcAft>
              <a:buClr>
                <a:schemeClr val="tx2"/>
              </a:buClr>
              <a:buNone/>
              <a:defRPr lang="en-US" sz="1000" smtClean="0">
                <a:solidFill>
                  <a:schemeClr val="tx1"/>
                </a:solidFill>
                <a:effectLst>
                  <a:outerShdw blurRad="38100" dist="38100" dir="2700000" algn="tl">
                    <a:srgbClr val="000000"/>
                  </a:outerShdw>
                </a:effectLst>
                <a:latin typeface="+mn-lt"/>
                <a:ea typeface="+mn-ea"/>
                <a:cs typeface="+mn-cs"/>
              </a:defRPr>
            </a:lvl2pPr>
            <a:lvl3pPr marL="0" indent="0" algn="l" rtl="0" eaLnBrk="1" fontAlgn="base" hangingPunct="1">
              <a:spcBef>
                <a:spcPts val="600"/>
              </a:spcBef>
              <a:spcAft>
                <a:spcPct val="0"/>
              </a:spcAft>
              <a:buClr>
                <a:schemeClr val="tx2"/>
              </a:buClr>
              <a:buNone/>
              <a:defRPr lang="en-US" sz="1600" smtClean="0">
                <a:solidFill>
                  <a:schemeClr val="tx1"/>
                </a:solidFill>
                <a:effectLst>
                  <a:outerShdw blurRad="38100" dist="38100" dir="2700000" algn="tl">
                    <a:srgbClr val="000000"/>
                  </a:outerShdw>
                </a:effectLst>
                <a:latin typeface="+mn-lt"/>
                <a:ea typeface="+mn-ea"/>
                <a:cs typeface="+mn-cs"/>
              </a:defRPr>
            </a:lvl3pPr>
            <a:lvl4pPr marL="0" indent="0" algn="l" rtl="0" eaLnBrk="1" fontAlgn="base" hangingPunct="1">
              <a:spcBef>
                <a:spcPts val="600"/>
              </a:spcBef>
              <a:spcAft>
                <a:spcPct val="0"/>
              </a:spcAft>
              <a:buClr>
                <a:schemeClr val="tx2"/>
              </a:buClr>
              <a:buNone/>
              <a:defRPr lang="en-US" sz="1600" smtClean="0">
                <a:solidFill>
                  <a:schemeClr val="tx1"/>
                </a:solidFill>
                <a:effectLst>
                  <a:outerShdw blurRad="38100" dist="38100" dir="2700000" algn="tl">
                    <a:srgbClr val="000000"/>
                  </a:outerShdw>
                </a:effectLst>
                <a:latin typeface="+mn-lt"/>
                <a:ea typeface="+mn-ea"/>
                <a:cs typeface="+mn-cs"/>
              </a:defRPr>
            </a:lvl4pPr>
            <a:lvl5pPr marL="0" indent="0" algn="l" rtl="0" eaLnBrk="1" fontAlgn="base" hangingPunct="1">
              <a:spcBef>
                <a:spcPts val="600"/>
              </a:spcBef>
              <a:spcAft>
                <a:spcPct val="0"/>
              </a:spcAft>
              <a:buClr>
                <a:schemeClr val="tx2"/>
              </a:buClr>
              <a:buNone/>
              <a:defRPr lang="en-US" sz="1600" dirty="0" smtClean="0">
                <a:solidFill>
                  <a:schemeClr val="tx1"/>
                </a:solidFill>
                <a:effectLst>
                  <a:outerShdw blurRad="38100" dist="38100" dir="2700000" algn="tl">
                    <a:srgbClr val="000000"/>
                  </a:outerShdw>
                </a:effectLst>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5010796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5A38BAA9-F1A2-F04F-AF23-53D2DC2E588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346051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5A38BAA9-F1A2-F04F-AF23-53D2DC2E588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59794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5A38BAA9-F1A2-F04F-AF23-53D2DC2E5881}"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2701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5A38BAA9-F1A2-F04F-AF23-53D2DC2E5881}" type="datetimeFigureOut">
              <a:rPr lang="en-US" smtClean="0"/>
              <a:t>4/1/21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259800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5A38BAA9-F1A2-F04F-AF23-53D2DC2E5881}" type="datetimeFigureOut">
              <a:rPr lang="en-US" smtClean="0"/>
              <a:t>4/1/21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217124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8BAA9-F1A2-F04F-AF23-53D2DC2E5881}" type="datetimeFigureOut">
              <a:rPr lang="en-US" smtClean="0"/>
              <a:t>4/1/21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180550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5A38BAA9-F1A2-F04F-AF23-53D2DC2E5881}"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38259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5A38BAA9-F1A2-F04F-AF23-53D2DC2E5881}"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ACC6-D95F-974C-9170-A3BF63335E71}" type="slidenum">
              <a:rPr lang="en-US" smtClean="0"/>
              <a:t>‹#›</a:t>
            </a:fld>
            <a:endParaRPr lang="en-US"/>
          </a:p>
        </p:txBody>
      </p:sp>
    </p:spTree>
    <p:extLst>
      <p:ext uri="{BB962C8B-B14F-4D97-AF65-F5344CB8AC3E}">
        <p14:creationId xmlns:p14="http://schemas.microsoft.com/office/powerpoint/2010/main" val="236115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8BAA9-F1A2-F04F-AF23-53D2DC2E5881}" type="datetimeFigureOut">
              <a:rPr lang="en-US" smtClean="0"/>
              <a:t>4/1/21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DACC6-D95F-974C-9170-A3BF63335E71}" type="slidenum">
              <a:rPr lang="en-US" smtClean="0"/>
              <a:t>‹#›</a:t>
            </a:fld>
            <a:endParaRPr lang="en-US"/>
          </a:p>
        </p:txBody>
      </p:sp>
    </p:spTree>
    <p:extLst>
      <p:ext uri="{BB962C8B-B14F-4D97-AF65-F5344CB8AC3E}">
        <p14:creationId xmlns:p14="http://schemas.microsoft.com/office/powerpoint/2010/main" val="312720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857" y="2130425"/>
            <a:ext cx="8521002" cy="1470025"/>
          </a:xfrm>
        </p:spPr>
        <p:txBody>
          <a:bodyPr/>
          <a:lstStyle/>
          <a:p>
            <a:r>
              <a:rPr lang="en-US" dirty="0" err="1"/>
              <a:t>Türkiye’de</a:t>
            </a:r>
            <a:r>
              <a:rPr lang="en-US" dirty="0"/>
              <a:t> </a:t>
            </a:r>
            <a:r>
              <a:rPr lang="en-US" dirty="0" err="1"/>
              <a:t>Böbrek</a:t>
            </a:r>
            <a:r>
              <a:rPr lang="en-US" dirty="0"/>
              <a:t> </a:t>
            </a:r>
            <a:r>
              <a:rPr lang="en-US" dirty="0" err="1"/>
              <a:t>Naklinin</a:t>
            </a:r>
            <a:r>
              <a:rPr lang="en-US" dirty="0"/>
              <a:t> </a:t>
            </a:r>
            <a:r>
              <a:rPr lang="en-US" dirty="0" err="1"/>
              <a:t>Dünü</a:t>
            </a:r>
            <a:r>
              <a:rPr lang="en-US" dirty="0"/>
              <a:t> </a:t>
            </a:r>
            <a:r>
              <a:rPr lang="en-US" dirty="0" err="1"/>
              <a:t>Bugünü</a:t>
            </a:r>
            <a:endParaRPr lang="en-US" dirty="0"/>
          </a:p>
        </p:txBody>
      </p:sp>
      <p:sp>
        <p:nvSpPr>
          <p:cNvPr id="3" name="Subtitle 2"/>
          <p:cNvSpPr>
            <a:spLocks noGrp="1"/>
          </p:cNvSpPr>
          <p:nvPr>
            <p:ph type="subTitle" idx="1"/>
          </p:nvPr>
        </p:nvSpPr>
        <p:spPr/>
        <p:txBody>
          <a:bodyPr/>
          <a:lstStyle/>
          <a:p>
            <a:r>
              <a:rPr lang="en-US" dirty="0"/>
              <a:t>Dr. </a:t>
            </a:r>
            <a:r>
              <a:rPr lang="en-US" dirty="0" err="1"/>
              <a:t>Kenan</a:t>
            </a:r>
            <a:r>
              <a:rPr lang="en-US" dirty="0"/>
              <a:t> Keven,</a:t>
            </a:r>
          </a:p>
          <a:p>
            <a:r>
              <a:rPr lang="en-US" dirty="0"/>
              <a:t>Ankara </a:t>
            </a:r>
            <a:r>
              <a:rPr lang="en-US" dirty="0" err="1"/>
              <a:t>Üniversitesi</a:t>
            </a:r>
            <a:r>
              <a:rPr lang="en-US" dirty="0"/>
              <a:t> Tıp </a:t>
            </a:r>
            <a:r>
              <a:rPr lang="en-US" dirty="0" err="1"/>
              <a:t>Fakülktesi</a:t>
            </a:r>
            <a:endParaRPr lang="en-US" dirty="0"/>
          </a:p>
        </p:txBody>
      </p:sp>
    </p:spTree>
    <p:extLst>
      <p:ext uri="{BB962C8B-B14F-4D97-AF65-F5344CB8AC3E}">
        <p14:creationId xmlns:p14="http://schemas.microsoft.com/office/powerpoint/2010/main" val="30728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GISTRY_2018.pdf"/>
          <p:cNvPicPr>
            <a:picLocks noChangeAspect="1"/>
          </p:cNvPicPr>
          <p:nvPr/>
        </p:nvPicPr>
        <p:blipFill rotWithShape="1">
          <a:blip r:embed="rId2">
            <a:extLst>
              <a:ext uri="{28A0092B-C50C-407E-A947-70E740481C1C}">
                <a14:useLocalDpi xmlns:a14="http://schemas.microsoft.com/office/drawing/2010/main" val="0"/>
              </a:ext>
            </a:extLst>
          </a:blip>
          <a:srcRect t="3245" b="58012"/>
          <a:stretch/>
        </p:blipFill>
        <p:spPr>
          <a:xfrm>
            <a:off x="414421" y="952614"/>
            <a:ext cx="8377821" cy="4368018"/>
          </a:xfrm>
          <a:prstGeom prst="rect">
            <a:avLst/>
          </a:prstGeom>
        </p:spPr>
      </p:pic>
      <p:sp>
        <p:nvSpPr>
          <p:cNvPr id="3" name="TextBox 2"/>
          <p:cNvSpPr txBox="1"/>
          <p:nvPr/>
        </p:nvSpPr>
        <p:spPr>
          <a:xfrm>
            <a:off x="2753895" y="614947"/>
            <a:ext cx="3462606" cy="523220"/>
          </a:xfrm>
          <a:prstGeom prst="rect">
            <a:avLst/>
          </a:prstGeom>
          <a:noFill/>
        </p:spPr>
        <p:txBody>
          <a:bodyPr wrap="none" rtlCol="0">
            <a:spAutoFit/>
          </a:bodyPr>
          <a:lstStyle/>
          <a:p>
            <a:r>
              <a:rPr lang="en-US" sz="2800" dirty="0" err="1"/>
              <a:t>Türkiye’de</a:t>
            </a:r>
            <a:r>
              <a:rPr lang="en-US" sz="2800" dirty="0"/>
              <a:t> SDBY </a:t>
            </a:r>
            <a:r>
              <a:rPr lang="en-US" sz="2800" dirty="0" err="1"/>
              <a:t>Sıklığı</a:t>
            </a:r>
            <a:endParaRPr lang="en-US" sz="2800" dirty="0"/>
          </a:p>
        </p:txBody>
      </p:sp>
    </p:spTree>
    <p:extLst>
      <p:ext uri="{BB962C8B-B14F-4D97-AF65-F5344CB8AC3E}">
        <p14:creationId xmlns:p14="http://schemas.microsoft.com/office/powerpoint/2010/main" val="119175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GISTRY_2018.pdf"/>
          <p:cNvPicPr>
            <a:picLocks noChangeAspect="1"/>
          </p:cNvPicPr>
          <p:nvPr/>
        </p:nvPicPr>
        <p:blipFill rotWithShape="1">
          <a:blip r:embed="rId2">
            <a:extLst>
              <a:ext uri="{28A0092B-C50C-407E-A947-70E740481C1C}">
                <a14:useLocalDpi xmlns:a14="http://schemas.microsoft.com/office/drawing/2010/main" val="0"/>
              </a:ext>
            </a:extLst>
          </a:blip>
          <a:srcRect t="46394" b="15594"/>
          <a:stretch/>
        </p:blipFill>
        <p:spPr>
          <a:xfrm>
            <a:off x="61507" y="949158"/>
            <a:ext cx="9091469" cy="4839368"/>
          </a:xfrm>
          <a:prstGeom prst="rect">
            <a:avLst/>
          </a:prstGeom>
        </p:spPr>
      </p:pic>
      <p:sp>
        <p:nvSpPr>
          <p:cNvPr id="3" name="TextBox 2"/>
          <p:cNvSpPr txBox="1"/>
          <p:nvPr/>
        </p:nvSpPr>
        <p:spPr>
          <a:xfrm>
            <a:off x="6376737" y="6283158"/>
            <a:ext cx="1915909" cy="369332"/>
          </a:xfrm>
          <a:prstGeom prst="rect">
            <a:avLst/>
          </a:prstGeom>
          <a:noFill/>
        </p:spPr>
        <p:txBody>
          <a:bodyPr wrap="none" rtlCol="0">
            <a:spAutoFit/>
          </a:bodyPr>
          <a:lstStyle/>
          <a:p>
            <a:r>
              <a:rPr lang="en-US" dirty="0"/>
              <a:t>TND Registry 2018</a:t>
            </a:r>
          </a:p>
        </p:txBody>
      </p:sp>
    </p:spTree>
    <p:extLst>
      <p:ext uri="{BB962C8B-B14F-4D97-AF65-F5344CB8AC3E}">
        <p14:creationId xmlns:p14="http://schemas.microsoft.com/office/powerpoint/2010/main" val="251586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GISTRY_2018.pdf"/>
          <p:cNvPicPr>
            <a:picLocks noChangeAspect="1"/>
          </p:cNvPicPr>
          <p:nvPr/>
        </p:nvPicPr>
        <p:blipFill rotWithShape="1">
          <a:blip r:embed="rId2">
            <a:extLst>
              <a:ext uri="{28A0092B-C50C-407E-A947-70E740481C1C}">
                <a14:useLocalDpi xmlns:a14="http://schemas.microsoft.com/office/drawing/2010/main" val="0"/>
              </a:ext>
            </a:extLst>
          </a:blip>
          <a:srcRect l="7739" t="3899" r="7640" b="48537"/>
          <a:stretch/>
        </p:blipFill>
        <p:spPr>
          <a:xfrm>
            <a:off x="735264" y="0"/>
            <a:ext cx="7192210" cy="5660966"/>
          </a:xfrm>
          <a:prstGeom prst="rect">
            <a:avLst/>
          </a:prstGeom>
        </p:spPr>
      </p:pic>
      <p:sp>
        <p:nvSpPr>
          <p:cNvPr id="2" name="TextBox 1"/>
          <p:cNvSpPr txBox="1"/>
          <p:nvPr/>
        </p:nvSpPr>
        <p:spPr>
          <a:xfrm>
            <a:off x="1711158" y="5672011"/>
            <a:ext cx="4058051" cy="923330"/>
          </a:xfrm>
          <a:prstGeom prst="rect">
            <a:avLst/>
          </a:prstGeom>
          <a:noFill/>
        </p:spPr>
        <p:txBody>
          <a:bodyPr wrap="none" rtlCol="0">
            <a:spAutoFit/>
          </a:bodyPr>
          <a:lstStyle/>
          <a:p>
            <a:r>
              <a:rPr lang="en-US" dirty="0"/>
              <a:t>YILLIK İNSİDAN SAYI </a:t>
            </a:r>
          </a:p>
          <a:p>
            <a:r>
              <a:rPr lang="en-US" dirty="0"/>
              <a:t>12.500 SDBY RRT </a:t>
            </a:r>
            <a:r>
              <a:rPr lang="mr-IN" dirty="0"/>
              <a:t>–</a:t>
            </a:r>
            <a:r>
              <a:rPr lang="tr-TR" dirty="0"/>
              <a:t> </a:t>
            </a:r>
            <a:r>
              <a:rPr lang="en-US" dirty="0"/>
              <a:t>(3500 Tx+9000Diyaliz) </a:t>
            </a:r>
          </a:p>
          <a:p>
            <a:r>
              <a:rPr lang="en-US" dirty="0" err="1"/>
              <a:t>Yaklaşık</a:t>
            </a:r>
            <a:r>
              <a:rPr lang="en-US" dirty="0"/>
              <a:t> </a:t>
            </a:r>
            <a:r>
              <a:rPr lang="en-US" dirty="0" err="1"/>
              <a:t>Yılda</a:t>
            </a:r>
            <a:r>
              <a:rPr lang="en-US" dirty="0"/>
              <a:t> 7000-9000 RRT EX  </a:t>
            </a:r>
          </a:p>
        </p:txBody>
      </p:sp>
    </p:spTree>
    <p:extLst>
      <p:ext uri="{BB962C8B-B14F-4D97-AF65-F5344CB8AC3E}">
        <p14:creationId xmlns:p14="http://schemas.microsoft.com/office/powerpoint/2010/main" val="246213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4379"/>
            <a:ext cx="9144000" cy="5589242"/>
          </a:xfrm>
          <a:prstGeom prst="rect">
            <a:avLst/>
          </a:prstGeom>
        </p:spPr>
      </p:pic>
    </p:spTree>
    <p:extLst>
      <p:ext uri="{BB962C8B-B14F-4D97-AF65-F5344CB8AC3E}">
        <p14:creationId xmlns:p14="http://schemas.microsoft.com/office/powerpoint/2010/main" val="343266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3683"/>
            <a:ext cx="9144000" cy="5930634"/>
          </a:xfrm>
          <a:prstGeom prst="rect">
            <a:avLst/>
          </a:prstGeom>
        </p:spPr>
      </p:pic>
    </p:spTree>
    <p:extLst>
      <p:ext uri="{BB962C8B-B14F-4D97-AF65-F5344CB8AC3E}">
        <p14:creationId xmlns:p14="http://schemas.microsoft.com/office/powerpoint/2010/main" val="417945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21680"/>
            <a:ext cx="9144000" cy="5841376"/>
          </a:xfrm>
          <a:prstGeom prst="rect">
            <a:avLst/>
          </a:prstGeom>
        </p:spPr>
      </p:pic>
      <p:sp>
        <p:nvSpPr>
          <p:cNvPr id="3" name="Rectangle 2"/>
          <p:cNvSpPr/>
          <p:nvPr/>
        </p:nvSpPr>
        <p:spPr>
          <a:xfrm>
            <a:off x="0" y="3368842"/>
            <a:ext cx="9144000" cy="288757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40966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GISTRY_201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00" y="0"/>
            <a:ext cx="4897338" cy="6858000"/>
          </a:xfrm>
          <a:prstGeom prst="rect">
            <a:avLst/>
          </a:prstGeom>
        </p:spPr>
      </p:pic>
    </p:spTree>
    <p:extLst>
      <p:ext uri="{BB962C8B-B14F-4D97-AF65-F5344CB8AC3E}">
        <p14:creationId xmlns:p14="http://schemas.microsoft.com/office/powerpoint/2010/main" val="288191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1053" y="365126"/>
            <a:ext cx="8395368" cy="793115"/>
          </a:xfrm>
        </p:spPr>
        <p:txBody>
          <a:bodyPr>
            <a:normAutofit/>
          </a:bodyPr>
          <a:lstStyle/>
          <a:p>
            <a:r>
              <a:rPr lang="tr-TR" sz="3200" dirty="0"/>
              <a:t>Türkiye’de Böbrek Nakli </a:t>
            </a:r>
            <a:r>
              <a:rPr lang="tr-TR" sz="3200" dirty="0" err="1"/>
              <a:t>Sayıları:Bölgeler</a:t>
            </a:r>
            <a:endParaRPr lang="tr-TR" sz="32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32220160"/>
              </p:ext>
            </p:extLst>
          </p:nvPr>
        </p:nvGraphicFramePr>
        <p:xfrm>
          <a:off x="173789" y="1389889"/>
          <a:ext cx="8622632" cy="4969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837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900113" y="981075"/>
            <a:ext cx="7793037"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algn="ctr"/>
            <a:r>
              <a:rPr lang="tr-TR" sz="3200" b="1" dirty="0">
                <a:solidFill>
                  <a:srgbClr val="FF0000"/>
                </a:solidFill>
                <a:latin typeface="Arial Narrow" charset="0"/>
              </a:rPr>
              <a:t>Böbrek Transplantasyon Merkezleri: 2002-2017</a:t>
            </a:r>
            <a:endParaRPr lang="en-US" sz="3200" b="1" dirty="0">
              <a:solidFill>
                <a:srgbClr val="FF0000"/>
              </a:solidFill>
              <a:latin typeface="Arial Narrow" charset="0"/>
            </a:endParaRPr>
          </a:p>
        </p:txBody>
      </p:sp>
      <p:graphicFrame>
        <p:nvGraphicFramePr>
          <p:cNvPr id="43010" name="Object 3"/>
          <p:cNvGraphicFramePr>
            <a:graphicFrameLocks noChangeAspect="1"/>
          </p:cNvGraphicFramePr>
          <p:nvPr/>
        </p:nvGraphicFramePr>
        <p:xfrm>
          <a:off x="488950" y="1844675"/>
          <a:ext cx="8094663" cy="4613275"/>
        </p:xfrm>
        <a:graphic>
          <a:graphicData uri="http://schemas.openxmlformats.org/presentationml/2006/ole">
            <mc:AlternateContent xmlns:mc="http://schemas.openxmlformats.org/markup-compatibility/2006">
              <mc:Choice xmlns:v="urn:schemas-microsoft-com:vml" Requires="v">
                <p:oleObj spid="_x0000_s1042" name="Chart" r:id="rId3" imgW="8096190" imgH="4608975" progId="Excel.Chart.8">
                  <p:embed/>
                </p:oleObj>
              </mc:Choice>
              <mc:Fallback>
                <p:oleObj name="Chart" r:id="rId3" imgW="8096190" imgH="46089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1844675"/>
                        <a:ext cx="8094663" cy="461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523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a:t>Yeni Nakillerde Nakil Öncesi RRT tipi</a:t>
            </a:r>
          </a:p>
        </p:txBody>
      </p:sp>
      <p:graphicFrame>
        <p:nvGraphicFramePr>
          <p:cNvPr id="4" name="Chart 3">
            <a:extLst>
              <a:ext uri="{FF2B5EF4-FFF2-40B4-BE49-F238E27FC236}">
                <a16:creationId xmlns:a16="http://schemas.microsoft.com/office/drawing/2014/main" id="{00000000-0008-0000-0000-00002B000000}"/>
              </a:ext>
            </a:extLst>
          </p:cNvPr>
          <p:cNvGraphicFramePr>
            <a:graphicFrameLocks/>
          </p:cNvGraphicFramePr>
          <p:nvPr>
            <p:extLst>
              <p:ext uri="{D42A27DB-BD31-4B8C-83A1-F6EECF244321}">
                <p14:modId xmlns:p14="http://schemas.microsoft.com/office/powerpoint/2010/main" val="2939646552"/>
              </p:ext>
            </p:extLst>
          </p:nvPr>
        </p:nvGraphicFramePr>
        <p:xfrm>
          <a:off x="1189789" y="1605802"/>
          <a:ext cx="6203225" cy="4775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41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5AABA5-DDD4-3342-BC4F-89B4D3EA2807}"/>
              </a:ext>
            </a:extLst>
          </p:cNvPr>
          <p:cNvSpPr>
            <a:spLocks noGrp="1"/>
          </p:cNvSpPr>
          <p:nvPr>
            <p:ph type="title"/>
          </p:nvPr>
        </p:nvSpPr>
        <p:spPr/>
        <p:txBody>
          <a:bodyPr/>
          <a:lstStyle/>
          <a:p>
            <a:r>
              <a:rPr lang="tr-TR" dirty="0"/>
              <a:t>Böbrek Nakli</a:t>
            </a:r>
          </a:p>
        </p:txBody>
      </p:sp>
      <p:sp>
        <p:nvSpPr>
          <p:cNvPr id="3" name="İçerik Yer Tutucusu 2">
            <a:extLst>
              <a:ext uri="{FF2B5EF4-FFF2-40B4-BE49-F238E27FC236}">
                <a16:creationId xmlns:a16="http://schemas.microsoft.com/office/drawing/2014/main" id="{68F03CC3-4C62-7F42-8A0C-1388D22EF8FD}"/>
              </a:ext>
            </a:extLst>
          </p:cNvPr>
          <p:cNvSpPr>
            <a:spLocks noGrp="1"/>
          </p:cNvSpPr>
          <p:nvPr>
            <p:ph idx="1"/>
          </p:nvPr>
        </p:nvSpPr>
        <p:spPr/>
        <p:txBody>
          <a:bodyPr/>
          <a:lstStyle/>
          <a:p>
            <a:r>
              <a:rPr lang="tr-TR" dirty="0" err="1"/>
              <a:t>Kontrendikasyon</a:t>
            </a:r>
            <a:r>
              <a:rPr lang="tr-TR" dirty="0"/>
              <a:t> olmadığı takdirde</a:t>
            </a:r>
          </a:p>
          <a:p>
            <a:pPr lvl="1"/>
            <a:r>
              <a:rPr lang="tr-TR" dirty="0"/>
              <a:t>Tüm SDBH olan hastalar böbrek nakline adaydır</a:t>
            </a:r>
          </a:p>
          <a:p>
            <a:pPr lvl="1"/>
            <a:endParaRPr lang="tr-TR" dirty="0"/>
          </a:p>
          <a:p>
            <a:r>
              <a:rPr lang="tr-TR" dirty="0"/>
              <a:t>Neden Böbrek Nakli</a:t>
            </a:r>
          </a:p>
          <a:p>
            <a:pPr lvl="1"/>
            <a:r>
              <a:rPr lang="tr-TR" dirty="0"/>
              <a:t>Daha iyi yaşam kalitesi</a:t>
            </a:r>
          </a:p>
          <a:p>
            <a:pPr lvl="1"/>
            <a:r>
              <a:rPr lang="tr-TR" dirty="0"/>
              <a:t>Daha iyi yaşam süresi</a:t>
            </a:r>
          </a:p>
          <a:p>
            <a:pPr lvl="2"/>
            <a:r>
              <a:rPr lang="tr-TR" dirty="0"/>
              <a:t>Diyalize göre</a:t>
            </a:r>
          </a:p>
        </p:txBody>
      </p:sp>
    </p:spTree>
    <p:extLst>
      <p:ext uri="{BB962C8B-B14F-4D97-AF65-F5344CB8AC3E}">
        <p14:creationId xmlns:p14="http://schemas.microsoft.com/office/powerpoint/2010/main" val="200326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a:t>Yeni Yapılan Nakillerin Yaş Ve Cinsiyet Dağılımı</a:t>
            </a:r>
          </a:p>
        </p:txBody>
      </p:sp>
      <p:sp>
        <p:nvSpPr>
          <p:cNvPr id="5" name="TextBox 4"/>
          <p:cNvSpPr txBox="1"/>
          <p:nvPr/>
        </p:nvSpPr>
        <p:spPr>
          <a:xfrm>
            <a:off x="4152349" y="5949280"/>
            <a:ext cx="1553777" cy="369332"/>
          </a:xfrm>
          <a:prstGeom prst="rect">
            <a:avLst/>
          </a:prstGeom>
          <a:noFill/>
        </p:spPr>
        <p:txBody>
          <a:bodyPr wrap="square" rtlCol="0">
            <a:spAutoFit/>
          </a:bodyPr>
          <a:lstStyle/>
          <a:p>
            <a:r>
              <a:rPr lang="tr-TR" b="1" dirty="0"/>
              <a:t>%63	%37</a:t>
            </a:r>
          </a:p>
        </p:txBody>
      </p:sp>
      <p:graphicFrame>
        <p:nvGraphicFramePr>
          <p:cNvPr id="7" name="Chart 6">
            <a:extLst>
              <a:ext uri="{FF2B5EF4-FFF2-40B4-BE49-F238E27FC236}">
                <a16:creationId xmlns:a16="http://schemas.microsoft.com/office/drawing/2014/main" id="{00000000-0008-0000-0000-00000A000000}"/>
              </a:ext>
            </a:extLst>
          </p:cNvPr>
          <p:cNvGraphicFramePr>
            <a:graphicFrameLocks/>
          </p:cNvGraphicFramePr>
          <p:nvPr/>
        </p:nvGraphicFramePr>
        <p:xfrm>
          <a:off x="1485900" y="1556792"/>
          <a:ext cx="6380466"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06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tr-TR" dirty="0"/>
              <a:t>Yeni </a:t>
            </a:r>
            <a:r>
              <a:rPr lang="tr-TR" dirty="0" err="1"/>
              <a:t>Nakilllerde</a:t>
            </a:r>
            <a:r>
              <a:rPr lang="tr-TR" dirty="0"/>
              <a:t> Canlı Vericiler</a:t>
            </a:r>
          </a:p>
        </p:txBody>
      </p:sp>
      <p:graphicFrame>
        <p:nvGraphicFramePr>
          <p:cNvPr id="7" name="Chart 6">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600558078"/>
              </p:ext>
            </p:extLst>
          </p:nvPr>
        </p:nvGraphicFramePr>
        <p:xfrm>
          <a:off x="1577329" y="1486050"/>
          <a:ext cx="6084246" cy="4535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621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a:t>Yeni Nakillerde Verici Tipine Göre Yaş</a:t>
            </a:r>
          </a:p>
        </p:txBody>
      </p:sp>
      <p:graphicFrame>
        <p:nvGraphicFramePr>
          <p:cNvPr id="5" name="Chart 4">
            <a:extLst>
              <a:ext uri="{FF2B5EF4-FFF2-40B4-BE49-F238E27FC236}">
                <a16:creationId xmlns:a16="http://schemas.microsoft.com/office/drawing/2014/main" id="{00000000-0008-0000-0000-00000F000000}"/>
              </a:ext>
            </a:extLst>
          </p:cNvPr>
          <p:cNvGraphicFramePr>
            <a:graphicFrameLocks/>
          </p:cNvGraphicFramePr>
          <p:nvPr/>
        </p:nvGraphicFramePr>
        <p:xfrm>
          <a:off x="1485901" y="1700808"/>
          <a:ext cx="6077525"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2304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err="1"/>
              <a:t>Transplant</a:t>
            </a:r>
            <a:r>
              <a:rPr lang="tr-TR" dirty="0"/>
              <a:t> Hastalarında Birinci Yıl </a:t>
            </a:r>
            <a:r>
              <a:rPr lang="tr-TR" dirty="0" err="1"/>
              <a:t>graft</a:t>
            </a:r>
            <a:r>
              <a:rPr lang="tr-TR" dirty="0"/>
              <a:t> Fonksiyonu</a:t>
            </a:r>
          </a:p>
        </p:txBody>
      </p:sp>
      <p:graphicFrame>
        <p:nvGraphicFramePr>
          <p:cNvPr id="4" name="Chart 3">
            <a:extLst>
              <a:ext uri="{FF2B5EF4-FFF2-40B4-BE49-F238E27FC236}">
                <a16:creationId xmlns:a16="http://schemas.microsoft.com/office/drawing/2014/main" id="{00000000-0008-0000-0000-00001A000000}"/>
              </a:ext>
            </a:extLst>
          </p:cNvPr>
          <p:cNvGraphicFramePr>
            <a:graphicFrameLocks/>
          </p:cNvGraphicFramePr>
          <p:nvPr/>
        </p:nvGraphicFramePr>
        <p:xfrm>
          <a:off x="1655676" y="1556794"/>
          <a:ext cx="5670630" cy="50017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403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200" y="596900"/>
            <a:ext cx="7975600" cy="5664200"/>
          </a:xfrm>
          <a:prstGeom prst="rect">
            <a:avLst/>
          </a:prstGeom>
        </p:spPr>
      </p:pic>
    </p:spTree>
    <p:extLst>
      <p:ext uri="{BB962C8B-B14F-4D97-AF65-F5344CB8AC3E}">
        <p14:creationId xmlns:p14="http://schemas.microsoft.com/office/powerpoint/2010/main" val="156044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50">
            <a:extLst>
              <a:ext uri="{FF2B5EF4-FFF2-40B4-BE49-F238E27FC236}">
                <a16:creationId xmlns:a16="http://schemas.microsoft.com/office/drawing/2014/main" id="{C14DAC36-9863-4B4B-A8AF-6CD90A7C45C5}"/>
              </a:ext>
            </a:extLst>
          </p:cNvPr>
          <p:cNvGraphicFramePr/>
          <p:nvPr/>
        </p:nvGraphicFramePr>
        <p:xfrm>
          <a:off x="2774712" y="82584"/>
          <a:ext cx="5040560" cy="6692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206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2016-10-15_12-03-12.tiff">
            <a:extLst>
              <a:ext uri="{FF2B5EF4-FFF2-40B4-BE49-F238E27FC236}">
                <a16:creationId xmlns:a16="http://schemas.microsoft.com/office/drawing/2014/main" id="{67E72656-F1B7-F84B-A3FC-E735E399B288}"/>
              </a:ext>
            </a:extLst>
          </p:cNvPr>
          <p:cNvPicPr>
            <a:picLocks noChangeAspect="1"/>
          </p:cNvPicPr>
          <p:nvPr/>
        </p:nvPicPr>
        <p:blipFill>
          <a:blip r:embed="rId2" cstate="print">
            <a:extLst>
              <a:ext uri="{28A0092B-C50C-407E-A947-70E740481C1C}">
                <a14:useLocalDpi xmlns:a14="http://schemas.microsoft.com/office/drawing/2010/main" val="0"/>
              </a:ext>
            </a:extLst>
          </a:blip>
          <a:srcRect l="7" r="7"/>
          <a:stretch>
            <a:fillRect/>
          </a:stretch>
        </p:blipFill>
        <p:spPr>
          <a:xfrm>
            <a:off x="1980826" y="332656"/>
            <a:ext cx="3944999" cy="6264180"/>
          </a:xfrm>
          <a:prstGeom prst="rect">
            <a:avLst/>
          </a:prstGeom>
        </p:spPr>
      </p:pic>
      <p:sp>
        <p:nvSpPr>
          <p:cNvPr id="3" name="Right Arrow 2"/>
          <p:cNvSpPr/>
          <p:nvPr/>
        </p:nvSpPr>
        <p:spPr>
          <a:xfrm>
            <a:off x="1778000" y="5133474"/>
            <a:ext cx="828842" cy="1470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289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Böbrek Nakli Sayısını Artırmak</a:t>
            </a:r>
          </a:p>
        </p:txBody>
      </p:sp>
      <p:sp>
        <p:nvSpPr>
          <p:cNvPr id="3" name="2 İçerik Yer Tutucusu"/>
          <p:cNvSpPr>
            <a:spLocks noGrp="1"/>
          </p:cNvSpPr>
          <p:nvPr>
            <p:ph idx="1"/>
          </p:nvPr>
        </p:nvSpPr>
        <p:spPr/>
        <p:txBody>
          <a:bodyPr>
            <a:normAutofit fontScale="92500"/>
          </a:bodyPr>
          <a:lstStyle/>
          <a:p>
            <a:pPr>
              <a:buNone/>
            </a:pPr>
            <a:r>
              <a:rPr lang="tr-TR" dirty="0"/>
              <a:t>Daha çok hastaya, daha iyi tedavi olan böbrek naklini sunmak</a:t>
            </a:r>
          </a:p>
          <a:p>
            <a:r>
              <a:rPr lang="tr-TR" dirty="0"/>
              <a:t>Temel amaç kadavra nakil sayısının artırılması</a:t>
            </a:r>
          </a:p>
          <a:p>
            <a:pPr lvl="1"/>
            <a:r>
              <a:rPr lang="tr-TR" dirty="0"/>
              <a:t>Marjinal </a:t>
            </a:r>
            <a:r>
              <a:rPr lang="tr-TR" dirty="0" err="1"/>
              <a:t>donorlerden</a:t>
            </a:r>
            <a:endParaRPr lang="tr-TR" dirty="0"/>
          </a:p>
          <a:p>
            <a:pPr lvl="1"/>
            <a:r>
              <a:rPr lang="tr-TR" dirty="0"/>
              <a:t>DCD (</a:t>
            </a:r>
            <a:r>
              <a:rPr lang="tr-TR" dirty="0" err="1"/>
              <a:t>Donation</a:t>
            </a:r>
            <a:r>
              <a:rPr lang="tr-TR" dirty="0"/>
              <a:t> </a:t>
            </a:r>
            <a:r>
              <a:rPr lang="tr-TR" dirty="0" err="1"/>
              <a:t>after</a:t>
            </a:r>
            <a:r>
              <a:rPr lang="tr-TR" dirty="0"/>
              <a:t> </a:t>
            </a:r>
            <a:r>
              <a:rPr lang="tr-TR" dirty="0" err="1"/>
              <a:t>circulatory</a:t>
            </a:r>
            <a:r>
              <a:rPr lang="tr-TR" dirty="0"/>
              <a:t> </a:t>
            </a:r>
            <a:r>
              <a:rPr lang="tr-TR" dirty="0" err="1"/>
              <a:t>death</a:t>
            </a:r>
            <a:r>
              <a:rPr lang="tr-TR" dirty="0"/>
              <a:t>) Böbrek Nakli</a:t>
            </a:r>
          </a:p>
          <a:p>
            <a:r>
              <a:rPr lang="tr-TR" dirty="0"/>
              <a:t>Canlıdan böbrek nakli için bariyerleri geçmek daha </a:t>
            </a:r>
            <a:r>
              <a:rPr lang="tr-TR" dirty="0" err="1"/>
              <a:t>sekonder</a:t>
            </a:r>
            <a:r>
              <a:rPr lang="tr-TR" dirty="0"/>
              <a:t> amaç</a:t>
            </a:r>
          </a:p>
          <a:p>
            <a:pPr lvl="1"/>
            <a:r>
              <a:rPr lang="tr-TR" dirty="0"/>
              <a:t>ABO uyumsuz böbrek nakli</a:t>
            </a:r>
          </a:p>
          <a:p>
            <a:pPr lvl="1"/>
            <a:r>
              <a:rPr lang="tr-TR" dirty="0"/>
              <a:t>Eşleştirilmiş (</a:t>
            </a:r>
            <a:r>
              <a:rPr lang="tr-TR" dirty="0" err="1"/>
              <a:t>Paired</a:t>
            </a:r>
            <a:r>
              <a:rPr lang="tr-TR" dirty="0"/>
              <a:t>) böbrek nakli  	</a:t>
            </a:r>
          </a:p>
        </p:txBody>
      </p:sp>
    </p:spTree>
    <p:extLst>
      <p:ext uri="{BB962C8B-B14F-4D97-AF65-F5344CB8AC3E}">
        <p14:creationId xmlns:p14="http://schemas.microsoft.com/office/powerpoint/2010/main" val="4079199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a:t>Donation</a:t>
            </a:r>
            <a:r>
              <a:rPr lang="tr-TR" dirty="0"/>
              <a:t> </a:t>
            </a:r>
            <a:r>
              <a:rPr lang="tr-TR" dirty="0" err="1"/>
              <a:t>after</a:t>
            </a:r>
            <a:r>
              <a:rPr lang="tr-TR" dirty="0"/>
              <a:t> </a:t>
            </a:r>
            <a:r>
              <a:rPr lang="tr-TR" dirty="0" err="1"/>
              <a:t>circulatory</a:t>
            </a:r>
            <a:r>
              <a:rPr lang="tr-TR" dirty="0"/>
              <a:t> </a:t>
            </a:r>
            <a:r>
              <a:rPr lang="tr-TR" dirty="0" err="1"/>
              <a:t>death</a:t>
            </a:r>
            <a:r>
              <a:rPr lang="tr-TR" dirty="0"/>
              <a:t> (DCD)</a:t>
            </a:r>
            <a:br>
              <a:rPr lang="tr-TR" dirty="0"/>
            </a:br>
            <a:r>
              <a:rPr lang="tr-TR" dirty="0" err="1"/>
              <a:t>Donation</a:t>
            </a:r>
            <a:r>
              <a:rPr lang="tr-TR" dirty="0"/>
              <a:t> </a:t>
            </a:r>
            <a:r>
              <a:rPr lang="tr-TR" dirty="0" err="1"/>
              <a:t>after</a:t>
            </a:r>
            <a:r>
              <a:rPr lang="tr-TR" dirty="0"/>
              <a:t> </a:t>
            </a:r>
            <a:r>
              <a:rPr lang="tr-TR" dirty="0" err="1"/>
              <a:t>brain</a:t>
            </a:r>
            <a:r>
              <a:rPr lang="tr-TR" dirty="0"/>
              <a:t> </a:t>
            </a:r>
            <a:r>
              <a:rPr lang="tr-TR" dirty="0" err="1"/>
              <a:t>death</a:t>
            </a:r>
            <a:r>
              <a:rPr lang="tr-TR" dirty="0"/>
              <a:t> oranları (PMP, 2013)</a:t>
            </a:r>
          </a:p>
        </p:txBody>
      </p:sp>
      <p:pic>
        <p:nvPicPr>
          <p:cNvPr id="3074" name="Picture 2"/>
          <p:cNvPicPr>
            <a:picLocks noChangeAspect="1" noChangeArrowheads="1"/>
          </p:cNvPicPr>
          <p:nvPr/>
        </p:nvPicPr>
        <p:blipFill>
          <a:blip r:embed="rId2"/>
          <a:srcRect/>
          <a:stretch>
            <a:fillRect/>
          </a:stretch>
        </p:blipFill>
        <p:spPr bwMode="auto">
          <a:xfrm>
            <a:off x="775368" y="1912883"/>
            <a:ext cx="7058527" cy="4760512"/>
          </a:xfrm>
          <a:prstGeom prst="rect">
            <a:avLst/>
          </a:prstGeom>
          <a:noFill/>
          <a:ln w="9525">
            <a:noFill/>
            <a:miter lim="800000"/>
            <a:headEnd/>
            <a:tailEnd/>
          </a:ln>
          <a:effectLst/>
        </p:spPr>
      </p:pic>
      <p:cxnSp>
        <p:nvCxnSpPr>
          <p:cNvPr id="6" name="5 Düz Ok Bağlayıcısı"/>
          <p:cNvCxnSpPr/>
          <p:nvPr/>
        </p:nvCxnSpPr>
        <p:spPr>
          <a:xfrm rot="5400000">
            <a:off x="3195008" y="3037687"/>
            <a:ext cx="935421" cy="11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rot="5400000">
            <a:off x="4411855" y="3500144"/>
            <a:ext cx="924913" cy="11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13 Aşağı Ok"/>
          <p:cNvSpPr/>
          <p:nvPr/>
        </p:nvSpPr>
        <p:spPr>
          <a:xfrm>
            <a:off x="7108934" y="4518212"/>
            <a:ext cx="114971" cy="2904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3106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red kidney NDT.pdf"/>
          <p:cNvPicPr>
            <a:picLocks noChangeAspect="1"/>
          </p:cNvPicPr>
          <p:nvPr/>
        </p:nvPicPr>
        <p:blipFill rotWithShape="1">
          <a:blip r:embed="rId2">
            <a:extLst>
              <a:ext uri="{28A0092B-C50C-407E-A947-70E740481C1C}">
                <a14:useLocalDpi xmlns:a14="http://schemas.microsoft.com/office/drawing/2010/main" val="0"/>
              </a:ext>
            </a:extLst>
          </a:blip>
          <a:srcRect l="7385" t="3288" r="8512" b="61229"/>
          <a:stretch/>
        </p:blipFill>
        <p:spPr>
          <a:xfrm>
            <a:off x="480678" y="455930"/>
            <a:ext cx="8254541" cy="6001451"/>
          </a:xfrm>
          <a:prstGeom prst="rect">
            <a:avLst/>
          </a:prstGeom>
        </p:spPr>
      </p:pic>
      <p:sp>
        <p:nvSpPr>
          <p:cNvPr id="2" name="TextBox 1"/>
          <p:cNvSpPr txBox="1"/>
          <p:nvPr/>
        </p:nvSpPr>
        <p:spPr>
          <a:xfrm>
            <a:off x="3195053" y="163542"/>
            <a:ext cx="2589571" cy="584776"/>
          </a:xfrm>
          <a:prstGeom prst="rect">
            <a:avLst/>
          </a:prstGeom>
          <a:noFill/>
        </p:spPr>
        <p:txBody>
          <a:bodyPr wrap="none" rtlCol="0">
            <a:spAutoFit/>
          </a:bodyPr>
          <a:lstStyle/>
          <a:p>
            <a:r>
              <a:rPr lang="en-US" sz="3200" dirty="0"/>
              <a:t>ÇAPRAZ NAKİL</a:t>
            </a:r>
          </a:p>
        </p:txBody>
      </p:sp>
    </p:spTree>
    <p:extLst>
      <p:ext uri="{BB962C8B-B14F-4D97-AF65-F5344CB8AC3E}">
        <p14:creationId xmlns:p14="http://schemas.microsoft.com/office/powerpoint/2010/main" val="294259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4D876-0C18-BF40-9F0C-359BB64A6157}"/>
              </a:ext>
            </a:extLst>
          </p:cNvPr>
          <p:cNvSpPr>
            <a:spLocks noGrp="1"/>
          </p:cNvSpPr>
          <p:nvPr>
            <p:ph type="title"/>
          </p:nvPr>
        </p:nvSpPr>
        <p:spPr/>
        <p:txBody>
          <a:bodyPr/>
          <a:lstStyle/>
          <a:p>
            <a:endParaRPr lang="tr-TR"/>
          </a:p>
        </p:txBody>
      </p:sp>
      <p:pic>
        <p:nvPicPr>
          <p:cNvPr id="5" name="Resim 4">
            <a:extLst>
              <a:ext uri="{FF2B5EF4-FFF2-40B4-BE49-F238E27FC236}">
                <a16:creationId xmlns:a16="http://schemas.microsoft.com/office/drawing/2014/main" id="{D98BBC40-F932-D14D-AB02-46085EEDE8E3}"/>
              </a:ext>
            </a:extLst>
          </p:cNvPr>
          <p:cNvPicPr>
            <a:picLocks noChangeAspect="1"/>
          </p:cNvPicPr>
          <p:nvPr/>
        </p:nvPicPr>
        <p:blipFill>
          <a:blip r:embed="rId2"/>
          <a:stretch>
            <a:fillRect/>
          </a:stretch>
        </p:blipFill>
        <p:spPr>
          <a:xfrm>
            <a:off x="584200" y="241300"/>
            <a:ext cx="7975600" cy="6375400"/>
          </a:xfrm>
          <a:prstGeom prst="rect">
            <a:avLst/>
          </a:prstGeom>
        </p:spPr>
      </p:pic>
    </p:spTree>
    <p:extLst>
      <p:ext uri="{BB962C8B-B14F-4D97-AF65-F5344CB8AC3E}">
        <p14:creationId xmlns:p14="http://schemas.microsoft.com/office/powerpoint/2010/main" val="3334276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FF0000"/>
                </a:solidFill>
              </a:rPr>
              <a:t>Türkiyenin Organ Naklinde Yeri</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666750" y="1158361"/>
            <a:ext cx="7810500" cy="521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9380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a:r>
              <a:rPr lang="tr-TR" sz="3200" b="1" dirty="0">
                <a:solidFill>
                  <a:srgbClr val="FF0000"/>
                </a:solidFill>
              </a:rPr>
              <a:t>Ülkelere göre milyon </a:t>
            </a:r>
            <a:r>
              <a:rPr lang="tr-TR" sz="3200" b="1" dirty="0" err="1">
                <a:solidFill>
                  <a:srgbClr val="FF0000"/>
                </a:solidFill>
              </a:rPr>
              <a:t>populasyona</a:t>
            </a:r>
            <a:r>
              <a:rPr lang="tr-TR" sz="3200" b="1" dirty="0">
                <a:solidFill>
                  <a:srgbClr val="FF0000"/>
                </a:solidFill>
              </a:rPr>
              <a:t> bir yılda kadavradan yapılan nakil sayısı</a:t>
            </a:r>
          </a:p>
        </p:txBody>
      </p:sp>
      <p:pic>
        <p:nvPicPr>
          <p:cNvPr id="2" name="Picture 1"/>
          <p:cNvPicPr>
            <a:picLocks noChangeAspect="1"/>
          </p:cNvPicPr>
          <p:nvPr/>
        </p:nvPicPr>
        <p:blipFill>
          <a:blip r:embed="rId2"/>
          <a:stretch>
            <a:fillRect/>
          </a:stretch>
        </p:blipFill>
        <p:spPr>
          <a:xfrm>
            <a:off x="781666" y="1668126"/>
            <a:ext cx="7661992" cy="5099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179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53596761"/>
              </p:ext>
            </p:extLst>
          </p:nvPr>
        </p:nvGraphicFramePr>
        <p:xfrm>
          <a:off x="373087" y="923300"/>
          <a:ext cx="8414656" cy="5724413"/>
        </p:xfrm>
        <a:graphic>
          <a:graphicData uri="http://schemas.openxmlformats.org/drawingml/2006/table">
            <a:tbl>
              <a:tblPr firstRow="1" bandRow="1">
                <a:tableStyleId>{5C22544A-7EE6-4342-B048-85BDC9FD1C3A}</a:tableStyleId>
              </a:tblPr>
              <a:tblGrid>
                <a:gridCol w="2720759">
                  <a:extLst>
                    <a:ext uri="{9D8B030D-6E8A-4147-A177-3AD203B41FA5}">
                      <a16:colId xmlns:a16="http://schemas.microsoft.com/office/drawing/2014/main" val="20000"/>
                    </a:ext>
                  </a:extLst>
                </a:gridCol>
                <a:gridCol w="5693897">
                  <a:extLst>
                    <a:ext uri="{9D8B030D-6E8A-4147-A177-3AD203B41FA5}">
                      <a16:colId xmlns:a16="http://schemas.microsoft.com/office/drawing/2014/main" val="20001"/>
                    </a:ext>
                  </a:extLst>
                </a:gridCol>
              </a:tblGrid>
              <a:tr h="398526">
                <a:tc>
                  <a:txBody>
                    <a:bodyPr/>
                    <a:lstStyle/>
                    <a:p>
                      <a:r>
                        <a:rPr lang="en-US" sz="1600" baseline="0" dirty="0">
                          <a:solidFill>
                            <a:schemeClr val="bg1"/>
                          </a:solidFill>
                        </a:rPr>
                        <a:t>Factors for Consideration</a:t>
                      </a:r>
                      <a:endParaRPr lang="en-US" sz="1600" dirty="0">
                        <a:solidFill>
                          <a:schemeClr val="bg1"/>
                        </a:solidFill>
                      </a:endParaRPr>
                    </a:p>
                  </a:txBody>
                  <a:tcPr/>
                </a:tc>
                <a:tc>
                  <a:txBody>
                    <a:bodyPr/>
                    <a:lstStyle/>
                    <a:p>
                      <a:r>
                        <a:rPr lang="en-US" sz="1600" dirty="0">
                          <a:solidFill>
                            <a:schemeClr val="bg1"/>
                          </a:solidFill>
                        </a:rPr>
                        <a:t>Turkey : There are 9 geographic regional zones</a:t>
                      </a:r>
                    </a:p>
                  </a:txBody>
                  <a:tcPr/>
                </a:tc>
                <a:extLst>
                  <a:ext uri="{0D108BD9-81ED-4DB2-BD59-A6C34878D82A}">
                    <a16:rowId xmlns:a16="http://schemas.microsoft.com/office/drawing/2014/main" val="10000"/>
                  </a:ext>
                </a:extLst>
              </a:tr>
              <a:tr h="1123897">
                <a:tc>
                  <a:txBody>
                    <a:bodyPr/>
                    <a:lstStyle/>
                    <a:p>
                      <a:pPr marL="0" indent="0">
                        <a:buFont typeface="Arial" panose="020B0604020202020204" pitchFamily="34" charset="0"/>
                        <a:buNone/>
                      </a:pPr>
                      <a:r>
                        <a:rPr lang="en-US" sz="1200" baseline="0" dirty="0">
                          <a:solidFill>
                            <a:schemeClr val="tx1"/>
                          </a:solidFill>
                        </a:rPr>
                        <a:t>Prioritization</a:t>
                      </a:r>
                      <a:endParaRPr lang="en-US" sz="1200" dirty="0">
                        <a:solidFill>
                          <a:schemeClr val="tx1"/>
                        </a:solidFill>
                      </a:endParaRPr>
                    </a:p>
                  </a:txBody>
                  <a:tcPr/>
                </a:tc>
                <a:tc>
                  <a:txBody>
                    <a:bodyPr/>
                    <a:lstStyle>
                      <a:lvl1pPr marL="171450" indent="-171450" defTabSz="457200" eaLnBrk="0" hangingPunct="0">
                        <a:spcBef>
                          <a:spcPct val="20000"/>
                        </a:spcBef>
                        <a:defRPr sz="2800">
                          <a:solidFill>
                            <a:schemeClr val="accent2"/>
                          </a:solidFill>
                          <a:latin typeface="Arial" pitchFamily="34" charset="0"/>
                          <a:ea typeface="MS PGothic" pitchFamily="34" charset="-128"/>
                        </a:defRPr>
                      </a:lvl1pPr>
                      <a:lvl2pPr marL="742950" indent="-285750" defTabSz="457200" eaLnBrk="0" hangingPunct="0">
                        <a:spcBef>
                          <a:spcPct val="20000"/>
                        </a:spcBef>
                        <a:defRPr sz="2400">
                          <a:solidFill>
                            <a:schemeClr val="bg2"/>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Pediatric status &lt;11 years takes 2.5 x each HLA match number, 12-17 years</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takes 1.5 x any HLA match number,  18 and higher do not take any additional point</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0 MM recipient has priority and takes the kidney nationally.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The region where the deceased kidney is donated takes 1000 point</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The local center where the deceased kidney is donated takes 250 points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Duration of </a:t>
                      </a:r>
                      <a:r>
                        <a:rPr kumimoji="0" lang="en-US" altLang="en-US" sz="1100" b="0" i="0" u="none" strike="noStrike" cap="none" normalizeH="0" baseline="0" dirty="0" err="1">
                          <a:ln>
                            <a:noFill/>
                          </a:ln>
                          <a:solidFill>
                            <a:srgbClr val="000000"/>
                          </a:solidFill>
                          <a:effectLst/>
                          <a:latin typeface="Arial" pitchFamily="34" charset="0"/>
                          <a:ea typeface="MS PGothic" pitchFamily="34" charset="-128"/>
                        </a:rPr>
                        <a:t>Dlalysis</a:t>
                      </a:r>
                      <a:r>
                        <a:rPr kumimoji="0" lang="en-US" altLang="en-US" sz="1100" b="0" i="0" u="none" strike="noStrike" cap="none" normalizeH="0" baseline="0" dirty="0">
                          <a:ln>
                            <a:noFill/>
                          </a:ln>
                          <a:solidFill>
                            <a:srgbClr val="000000"/>
                          </a:solidFill>
                          <a:effectLst/>
                          <a:latin typeface="Arial" pitchFamily="34" charset="0"/>
                          <a:ea typeface="MS PGothic" pitchFamily="34" charset="-128"/>
                        </a:rPr>
                        <a:t>: 3 points for each month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Combined transplantation</a:t>
                      </a:r>
                    </a:p>
                  </a:txBody>
                  <a:tcPr horzOverflow="overflow"/>
                </a:tc>
                <a:extLst>
                  <a:ext uri="{0D108BD9-81ED-4DB2-BD59-A6C34878D82A}">
                    <a16:rowId xmlns:a16="http://schemas.microsoft.com/office/drawing/2014/main" val="10001"/>
                  </a:ext>
                </a:extLst>
              </a:tr>
              <a:tr h="808774">
                <a:tc>
                  <a:txBody>
                    <a:bodyPr/>
                    <a:lstStyle/>
                    <a:p>
                      <a:pPr marL="0" indent="0">
                        <a:buFont typeface="Arial" panose="020B0604020202020204" pitchFamily="34" charset="0"/>
                        <a:buNone/>
                      </a:pPr>
                      <a:r>
                        <a:rPr lang="en-US" sz="1200" dirty="0">
                          <a:solidFill>
                            <a:schemeClr val="tx1"/>
                          </a:solidFill>
                        </a:rPr>
                        <a:t>Clinical</a:t>
                      </a:r>
                      <a:r>
                        <a:rPr lang="en-US" sz="1200" baseline="0" dirty="0">
                          <a:solidFill>
                            <a:schemeClr val="tx1"/>
                          </a:solidFill>
                        </a:rPr>
                        <a:t> urgent cases</a:t>
                      </a:r>
                      <a:endParaRPr lang="en-US" sz="1200" dirty="0">
                        <a:solidFill>
                          <a:schemeClr val="tx1"/>
                        </a:solidFill>
                      </a:endParaRPr>
                    </a:p>
                  </a:txBody>
                  <a:tcPr/>
                </a:tc>
                <a:tc>
                  <a:txBody>
                    <a:bodyPr/>
                    <a:lstStyle>
                      <a:lvl1pPr marL="171450" indent="-171450" defTabSz="457200" eaLnBrk="0" hangingPunct="0">
                        <a:spcBef>
                          <a:spcPct val="20000"/>
                        </a:spcBef>
                        <a:defRPr sz="2800">
                          <a:solidFill>
                            <a:schemeClr val="accent2"/>
                          </a:solidFill>
                          <a:latin typeface="Arial" pitchFamily="34" charset="0"/>
                          <a:ea typeface="MS PGothic" pitchFamily="34" charset="-128"/>
                        </a:defRPr>
                      </a:lvl1pPr>
                      <a:lvl2pPr marL="742950" indent="-285750" defTabSz="457200" eaLnBrk="0" hangingPunct="0">
                        <a:spcBef>
                          <a:spcPct val="20000"/>
                        </a:spcBef>
                        <a:defRPr sz="2400">
                          <a:solidFill>
                            <a:schemeClr val="bg2"/>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Both must be documented: no vascular </a:t>
                      </a:r>
                      <a:r>
                        <a:rPr kumimoji="0" lang="en-US" altLang="en-US" sz="1100" b="0" i="0" u="none" strike="noStrike" cap="none" normalizeH="0" baseline="0" dirty="0" err="1">
                          <a:ln>
                            <a:noFill/>
                          </a:ln>
                          <a:solidFill>
                            <a:srgbClr val="000000"/>
                          </a:solidFill>
                          <a:effectLst/>
                          <a:latin typeface="Arial" pitchFamily="34" charset="0"/>
                          <a:ea typeface="MS PGothic" pitchFamily="34" charset="-128"/>
                        </a:rPr>
                        <a:t>accesss</a:t>
                      </a:r>
                      <a:r>
                        <a:rPr kumimoji="0" lang="en-US" altLang="en-US" sz="1100" b="0" i="0" u="none" strike="noStrike" cap="none" normalizeH="0" baseline="0" dirty="0">
                          <a:ln>
                            <a:noFill/>
                          </a:ln>
                          <a:solidFill>
                            <a:srgbClr val="000000"/>
                          </a:solidFill>
                          <a:effectLst/>
                          <a:latin typeface="Arial" pitchFamily="34" charset="0"/>
                          <a:ea typeface="MS PGothic" pitchFamily="34" charset="-128"/>
                        </a:rPr>
                        <a:t> for dialysis and no chance for peritoneal dialysis. These documents should be provided to the Health Ministry Organ Allocation Urgency Evaluation Committee. If they approve, the first deceased kidney goes to urgent recipient in nationwide.   </a:t>
                      </a:r>
                    </a:p>
                  </a:txBody>
                  <a:tcPr horzOverflow="overflow"/>
                </a:tc>
                <a:extLst>
                  <a:ext uri="{0D108BD9-81ED-4DB2-BD59-A6C34878D82A}">
                    <a16:rowId xmlns:a16="http://schemas.microsoft.com/office/drawing/2014/main" val="10002"/>
                  </a:ext>
                </a:extLst>
              </a:tr>
              <a:tr h="974947">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Hyper-sensitized</a:t>
                      </a:r>
                      <a:r>
                        <a:rPr lang="en-US" sz="1200" baseline="0" dirty="0">
                          <a:solidFill>
                            <a:schemeClr val="tx1"/>
                          </a:solidFill>
                        </a:rPr>
                        <a:t> patients</a:t>
                      </a:r>
                      <a:endParaRPr lang="en-US" sz="1200" dirty="0">
                        <a:solidFill>
                          <a:schemeClr val="tx1"/>
                        </a:solidFill>
                      </a:endParaRPr>
                    </a:p>
                  </a:txBody>
                  <a:tcPr/>
                </a:tc>
                <a:tc>
                  <a:txBody>
                    <a:bodyPr/>
                    <a:lstStyle>
                      <a:lvl1pPr defTabSz="457200" eaLnBrk="0" hangingPunct="0">
                        <a:spcBef>
                          <a:spcPct val="20000"/>
                        </a:spcBef>
                        <a:defRPr sz="2800">
                          <a:solidFill>
                            <a:schemeClr val="accent2"/>
                          </a:solidFill>
                          <a:latin typeface="Arial" pitchFamily="34" charset="0"/>
                          <a:ea typeface="MS PGothic" pitchFamily="34" charset="-128"/>
                        </a:defRPr>
                      </a:lvl1pPr>
                      <a:lvl2pPr marL="742950" indent="-285750" defTabSz="457200" eaLnBrk="0" hangingPunct="0">
                        <a:spcBef>
                          <a:spcPct val="20000"/>
                        </a:spcBef>
                        <a:defRPr sz="2400">
                          <a:solidFill>
                            <a:schemeClr val="bg2"/>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 There is no </a:t>
                      </a:r>
                      <a:r>
                        <a:rPr kumimoji="0" lang="en-US" altLang="en-US" sz="1100" b="0" i="0" u="none" strike="noStrike" cap="none" normalizeH="0" baseline="0" dirty="0" err="1">
                          <a:ln>
                            <a:noFill/>
                          </a:ln>
                          <a:solidFill>
                            <a:srgbClr val="000000"/>
                          </a:solidFill>
                          <a:effectLst/>
                          <a:latin typeface="Arial" pitchFamily="34" charset="0"/>
                          <a:ea typeface="MS PGothic" pitchFamily="34" charset="-128"/>
                        </a:rPr>
                        <a:t>pirority</a:t>
                      </a:r>
                      <a:r>
                        <a:rPr kumimoji="0" lang="en-US" altLang="en-US" sz="1100" b="0" i="0" u="none" strike="noStrike" cap="none" normalizeH="0" baseline="0" dirty="0">
                          <a:ln>
                            <a:noFill/>
                          </a:ln>
                          <a:solidFill>
                            <a:srgbClr val="000000"/>
                          </a:solidFill>
                          <a:effectLst/>
                          <a:latin typeface="Arial" pitchFamily="34" charset="0"/>
                          <a:ea typeface="MS PGothic" pitchFamily="34" charset="-128"/>
                        </a:rPr>
                        <a:t>.</a:t>
                      </a:r>
                    </a:p>
                  </a:txBody>
                  <a:tcPr horzOverflow="overflow"/>
                </a:tc>
                <a:extLst>
                  <a:ext uri="{0D108BD9-81ED-4DB2-BD59-A6C34878D82A}">
                    <a16:rowId xmlns:a16="http://schemas.microsoft.com/office/drawing/2014/main" val="10003"/>
                  </a:ext>
                </a:extLst>
              </a:tr>
              <a:tr h="677046">
                <a:tc>
                  <a:txBody>
                    <a:bodyPr/>
                    <a:lstStyle/>
                    <a:p>
                      <a:r>
                        <a:rPr lang="en-US" sz="1200" dirty="0"/>
                        <a:t>HLA</a:t>
                      </a:r>
                      <a:r>
                        <a:rPr lang="en-US" sz="1200" baseline="0" dirty="0"/>
                        <a:t> mismatch impact on priority</a:t>
                      </a:r>
                      <a:endParaRPr lang="en-US" sz="1200" dirty="0"/>
                    </a:p>
                  </a:txBody>
                  <a:tcPr/>
                </a:tc>
                <a:tc>
                  <a:txBody>
                    <a:bodyPr/>
                    <a:lstStyle>
                      <a:lvl1pPr defTabSz="457200" eaLnBrk="0" hangingPunct="0">
                        <a:spcBef>
                          <a:spcPct val="20000"/>
                        </a:spcBef>
                        <a:defRPr sz="2800">
                          <a:solidFill>
                            <a:schemeClr val="accent2"/>
                          </a:solidFill>
                          <a:latin typeface="Arial" pitchFamily="34" charset="0"/>
                          <a:ea typeface="MS PGothic" pitchFamily="34" charset="-128"/>
                        </a:defRPr>
                      </a:lvl1pPr>
                      <a:lvl2pPr marL="742950" indent="-285750" defTabSz="457200" eaLnBrk="0" hangingPunct="0">
                        <a:spcBef>
                          <a:spcPct val="20000"/>
                        </a:spcBef>
                        <a:defRPr sz="2400">
                          <a:solidFill>
                            <a:schemeClr val="bg2"/>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0 MM Recipient has </a:t>
                      </a:r>
                      <a:r>
                        <a:rPr kumimoji="0" lang="en-US" altLang="en-US" sz="1100" b="0" i="0" u="none" strike="noStrike" cap="none" normalizeH="0" baseline="0" dirty="0" err="1">
                          <a:ln>
                            <a:noFill/>
                          </a:ln>
                          <a:solidFill>
                            <a:srgbClr val="000000"/>
                          </a:solidFill>
                          <a:effectLst/>
                          <a:latin typeface="Arial" pitchFamily="34" charset="0"/>
                          <a:ea typeface="MS PGothic" pitchFamily="34" charset="-128"/>
                        </a:rPr>
                        <a:t>pritority</a:t>
                      </a:r>
                      <a:r>
                        <a:rPr kumimoji="0" lang="en-US" altLang="en-US" sz="1100" b="0" i="0" u="none" strike="noStrike" cap="none" normalizeH="0" baseline="0" dirty="0">
                          <a:ln>
                            <a:noFill/>
                          </a:ln>
                          <a:solidFill>
                            <a:srgbClr val="000000"/>
                          </a:solidFill>
                          <a:effectLst/>
                          <a:latin typeface="Arial" pitchFamily="34" charset="0"/>
                          <a:ea typeface="MS PGothic" pitchFamily="34" charset="-128"/>
                        </a:rPr>
                        <a:t> in nationwide. Their rank is not considered in 0 MM. </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1 DR match gets150 point, 1 B match gets 50 point and 1 match A gets 5 points</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altLang="en-US" sz="1100" b="0" i="0" u="none" strike="noStrike" cap="none" normalizeH="0" baseline="0" dirty="0">
                        <a:ln>
                          <a:noFill/>
                        </a:ln>
                        <a:solidFill>
                          <a:srgbClr val="000000"/>
                        </a:solidFill>
                        <a:effectLst/>
                        <a:latin typeface="Arial" pitchFamily="34" charset="0"/>
                        <a:ea typeface="MS PGothic" pitchFamily="34" charset="-128"/>
                      </a:endParaRPr>
                    </a:p>
                  </a:txBody>
                  <a:tcPr horzOverflow="overflow"/>
                </a:tc>
                <a:extLst>
                  <a:ext uri="{0D108BD9-81ED-4DB2-BD59-A6C34878D82A}">
                    <a16:rowId xmlns:a16="http://schemas.microsoft.com/office/drawing/2014/main" val="10004"/>
                  </a:ext>
                </a:extLst>
              </a:tr>
              <a:tr h="1054923">
                <a:tc>
                  <a:txBody>
                    <a:bodyPr/>
                    <a:lstStyle/>
                    <a:p>
                      <a:pPr marL="0" indent="0">
                        <a:buFont typeface="Arial" panose="020B0604020202020204" pitchFamily="34" charset="0"/>
                        <a:buNone/>
                      </a:pPr>
                      <a:r>
                        <a:rPr lang="en-US" sz="1200" dirty="0"/>
                        <a:t>Allocation </a:t>
                      </a:r>
                      <a:r>
                        <a:rPr lang="en-US" sz="1200" baseline="0" dirty="0"/>
                        <a:t>by donor type</a:t>
                      </a:r>
                      <a:endParaRPr lang="en-US" sz="1200" dirty="0"/>
                    </a:p>
                  </a:txBody>
                  <a:tcPr/>
                </a:tc>
                <a:tc>
                  <a:txBody>
                    <a:bodyPr/>
                    <a:lstStyle>
                      <a:lvl1pPr defTabSz="457200" eaLnBrk="0" hangingPunct="0">
                        <a:spcBef>
                          <a:spcPct val="20000"/>
                        </a:spcBef>
                        <a:defRPr sz="2800">
                          <a:solidFill>
                            <a:schemeClr val="accent2"/>
                          </a:solidFill>
                          <a:latin typeface="Arial" pitchFamily="34" charset="0"/>
                          <a:ea typeface="MS PGothic" pitchFamily="34" charset="-128"/>
                        </a:defRPr>
                      </a:lvl1pPr>
                      <a:lvl2pPr marL="742950" indent="-285750" defTabSz="457200" eaLnBrk="0" hangingPunct="0">
                        <a:spcBef>
                          <a:spcPct val="20000"/>
                        </a:spcBef>
                        <a:defRPr sz="2400">
                          <a:solidFill>
                            <a:schemeClr val="bg2"/>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 Only DBD deceased donors. No DCD </a:t>
                      </a:r>
                      <a:r>
                        <a:rPr kumimoji="0" lang="en-US" altLang="en-US" sz="1100" b="0" i="0" u="none" strike="noStrike" cap="none" normalizeH="0" baseline="0" dirty="0" err="1">
                          <a:ln>
                            <a:noFill/>
                          </a:ln>
                          <a:solidFill>
                            <a:srgbClr val="000000"/>
                          </a:solidFill>
                          <a:effectLst/>
                          <a:latin typeface="Arial" pitchFamily="34" charset="0"/>
                          <a:ea typeface="MS PGothic" pitchFamily="34" charset="-128"/>
                        </a:rPr>
                        <a:t>programme</a:t>
                      </a:r>
                      <a:r>
                        <a:rPr kumimoji="0" lang="en-US" altLang="en-US" sz="1100" b="0" i="0" u="none" strike="noStrike" cap="none" normalizeH="0" baseline="0" dirty="0">
                          <a:ln>
                            <a:noFill/>
                          </a:ln>
                          <a:solidFill>
                            <a:srgbClr val="000000"/>
                          </a:solidFill>
                          <a:effectLst/>
                          <a:latin typeface="Arial" pitchFamily="34" charset="0"/>
                          <a:ea typeface="MS PGothic" pitchFamily="34" charset="-128"/>
                        </a:rPr>
                        <a:t>. </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altLang="en-US" sz="1100" b="0" i="0" u="none" strike="noStrike" cap="none" normalizeH="0" baseline="0" dirty="0">
                          <a:ln>
                            <a:noFill/>
                          </a:ln>
                          <a:solidFill>
                            <a:srgbClr val="000000"/>
                          </a:solidFill>
                          <a:effectLst/>
                          <a:latin typeface="Arial" pitchFamily="34" charset="0"/>
                          <a:ea typeface="MS PGothic" pitchFamily="34" charset="-128"/>
                        </a:rPr>
                        <a:t> DBD allocated according to a national algorithm. In each region, every transplant center has a donor harvest team. They harvest the organs in a rotation if the hospital has not the transplantation center. Harvest team takes the one kidney and transplant it to the highest ranked patient in their center. Second kidney goes to the regionally to the highest ranked patients. If the donor hospital has the its own transplant team, they harvest the organs, transplant the one kidney in their hospital locally and send the second kidney to the regional system. It is allocated according to the ranks.</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defRPr/>
                      </a:pPr>
                      <a:endParaRPr kumimoji="0" lang="en-US" altLang="en-US" sz="1100" b="0" i="0" u="none" strike="noStrike" cap="none" normalizeH="0" baseline="0" dirty="0">
                        <a:ln>
                          <a:noFill/>
                        </a:ln>
                        <a:solidFill>
                          <a:srgbClr val="000000"/>
                        </a:solidFill>
                        <a:effectLst/>
                        <a:latin typeface="Arial" pitchFamily="34" charset="0"/>
                        <a:ea typeface="MS PGothic" pitchFamily="34" charset="-128"/>
                      </a:endParaRPr>
                    </a:p>
                  </a:txBody>
                  <a:tcPr horzOverflow="overflow"/>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304800" y="152400"/>
            <a:ext cx="8578850" cy="736600"/>
          </a:xfrm>
        </p:spPr>
        <p:txBody>
          <a:bodyPr anchor="t"/>
          <a:lstStyle/>
          <a:p>
            <a:r>
              <a:rPr lang="en-US" dirty="0"/>
              <a:t>Turkey Kidney Allocation System Overview</a:t>
            </a:r>
          </a:p>
        </p:txBody>
      </p:sp>
    </p:spTree>
    <p:extLst>
      <p:ext uri="{BB962C8B-B14F-4D97-AF65-F5344CB8AC3E}">
        <p14:creationId xmlns:p14="http://schemas.microsoft.com/office/powerpoint/2010/main" val="13603518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68313" y="188913"/>
            <a:ext cx="8229600" cy="719137"/>
          </a:xfrm>
        </p:spPr>
        <p:txBody>
          <a:bodyPr/>
          <a:lstStyle/>
          <a:p>
            <a:pPr eaLnBrk="1" hangingPunct="1"/>
            <a:r>
              <a:rPr lang="tr-TR" sz="3600">
                <a:latin typeface="Arial" charset="0"/>
              </a:rPr>
              <a:t>Böbrek Nakli</a:t>
            </a:r>
          </a:p>
        </p:txBody>
      </p:sp>
      <p:sp>
        <p:nvSpPr>
          <p:cNvPr id="5123" name="Line 6"/>
          <p:cNvSpPr>
            <a:spLocks noChangeShapeType="1"/>
          </p:cNvSpPr>
          <p:nvPr/>
        </p:nvSpPr>
        <p:spPr bwMode="auto">
          <a:xfrm>
            <a:off x="971550" y="1196975"/>
            <a:ext cx="0" cy="42481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4" name="Line 7"/>
          <p:cNvSpPr>
            <a:spLocks noChangeShapeType="1"/>
          </p:cNvSpPr>
          <p:nvPr/>
        </p:nvSpPr>
        <p:spPr bwMode="auto">
          <a:xfrm>
            <a:off x="971550" y="5445125"/>
            <a:ext cx="748823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5" name="Line 8"/>
          <p:cNvSpPr>
            <a:spLocks noChangeShapeType="1"/>
          </p:cNvSpPr>
          <p:nvPr/>
        </p:nvSpPr>
        <p:spPr bwMode="auto">
          <a:xfrm>
            <a:off x="900113" y="4508500"/>
            <a:ext cx="1428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6" name="Line 9"/>
          <p:cNvSpPr>
            <a:spLocks noChangeShapeType="1"/>
          </p:cNvSpPr>
          <p:nvPr/>
        </p:nvSpPr>
        <p:spPr bwMode="auto">
          <a:xfrm>
            <a:off x="900113" y="3573463"/>
            <a:ext cx="1428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7" name="Line 10"/>
          <p:cNvSpPr>
            <a:spLocks noChangeShapeType="1"/>
          </p:cNvSpPr>
          <p:nvPr/>
        </p:nvSpPr>
        <p:spPr bwMode="auto">
          <a:xfrm>
            <a:off x="900113" y="2781300"/>
            <a:ext cx="1428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8" name="Line 12"/>
          <p:cNvSpPr>
            <a:spLocks noChangeShapeType="1"/>
          </p:cNvSpPr>
          <p:nvPr/>
        </p:nvSpPr>
        <p:spPr bwMode="auto">
          <a:xfrm>
            <a:off x="900113" y="1989138"/>
            <a:ext cx="1428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9" name="Line 13"/>
          <p:cNvSpPr>
            <a:spLocks noChangeShapeType="1"/>
          </p:cNvSpPr>
          <p:nvPr/>
        </p:nvSpPr>
        <p:spPr bwMode="auto">
          <a:xfrm>
            <a:off x="900113" y="1268413"/>
            <a:ext cx="1428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30" name="Text Box 14"/>
          <p:cNvSpPr txBox="1">
            <a:spLocks noChangeArrowheads="1"/>
          </p:cNvSpPr>
          <p:nvPr/>
        </p:nvSpPr>
        <p:spPr bwMode="auto">
          <a:xfrm>
            <a:off x="323850" y="4292600"/>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a:t>20</a:t>
            </a:r>
          </a:p>
        </p:txBody>
      </p:sp>
      <p:sp>
        <p:nvSpPr>
          <p:cNvPr id="5131" name="Text Box 15"/>
          <p:cNvSpPr txBox="1">
            <a:spLocks noChangeArrowheads="1"/>
          </p:cNvSpPr>
          <p:nvPr/>
        </p:nvSpPr>
        <p:spPr bwMode="auto">
          <a:xfrm>
            <a:off x="323850" y="3357563"/>
            <a:ext cx="438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a:t>40</a:t>
            </a:r>
          </a:p>
        </p:txBody>
      </p:sp>
      <p:sp>
        <p:nvSpPr>
          <p:cNvPr id="5132" name="Text Box 16"/>
          <p:cNvSpPr txBox="1">
            <a:spLocks noChangeArrowheads="1"/>
          </p:cNvSpPr>
          <p:nvPr/>
        </p:nvSpPr>
        <p:spPr bwMode="auto">
          <a:xfrm>
            <a:off x="323850" y="2565400"/>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a:t>60</a:t>
            </a:r>
          </a:p>
        </p:txBody>
      </p:sp>
      <p:sp>
        <p:nvSpPr>
          <p:cNvPr id="5133" name="Text Box 17"/>
          <p:cNvSpPr txBox="1">
            <a:spLocks noChangeArrowheads="1"/>
          </p:cNvSpPr>
          <p:nvPr/>
        </p:nvSpPr>
        <p:spPr bwMode="auto">
          <a:xfrm>
            <a:off x="323850" y="1773238"/>
            <a:ext cx="438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a:t>80</a:t>
            </a:r>
          </a:p>
        </p:txBody>
      </p:sp>
      <p:sp>
        <p:nvSpPr>
          <p:cNvPr id="5134" name="Text Box 18"/>
          <p:cNvSpPr txBox="1">
            <a:spLocks noChangeArrowheads="1"/>
          </p:cNvSpPr>
          <p:nvPr/>
        </p:nvSpPr>
        <p:spPr bwMode="auto">
          <a:xfrm>
            <a:off x="250825" y="1052513"/>
            <a:ext cx="565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a:t>100</a:t>
            </a:r>
          </a:p>
        </p:txBody>
      </p:sp>
      <p:sp>
        <p:nvSpPr>
          <p:cNvPr id="5135" name="Line 20"/>
          <p:cNvSpPr>
            <a:spLocks noChangeShapeType="1"/>
          </p:cNvSpPr>
          <p:nvPr/>
        </p:nvSpPr>
        <p:spPr bwMode="auto">
          <a:xfrm>
            <a:off x="1835150"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36" name="Line 21"/>
          <p:cNvSpPr>
            <a:spLocks noChangeShapeType="1"/>
          </p:cNvSpPr>
          <p:nvPr/>
        </p:nvSpPr>
        <p:spPr bwMode="auto">
          <a:xfrm>
            <a:off x="2700338"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37" name="Line 22"/>
          <p:cNvSpPr>
            <a:spLocks noChangeShapeType="1"/>
          </p:cNvSpPr>
          <p:nvPr/>
        </p:nvSpPr>
        <p:spPr bwMode="auto">
          <a:xfrm>
            <a:off x="3563938"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38" name="Line 24"/>
          <p:cNvSpPr>
            <a:spLocks noChangeShapeType="1"/>
          </p:cNvSpPr>
          <p:nvPr/>
        </p:nvSpPr>
        <p:spPr bwMode="auto">
          <a:xfrm>
            <a:off x="4427538"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39" name="Line 25"/>
          <p:cNvSpPr>
            <a:spLocks noChangeShapeType="1"/>
          </p:cNvSpPr>
          <p:nvPr/>
        </p:nvSpPr>
        <p:spPr bwMode="auto">
          <a:xfrm>
            <a:off x="5292725"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40" name="Line 26"/>
          <p:cNvSpPr>
            <a:spLocks noChangeShapeType="1"/>
          </p:cNvSpPr>
          <p:nvPr/>
        </p:nvSpPr>
        <p:spPr bwMode="auto">
          <a:xfrm>
            <a:off x="6156325"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41" name="Line 28"/>
          <p:cNvSpPr>
            <a:spLocks noChangeShapeType="1"/>
          </p:cNvSpPr>
          <p:nvPr/>
        </p:nvSpPr>
        <p:spPr bwMode="auto">
          <a:xfrm>
            <a:off x="6948488"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42" name="Line 29"/>
          <p:cNvSpPr>
            <a:spLocks noChangeShapeType="1"/>
          </p:cNvSpPr>
          <p:nvPr/>
        </p:nvSpPr>
        <p:spPr bwMode="auto">
          <a:xfrm>
            <a:off x="7740650"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43" name="Line 30"/>
          <p:cNvSpPr>
            <a:spLocks noChangeShapeType="1"/>
          </p:cNvSpPr>
          <p:nvPr/>
        </p:nvSpPr>
        <p:spPr bwMode="auto">
          <a:xfrm>
            <a:off x="8388350" y="5373688"/>
            <a:ext cx="0" cy="142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44" name="Text Box 31"/>
          <p:cNvSpPr txBox="1">
            <a:spLocks noChangeArrowheads="1"/>
          </p:cNvSpPr>
          <p:nvPr/>
        </p:nvSpPr>
        <p:spPr bwMode="auto">
          <a:xfrm>
            <a:off x="1476375" y="5589588"/>
            <a:ext cx="577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1965</a:t>
            </a:r>
          </a:p>
        </p:txBody>
      </p:sp>
      <p:sp>
        <p:nvSpPr>
          <p:cNvPr id="5145" name="Text Box 32"/>
          <p:cNvSpPr txBox="1">
            <a:spLocks noChangeArrowheads="1"/>
          </p:cNvSpPr>
          <p:nvPr/>
        </p:nvSpPr>
        <p:spPr bwMode="auto">
          <a:xfrm>
            <a:off x="2484438" y="5589588"/>
            <a:ext cx="381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70</a:t>
            </a:r>
          </a:p>
        </p:txBody>
      </p:sp>
      <p:sp>
        <p:nvSpPr>
          <p:cNvPr id="5146" name="Text Box 33"/>
          <p:cNvSpPr txBox="1">
            <a:spLocks noChangeArrowheads="1"/>
          </p:cNvSpPr>
          <p:nvPr/>
        </p:nvSpPr>
        <p:spPr bwMode="auto">
          <a:xfrm>
            <a:off x="3348038" y="5589588"/>
            <a:ext cx="381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75</a:t>
            </a:r>
          </a:p>
        </p:txBody>
      </p:sp>
      <p:sp>
        <p:nvSpPr>
          <p:cNvPr id="5147" name="Text Box 34"/>
          <p:cNvSpPr txBox="1">
            <a:spLocks noChangeArrowheads="1"/>
          </p:cNvSpPr>
          <p:nvPr/>
        </p:nvSpPr>
        <p:spPr bwMode="auto">
          <a:xfrm>
            <a:off x="4211638" y="5589588"/>
            <a:ext cx="381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80</a:t>
            </a:r>
          </a:p>
        </p:txBody>
      </p:sp>
      <p:sp>
        <p:nvSpPr>
          <p:cNvPr id="5148" name="Text Box 35"/>
          <p:cNvSpPr txBox="1">
            <a:spLocks noChangeArrowheads="1"/>
          </p:cNvSpPr>
          <p:nvPr/>
        </p:nvSpPr>
        <p:spPr bwMode="auto">
          <a:xfrm>
            <a:off x="5076825" y="5589588"/>
            <a:ext cx="381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85</a:t>
            </a:r>
          </a:p>
        </p:txBody>
      </p:sp>
      <p:sp>
        <p:nvSpPr>
          <p:cNvPr id="5149" name="Text Box 36"/>
          <p:cNvSpPr txBox="1">
            <a:spLocks noChangeArrowheads="1"/>
          </p:cNvSpPr>
          <p:nvPr/>
        </p:nvSpPr>
        <p:spPr bwMode="auto">
          <a:xfrm>
            <a:off x="5940425" y="5589588"/>
            <a:ext cx="381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90</a:t>
            </a:r>
          </a:p>
        </p:txBody>
      </p:sp>
      <p:sp>
        <p:nvSpPr>
          <p:cNvPr id="5150" name="Text Box 37"/>
          <p:cNvSpPr txBox="1">
            <a:spLocks noChangeArrowheads="1"/>
          </p:cNvSpPr>
          <p:nvPr/>
        </p:nvSpPr>
        <p:spPr bwMode="auto">
          <a:xfrm>
            <a:off x="6732588" y="5589588"/>
            <a:ext cx="381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95</a:t>
            </a:r>
          </a:p>
        </p:txBody>
      </p:sp>
      <p:sp>
        <p:nvSpPr>
          <p:cNvPr id="5151" name="Text Box 38"/>
          <p:cNvSpPr txBox="1">
            <a:spLocks noChangeArrowheads="1"/>
          </p:cNvSpPr>
          <p:nvPr/>
        </p:nvSpPr>
        <p:spPr bwMode="auto">
          <a:xfrm>
            <a:off x="7524750" y="5589588"/>
            <a:ext cx="577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2000</a:t>
            </a:r>
          </a:p>
        </p:txBody>
      </p:sp>
      <p:sp>
        <p:nvSpPr>
          <p:cNvPr id="5152" name="Text Box 39"/>
          <p:cNvSpPr txBox="1">
            <a:spLocks noChangeArrowheads="1"/>
          </p:cNvSpPr>
          <p:nvPr/>
        </p:nvSpPr>
        <p:spPr bwMode="auto">
          <a:xfrm>
            <a:off x="8243888" y="5589588"/>
            <a:ext cx="5840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dirty="0"/>
              <a:t>2020</a:t>
            </a:r>
          </a:p>
        </p:txBody>
      </p:sp>
      <p:sp>
        <p:nvSpPr>
          <p:cNvPr id="5153" name="Line 41"/>
          <p:cNvSpPr>
            <a:spLocks noChangeShapeType="1"/>
          </p:cNvSpPr>
          <p:nvPr/>
        </p:nvSpPr>
        <p:spPr bwMode="auto">
          <a:xfrm>
            <a:off x="1403350" y="1989138"/>
            <a:ext cx="1152525" cy="647700"/>
          </a:xfrm>
          <a:prstGeom prst="line">
            <a:avLst/>
          </a:prstGeom>
          <a:noFill/>
          <a:ln w="9525">
            <a:solidFill>
              <a:srgbClr val="99FF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54" name="Oval 42"/>
          <p:cNvSpPr>
            <a:spLocks noChangeArrowheads="1"/>
          </p:cNvSpPr>
          <p:nvPr/>
        </p:nvSpPr>
        <p:spPr bwMode="auto">
          <a:xfrm>
            <a:off x="1331913" y="1916113"/>
            <a:ext cx="71437" cy="71437"/>
          </a:xfrm>
          <a:prstGeom prst="ellipse">
            <a:avLst/>
          </a:prstGeom>
          <a:solidFill>
            <a:srgbClr val="99FF33"/>
          </a:solidFill>
          <a:ln w="9525">
            <a:solidFill>
              <a:schemeClr val="tx1"/>
            </a:solidFill>
            <a:round/>
            <a:headEnd/>
            <a:tailEnd/>
          </a:ln>
        </p:spPr>
        <p:txBody>
          <a:bodyPr wrap="none" anchor="ctr"/>
          <a:lstStyle/>
          <a:p>
            <a:pPr algn="ctr"/>
            <a:endParaRPr lang="en-US">
              <a:solidFill>
                <a:schemeClr val="folHlink"/>
              </a:solidFill>
            </a:endParaRPr>
          </a:p>
        </p:txBody>
      </p:sp>
      <p:sp>
        <p:nvSpPr>
          <p:cNvPr id="5155" name="Oval 43"/>
          <p:cNvSpPr>
            <a:spLocks noChangeArrowheads="1"/>
          </p:cNvSpPr>
          <p:nvPr/>
        </p:nvSpPr>
        <p:spPr bwMode="auto">
          <a:xfrm>
            <a:off x="2555875" y="2636838"/>
            <a:ext cx="71438" cy="73025"/>
          </a:xfrm>
          <a:prstGeom prst="ellipse">
            <a:avLst/>
          </a:prstGeom>
          <a:solidFill>
            <a:srgbClr val="99FF33"/>
          </a:solidFill>
          <a:ln w="9525">
            <a:solidFill>
              <a:schemeClr val="tx1"/>
            </a:solidFill>
            <a:round/>
            <a:headEnd/>
            <a:tailEnd/>
          </a:ln>
        </p:spPr>
        <p:txBody>
          <a:bodyPr wrap="none" anchor="ctr"/>
          <a:lstStyle/>
          <a:p>
            <a:endParaRPr lang="en-US"/>
          </a:p>
        </p:txBody>
      </p:sp>
      <p:sp>
        <p:nvSpPr>
          <p:cNvPr id="5156" name="Line 44"/>
          <p:cNvSpPr>
            <a:spLocks noChangeShapeType="1"/>
          </p:cNvSpPr>
          <p:nvPr/>
        </p:nvSpPr>
        <p:spPr bwMode="auto">
          <a:xfrm>
            <a:off x="2555875" y="2636838"/>
            <a:ext cx="1655763" cy="215900"/>
          </a:xfrm>
          <a:prstGeom prst="line">
            <a:avLst/>
          </a:prstGeom>
          <a:noFill/>
          <a:ln w="9525">
            <a:solidFill>
              <a:srgbClr val="99FF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57" name="Oval 46"/>
          <p:cNvSpPr>
            <a:spLocks noChangeArrowheads="1"/>
          </p:cNvSpPr>
          <p:nvPr/>
        </p:nvSpPr>
        <p:spPr bwMode="auto">
          <a:xfrm>
            <a:off x="4140200" y="2852738"/>
            <a:ext cx="73025" cy="71437"/>
          </a:xfrm>
          <a:prstGeom prst="ellipse">
            <a:avLst/>
          </a:prstGeom>
          <a:solidFill>
            <a:srgbClr val="99FF33"/>
          </a:solidFill>
          <a:ln w="9525">
            <a:solidFill>
              <a:schemeClr val="tx1"/>
            </a:solidFill>
            <a:round/>
            <a:headEnd/>
            <a:tailEnd/>
          </a:ln>
        </p:spPr>
        <p:txBody>
          <a:bodyPr wrap="none" anchor="ctr"/>
          <a:lstStyle/>
          <a:p>
            <a:endParaRPr lang="en-US"/>
          </a:p>
        </p:txBody>
      </p:sp>
      <p:sp>
        <p:nvSpPr>
          <p:cNvPr id="5158" name="Freeform 47"/>
          <p:cNvSpPr>
            <a:spLocks/>
          </p:cNvSpPr>
          <p:nvPr/>
        </p:nvSpPr>
        <p:spPr bwMode="auto">
          <a:xfrm>
            <a:off x="4211638" y="2852738"/>
            <a:ext cx="865187" cy="658812"/>
          </a:xfrm>
          <a:custGeom>
            <a:avLst/>
            <a:gdLst>
              <a:gd name="T0" fmla="*/ 0 w 545"/>
              <a:gd name="T1" fmla="*/ 0 h 415"/>
              <a:gd name="T2" fmla="*/ 2147483647 w 545"/>
              <a:gd name="T3" fmla="*/ 2147483647 h 415"/>
              <a:gd name="T4" fmla="*/ 2147483647 w 545"/>
              <a:gd name="T5" fmla="*/ 2147483647 h 415"/>
              <a:gd name="T6" fmla="*/ 2147483647 w 545"/>
              <a:gd name="T7" fmla="*/ 2147483647 h 415"/>
              <a:gd name="T8" fmla="*/ 2147483647 w 545"/>
              <a:gd name="T9" fmla="*/ 2147483647 h 415"/>
              <a:gd name="T10" fmla="*/ 2147483647 w 545"/>
              <a:gd name="T11" fmla="*/ 2147483647 h 415"/>
              <a:gd name="T12" fmla="*/ 2147483647 w 545"/>
              <a:gd name="T13" fmla="*/ 2147483647 h 415"/>
              <a:gd name="T14" fmla="*/ 2147483647 w 545"/>
              <a:gd name="T15" fmla="*/ 2147483647 h 415"/>
              <a:gd name="T16" fmla="*/ 2147483647 w 545"/>
              <a:gd name="T17" fmla="*/ 2147483647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5"/>
              <a:gd name="T29" fmla="*/ 545 w 545"/>
              <a:gd name="T30" fmla="*/ 415 h 4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5">
                <a:moveTo>
                  <a:pt x="0" y="0"/>
                </a:moveTo>
                <a:cubicBezTo>
                  <a:pt x="15" y="34"/>
                  <a:pt x="31" y="68"/>
                  <a:pt x="46" y="91"/>
                </a:cubicBezTo>
                <a:cubicBezTo>
                  <a:pt x="61" y="114"/>
                  <a:pt x="76" y="121"/>
                  <a:pt x="91" y="136"/>
                </a:cubicBezTo>
                <a:cubicBezTo>
                  <a:pt x="106" y="151"/>
                  <a:pt x="113" y="152"/>
                  <a:pt x="136" y="182"/>
                </a:cubicBezTo>
                <a:cubicBezTo>
                  <a:pt x="159" y="212"/>
                  <a:pt x="197" y="288"/>
                  <a:pt x="227" y="318"/>
                </a:cubicBezTo>
                <a:cubicBezTo>
                  <a:pt x="257" y="348"/>
                  <a:pt x="280" y="348"/>
                  <a:pt x="318" y="363"/>
                </a:cubicBezTo>
                <a:cubicBezTo>
                  <a:pt x="356" y="378"/>
                  <a:pt x="416" y="401"/>
                  <a:pt x="454" y="408"/>
                </a:cubicBezTo>
                <a:cubicBezTo>
                  <a:pt x="492" y="415"/>
                  <a:pt x="545" y="408"/>
                  <a:pt x="545" y="408"/>
                </a:cubicBezTo>
                <a:cubicBezTo>
                  <a:pt x="545" y="408"/>
                  <a:pt x="499" y="408"/>
                  <a:pt x="454" y="408"/>
                </a:cubicBezTo>
              </a:path>
            </a:pathLst>
          </a:custGeom>
          <a:noFill/>
          <a:ln w="9525">
            <a:solidFill>
              <a:srgbClr val="99FF33"/>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59" name="Oval 48"/>
          <p:cNvSpPr>
            <a:spLocks noChangeArrowheads="1"/>
          </p:cNvSpPr>
          <p:nvPr/>
        </p:nvSpPr>
        <p:spPr bwMode="auto">
          <a:xfrm>
            <a:off x="5003800" y="3429000"/>
            <a:ext cx="73025" cy="73025"/>
          </a:xfrm>
          <a:prstGeom prst="ellipse">
            <a:avLst/>
          </a:prstGeom>
          <a:solidFill>
            <a:srgbClr val="99FF33"/>
          </a:solidFill>
          <a:ln w="9525">
            <a:solidFill>
              <a:schemeClr val="tx1"/>
            </a:solidFill>
            <a:round/>
            <a:headEnd/>
            <a:tailEnd/>
          </a:ln>
        </p:spPr>
        <p:txBody>
          <a:bodyPr wrap="none" anchor="ctr"/>
          <a:lstStyle/>
          <a:p>
            <a:endParaRPr lang="en-US"/>
          </a:p>
        </p:txBody>
      </p:sp>
      <p:sp>
        <p:nvSpPr>
          <p:cNvPr id="5160" name="Freeform 49"/>
          <p:cNvSpPr>
            <a:spLocks/>
          </p:cNvSpPr>
          <p:nvPr/>
        </p:nvSpPr>
        <p:spPr bwMode="auto">
          <a:xfrm>
            <a:off x="4943475" y="3465513"/>
            <a:ext cx="1789113" cy="684212"/>
          </a:xfrm>
          <a:custGeom>
            <a:avLst/>
            <a:gdLst>
              <a:gd name="T0" fmla="*/ 2147483647 w 1127"/>
              <a:gd name="T1" fmla="*/ 2147483647 h 431"/>
              <a:gd name="T2" fmla="*/ 2147483647 w 1127"/>
              <a:gd name="T3" fmla="*/ 2147483647 h 431"/>
              <a:gd name="T4" fmla="*/ 2147483647 w 1127"/>
              <a:gd name="T5" fmla="*/ 2147483647 h 431"/>
              <a:gd name="T6" fmla="*/ 0 60000 65536"/>
              <a:gd name="T7" fmla="*/ 0 60000 65536"/>
              <a:gd name="T8" fmla="*/ 0 60000 65536"/>
              <a:gd name="T9" fmla="*/ 0 w 1127"/>
              <a:gd name="T10" fmla="*/ 0 h 431"/>
              <a:gd name="T11" fmla="*/ 1127 w 1127"/>
              <a:gd name="T12" fmla="*/ 431 h 431"/>
            </a:gdLst>
            <a:ahLst/>
            <a:cxnLst>
              <a:cxn ang="T6">
                <a:pos x="T0" y="T1"/>
              </a:cxn>
              <a:cxn ang="T7">
                <a:pos x="T2" y="T3"/>
              </a:cxn>
              <a:cxn ang="T8">
                <a:pos x="T4" y="T5"/>
              </a:cxn>
            </a:cxnLst>
            <a:rect l="T9" t="T10" r="T11" b="T12"/>
            <a:pathLst>
              <a:path w="1127" h="431">
                <a:moveTo>
                  <a:pt x="84" y="22"/>
                </a:moveTo>
                <a:cubicBezTo>
                  <a:pt x="42" y="11"/>
                  <a:pt x="0" y="0"/>
                  <a:pt x="174" y="68"/>
                </a:cubicBezTo>
                <a:cubicBezTo>
                  <a:pt x="348" y="136"/>
                  <a:pt x="737" y="283"/>
                  <a:pt x="1127" y="431"/>
                </a:cubicBezTo>
              </a:path>
            </a:pathLst>
          </a:custGeom>
          <a:noFill/>
          <a:ln w="9525">
            <a:solidFill>
              <a:srgbClr val="99FF33"/>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61" name="Oval 50"/>
          <p:cNvSpPr>
            <a:spLocks noChangeArrowheads="1"/>
          </p:cNvSpPr>
          <p:nvPr/>
        </p:nvSpPr>
        <p:spPr bwMode="auto">
          <a:xfrm>
            <a:off x="6659563" y="4076700"/>
            <a:ext cx="73025" cy="73025"/>
          </a:xfrm>
          <a:prstGeom prst="ellipse">
            <a:avLst/>
          </a:prstGeom>
          <a:solidFill>
            <a:srgbClr val="99FF33"/>
          </a:solidFill>
          <a:ln w="9525">
            <a:solidFill>
              <a:schemeClr val="tx1"/>
            </a:solidFill>
            <a:round/>
            <a:headEnd/>
            <a:tailEnd/>
          </a:ln>
        </p:spPr>
        <p:txBody>
          <a:bodyPr wrap="none" anchor="ctr"/>
          <a:lstStyle/>
          <a:p>
            <a:endParaRPr lang="en-US"/>
          </a:p>
        </p:txBody>
      </p:sp>
      <p:sp>
        <p:nvSpPr>
          <p:cNvPr id="5162" name="Line 51"/>
          <p:cNvSpPr>
            <a:spLocks noChangeShapeType="1"/>
          </p:cNvSpPr>
          <p:nvPr/>
        </p:nvSpPr>
        <p:spPr bwMode="auto">
          <a:xfrm>
            <a:off x="6732588" y="4149725"/>
            <a:ext cx="935037" cy="792163"/>
          </a:xfrm>
          <a:prstGeom prst="line">
            <a:avLst/>
          </a:prstGeom>
          <a:noFill/>
          <a:ln w="9525">
            <a:solidFill>
              <a:srgbClr val="99FF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63" name="Oval 52"/>
          <p:cNvSpPr>
            <a:spLocks noChangeArrowheads="1"/>
          </p:cNvSpPr>
          <p:nvPr/>
        </p:nvSpPr>
        <p:spPr bwMode="auto">
          <a:xfrm>
            <a:off x="7667625" y="4941888"/>
            <a:ext cx="73025" cy="73025"/>
          </a:xfrm>
          <a:prstGeom prst="ellipse">
            <a:avLst/>
          </a:prstGeom>
          <a:solidFill>
            <a:srgbClr val="99FF33"/>
          </a:solidFill>
          <a:ln w="9525">
            <a:solidFill>
              <a:schemeClr val="tx1"/>
            </a:solidFill>
            <a:round/>
            <a:headEnd/>
            <a:tailEnd/>
          </a:ln>
        </p:spPr>
        <p:txBody>
          <a:bodyPr wrap="none" anchor="ctr"/>
          <a:lstStyle/>
          <a:p>
            <a:endParaRPr lang="en-US"/>
          </a:p>
        </p:txBody>
      </p:sp>
      <p:sp>
        <p:nvSpPr>
          <p:cNvPr id="5164" name="Line 53"/>
          <p:cNvSpPr>
            <a:spLocks noChangeShapeType="1"/>
          </p:cNvSpPr>
          <p:nvPr/>
        </p:nvSpPr>
        <p:spPr bwMode="auto">
          <a:xfrm>
            <a:off x="7740650" y="5013325"/>
            <a:ext cx="503238" cy="144463"/>
          </a:xfrm>
          <a:prstGeom prst="line">
            <a:avLst/>
          </a:prstGeom>
          <a:noFill/>
          <a:ln w="9525">
            <a:solidFill>
              <a:srgbClr val="99FF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65" name="Oval 54"/>
          <p:cNvSpPr>
            <a:spLocks noChangeArrowheads="1"/>
          </p:cNvSpPr>
          <p:nvPr/>
        </p:nvSpPr>
        <p:spPr bwMode="auto">
          <a:xfrm>
            <a:off x="8243888" y="5157788"/>
            <a:ext cx="73025" cy="71437"/>
          </a:xfrm>
          <a:prstGeom prst="ellipse">
            <a:avLst/>
          </a:prstGeom>
          <a:solidFill>
            <a:srgbClr val="99FF33"/>
          </a:solidFill>
          <a:ln w="9525">
            <a:solidFill>
              <a:schemeClr val="tx1"/>
            </a:solidFill>
            <a:round/>
            <a:headEnd/>
            <a:tailEnd/>
          </a:ln>
        </p:spPr>
        <p:txBody>
          <a:bodyPr wrap="none" anchor="ctr"/>
          <a:lstStyle/>
          <a:p>
            <a:endParaRPr lang="en-US"/>
          </a:p>
        </p:txBody>
      </p:sp>
      <p:sp>
        <p:nvSpPr>
          <p:cNvPr id="5166" name="Text Box 55"/>
          <p:cNvSpPr txBox="1">
            <a:spLocks noChangeArrowheads="1"/>
          </p:cNvSpPr>
          <p:nvPr/>
        </p:nvSpPr>
        <p:spPr bwMode="auto">
          <a:xfrm>
            <a:off x="1187450" y="1268413"/>
            <a:ext cx="83026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Radiation</a:t>
            </a:r>
          </a:p>
          <a:p>
            <a:pPr eaLnBrk="1" hangingPunct="1"/>
            <a:r>
              <a:rPr lang="tr-TR" sz="1200"/>
              <a:t>6 MP</a:t>
            </a:r>
          </a:p>
          <a:p>
            <a:pPr eaLnBrk="1" hangingPunct="1"/>
            <a:r>
              <a:rPr lang="tr-TR" sz="1200"/>
              <a:t>Steroid</a:t>
            </a:r>
          </a:p>
        </p:txBody>
      </p:sp>
      <p:sp>
        <p:nvSpPr>
          <p:cNvPr id="5167" name="Line 56"/>
          <p:cNvSpPr>
            <a:spLocks noChangeShapeType="1"/>
          </p:cNvSpPr>
          <p:nvPr/>
        </p:nvSpPr>
        <p:spPr bwMode="auto">
          <a:xfrm flipV="1">
            <a:off x="1763713" y="2924175"/>
            <a:ext cx="936625" cy="649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68" name="Freeform 61"/>
          <p:cNvSpPr>
            <a:spLocks/>
          </p:cNvSpPr>
          <p:nvPr/>
        </p:nvSpPr>
        <p:spPr bwMode="auto">
          <a:xfrm>
            <a:off x="2771775" y="2554288"/>
            <a:ext cx="1512888" cy="298450"/>
          </a:xfrm>
          <a:custGeom>
            <a:avLst/>
            <a:gdLst>
              <a:gd name="T0" fmla="*/ 0 w 953"/>
              <a:gd name="T1" fmla="*/ 2147483647 h 188"/>
              <a:gd name="T2" fmla="*/ 2147483647 w 953"/>
              <a:gd name="T3" fmla="*/ 2147483647 h 188"/>
              <a:gd name="T4" fmla="*/ 2147483647 w 953"/>
              <a:gd name="T5" fmla="*/ 2147483647 h 188"/>
              <a:gd name="T6" fmla="*/ 2147483647 w 953"/>
              <a:gd name="T7" fmla="*/ 2147483647 h 188"/>
              <a:gd name="T8" fmla="*/ 2147483647 w 953"/>
              <a:gd name="T9" fmla="*/ 2147483647 h 188"/>
              <a:gd name="T10" fmla="*/ 2147483647 w 953"/>
              <a:gd name="T11" fmla="*/ 2147483647 h 188"/>
              <a:gd name="T12" fmla="*/ 2147483647 w 953"/>
              <a:gd name="T13" fmla="*/ 2147483647 h 188"/>
              <a:gd name="T14" fmla="*/ 2147483647 w 953"/>
              <a:gd name="T15" fmla="*/ 2147483647 h 188"/>
              <a:gd name="T16" fmla="*/ 2147483647 w 953"/>
              <a:gd name="T17" fmla="*/ 2147483647 h 188"/>
              <a:gd name="T18" fmla="*/ 2147483647 w 953"/>
              <a:gd name="T19" fmla="*/ 2147483647 h 188"/>
              <a:gd name="T20" fmla="*/ 2147483647 w 953"/>
              <a:gd name="T21" fmla="*/ 2147483647 h 188"/>
              <a:gd name="T22" fmla="*/ 2147483647 w 953"/>
              <a:gd name="T23" fmla="*/ 2147483647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188"/>
              <a:gd name="T38" fmla="*/ 953 w 953"/>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188">
                <a:moveTo>
                  <a:pt x="0" y="188"/>
                </a:moveTo>
                <a:cubicBezTo>
                  <a:pt x="34" y="173"/>
                  <a:pt x="68" y="158"/>
                  <a:pt x="91" y="143"/>
                </a:cubicBezTo>
                <a:cubicBezTo>
                  <a:pt x="114" y="128"/>
                  <a:pt x="113" y="112"/>
                  <a:pt x="136" y="97"/>
                </a:cubicBezTo>
                <a:cubicBezTo>
                  <a:pt x="159" y="82"/>
                  <a:pt x="189" y="67"/>
                  <a:pt x="227" y="52"/>
                </a:cubicBezTo>
                <a:cubicBezTo>
                  <a:pt x="265" y="37"/>
                  <a:pt x="325" y="14"/>
                  <a:pt x="363" y="7"/>
                </a:cubicBezTo>
                <a:cubicBezTo>
                  <a:pt x="401" y="0"/>
                  <a:pt x="416" y="7"/>
                  <a:pt x="454" y="7"/>
                </a:cubicBezTo>
                <a:cubicBezTo>
                  <a:pt x="492" y="7"/>
                  <a:pt x="552" y="7"/>
                  <a:pt x="590" y="7"/>
                </a:cubicBezTo>
                <a:cubicBezTo>
                  <a:pt x="628" y="7"/>
                  <a:pt x="657" y="7"/>
                  <a:pt x="680" y="7"/>
                </a:cubicBezTo>
                <a:cubicBezTo>
                  <a:pt x="703" y="7"/>
                  <a:pt x="703" y="7"/>
                  <a:pt x="726" y="7"/>
                </a:cubicBezTo>
                <a:cubicBezTo>
                  <a:pt x="749" y="7"/>
                  <a:pt x="793" y="7"/>
                  <a:pt x="816" y="7"/>
                </a:cubicBezTo>
                <a:cubicBezTo>
                  <a:pt x="839" y="7"/>
                  <a:pt x="839" y="7"/>
                  <a:pt x="862" y="7"/>
                </a:cubicBezTo>
                <a:cubicBezTo>
                  <a:pt x="885" y="7"/>
                  <a:pt x="930" y="7"/>
                  <a:pt x="953" y="7"/>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69" name="Freeform 66"/>
          <p:cNvSpPr>
            <a:spLocks/>
          </p:cNvSpPr>
          <p:nvPr/>
        </p:nvSpPr>
        <p:spPr bwMode="auto">
          <a:xfrm>
            <a:off x="4356100" y="1484313"/>
            <a:ext cx="1800225" cy="1008062"/>
          </a:xfrm>
          <a:custGeom>
            <a:avLst/>
            <a:gdLst>
              <a:gd name="T0" fmla="*/ 0 w 1134"/>
              <a:gd name="T1" fmla="*/ 2147483647 h 635"/>
              <a:gd name="T2" fmla="*/ 2147483647 w 1134"/>
              <a:gd name="T3" fmla="*/ 2147483647 h 635"/>
              <a:gd name="T4" fmla="*/ 2147483647 w 1134"/>
              <a:gd name="T5" fmla="*/ 2147483647 h 635"/>
              <a:gd name="T6" fmla="*/ 2147483647 w 1134"/>
              <a:gd name="T7" fmla="*/ 2147483647 h 635"/>
              <a:gd name="T8" fmla="*/ 2147483647 w 1134"/>
              <a:gd name="T9" fmla="*/ 2147483647 h 635"/>
              <a:gd name="T10" fmla="*/ 2147483647 w 1134"/>
              <a:gd name="T11" fmla="*/ 2147483647 h 635"/>
              <a:gd name="T12" fmla="*/ 2147483647 w 1134"/>
              <a:gd name="T13" fmla="*/ 2147483647 h 635"/>
              <a:gd name="T14" fmla="*/ 2147483647 w 1134"/>
              <a:gd name="T15" fmla="*/ 2147483647 h 635"/>
              <a:gd name="T16" fmla="*/ 2147483647 w 1134"/>
              <a:gd name="T17" fmla="*/ 2147483647 h 635"/>
              <a:gd name="T18" fmla="*/ 2147483647 w 1134"/>
              <a:gd name="T19" fmla="*/ 0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4"/>
              <a:gd name="T31" fmla="*/ 0 h 635"/>
              <a:gd name="T32" fmla="*/ 1134 w 1134"/>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4" h="635">
                <a:moveTo>
                  <a:pt x="0" y="635"/>
                </a:moveTo>
                <a:cubicBezTo>
                  <a:pt x="15" y="624"/>
                  <a:pt x="30" y="613"/>
                  <a:pt x="45" y="590"/>
                </a:cubicBezTo>
                <a:cubicBezTo>
                  <a:pt x="60" y="567"/>
                  <a:pt x="61" y="529"/>
                  <a:pt x="91" y="499"/>
                </a:cubicBezTo>
                <a:cubicBezTo>
                  <a:pt x="121" y="469"/>
                  <a:pt x="189" y="447"/>
                  <a:pt x="227" y="409"/>
                </a:cubicBezTo>
                <a:cubicBezTo>
                  <a:pt x="265" y="371"/>
                  <a:pt x="294" y="302"/>
                  <a:pt x="317" y="272"/>
                </a:cubicBezTo>
                <a:cubicBezTo>
                  <a:pt x="340" y="242"/>
                  <a:pt x="340" y="250"/>
                  <a:pt x="363" y="227"/>
                </a:cubicBezTo>
                <a:cubicBezTo>
                  <a:pt x="386" y="204"/>
                  <a:pt x="431" y="159"/>
                  <a:pt x="454" y="136"/>
                </a:cubicBezTo>
                <a:cubicBezTo>
                  <a:pt x="477" y="113"/>
                  <a:pt x="484" y="106"/>
                  <a:pt x="499" y="91"/>
                </a:cubicBezTo>
                <a:cubicBezTo>
                  <a:pt x="514" y="76"/>
                  <a:pt x="438" y="61"/>
                  <a:pt x="544" y="46"/>
                </a:cubicBezTo>
                <a:cubicBezTo>
                  <a:pt x="650" y="31"/>
                  <a:pt x="1036" y="8"/>
                  <a:pt x="1134" y="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70" name="Line 68"/>
          <p:cNvSpPr>
            <a:spLocks noChangeShapeType="1"/>
          </p:cNvSpPr>
          <p:nvPr/>
        </p:nvSpPr>
        <p:spPr bwMode="auto">
          <a:xfrm>
            <a:off x="6156325" y="1484313"/>
            <a:ext cx="647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71" name="Line 69"/>
          <p:cNvSpPr>
            <a:spLocks noChangeShapeType="1"/>
          </p:cNvSpPr>
          <p:nvPr/>
        </p:nvSpPr>
        <p:spPr bwMode="auto">
          <a:xfrm flipV="1">
            <a:off x="6804025" y="1196975"/>
            <a:ext cx="863600" cy="2873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72" name="Text Box 72"/>
          <p:cNvSpPr txBox="1">
            <a:spLocks noChangeArrowheads="1"/>
          </p:cNvSpPr>
          <p:nvPr/>
        </p:nvSpPr>
        <p:spPr bwMode="auto">
          <a:xfrm>
            <a:off x="2627313" y="4005263"/>
            <a:ext cx="898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AZA</a:t>
            </a:r>
          </a:p>
          <a:p>
            <a:pPr eaLnBrk="1" hangingPunct="1"/>
            <a:r>
              <a:rPr lang="tr-TR" sz="1200"/>
              <a:t>    ATGAM</a:t>
            </a:r>
          </a:p>
        </p:txBody>
      </p:sp>
      <p:sp>
        <p:nvSpPr>
          <p:cNvPr id="5173" name="Text Box 73"/>
          <p:cNvSpPr txBox="1">
            <a:spLocks noChangeArrowheads="1"/>
          </p:cNvSpPr>
          <p:nvPr/>
        </p:nvSpPr>
        <p:spPr bwMode="auto">
          <a:xfrm>
            <a:off x="4767263" y="2441575"/>
            <a:ext cx="7540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CsA</a:t>
            </a:r>
          </a:p>
          <a:p>
            <a:pPr eaLnBrk="1" hangingPunct="1"/>
            <a:r>
              <a:rPr lang="tr-TR" sz="1200"/>
              <a:t>    OKT3</a:t>
            </a:r>
          </a:p>
        </p:txBody>
      </p:sp>
      <p:sp>
        <p:nvSpPr>
          <p:cNvPr id="5174" name="Text Box 74"/>
          <p:cNvSpPr txBox="1">
            <a:spLocks noChangeArrowheads="1"/>
          </p:cNvSpPr>
          <p:nvPr/>
        </p:nvSpPr>
        <p:spPr bwMode="auto">
          <a:xfrm>
            <a:off x="6732588" y="1628775"/>
            <a:ext cx="2160587"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400"/>
              <a:t>CsA ME</a:t>
            </a:r>
          </a:p>
          <a:p>
            <a:pPr eaLnBrk="1" hangingPunct="1"/>
            <a:r>
              <a:rPr lang="tr-TR" sz="1400"/>
              <a:t>    Tacrolimus</a:t>
            </a:r>
          </a:p>
          <a:p>
            <a:pPr eaLnBrk="1" hangingPunct="1"/>
            <a:r>
              <a:rPr lang="tr-TR" sz="1400"/>
              <a:t>       MMF</a:t>
            </a:r>
          </a:p>
          <a:p>
            <a:pPr eaLnBrk="1" hangingPunct="1"/>
            <a:r>
              <a:rPr lang="tr-TR" sz="1400"/>
              <a:t>          Daclizumab</a:t>
            </a:r>
          </a:p>
          <a:p>
            <a:pPr eaLnBrk="1" hangingPunct="1"/>
            <a:r>
              <a:rPr lang="tr-TR" sz="1400"/>
              <a:t>           Basiliximab</a:t>
            </a:r>
          </a:p>
          <a:p>
            <a:pPr eaLnBrk="1" hangingPunct="1"/>
            <a:r>
              <a:rPr lang="tr-TR" sz="1400"/>
              <a:t>                  Sirolimus</a:t>
            </a:r>
          </a:p>
          <a:p>
            <a:pPr eaLnBrk="1" hangingPunct="1"/>
            <a:r>
              <a:rPr lang="tr-TR" sz="1400"/>
              <a:t>                     Everolimus</a:t>
            </a:r>
          </a:p>
          <a:p>
            <a:pPr eaLnBrk="1" hangingPunct="1"/>
            <a:r>
              <a:rPr lang="tr-TR" sz="1400"/>
              <a:t>                Campath</a:t>
            </a:r>
          </a:p>
          <a:p>
            <a:pPr eaLnBrk="1" hangingPunct="1"/>
            <a:r>
              <a:rPr lang="tr-TR" sz="1400"/>
              <a:t>                Thymo</a:t>
            </a:r>
          </a:p>
          <a:p>
            <a:pPr eaLnBrk="1" hangingPunct="1"/>
            <a:r>
              <a:rPr lang="tr-TR" sz="1400"/>
              <a:t>	    Belatacept</a:t>
            </a:r>
          </a:p>
          <a:p>
            <a:pPr eaLnBrk="1" hangingPunct="1"/>
            <a:r>
              <a:rPr lang="tr-TR" sz="1400"/>
              <a:t>	</a:t>
            </a:r>
          </a:p>
        </p:txBody>
      </p:sp>
      <p:sp>
        <p:nvSpPr>
          <p:cNvPr id="5175" name="Rectangle 75"/>
          <p:cNvSpPr>
            <a:spLocks noChangeArrowheads="1"/>
          </p:cNvSpPr>
          <p:nvPr/>
        </p:nvSpPr>
        <p:spPr bwMode="auto">
          <a:xfrm>
            <a:off x="1692275" y="3573463"/>
            <a:ext cx="71438" cy="714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76" name="Rectangle 76"/>
          <p:cNvSpPr>
            <a:spLocks noChangeArrowheads="1"/>
          </p:cNvSpPr>
          <p:nvPr/>
        </p:nvSpPr>
        <p:spPr bwMode="auto">
          <a:xfrm>
            <a:off x="2700338" y="2852738"/>
            <a:ext cx="71437" cy="714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77" name="Rectangle 77"/>
          <p:cNvSpPr>
            <a:spLocks noChangeArrowheads="1"/>
          </p:cNvSpPr>
          <p:nvPr/>
        </p:nvSpPr>
        <p:spPr bwMode="auto">
          <a:xfrm>
            <a:off x="4284663" y="2492375"/>
            <a:ext cx="71437" cy="7302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78" name="Rectangle 78"/>
          <p:cNvSpPr>
            <a:spLocks noChangeArrowheads="1"/>
          </p:cNvSpPr>
          <p:nvPr/>
        </p:nvSpPr>
        <p:spPr bwMode="auto">
          <a:xfrm>
            <a:off x="5148263" y="1557338"/>
            <a:ext cx="71437" cy="714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79" name="Rectangle 79"/>
          <p:cNvSpPr>
            <a:spLocks noChangeArrowheads="1"/>
          </p:cNvSpPr>
          <p:nvPr/>
        </p:nvSpPr>
        <p:spPr bwMode="auto">
          <a:xfrm>
            <a:off x="6804025" y="1412875"/>
            <a:ext cx="73025" cy="7143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80" name="Rectangle 80"/>
          <p:cNvSpPr>
            <a:spLocks noChangeArrowheads="1"/>
          </p:cNvSpPr>
          <p:nvPr/>
        </p:nvSpPr>
        <p:spPr bwMode="auto">
          <a:xfrm>
            <a:off x="7667625" y="1125538"/>
            <a:ext cx="73025" cy="714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81" name="Text Box 82"/>
          <p:cNvSpPr txBox="1">
            <a:spLocks noChangeArrowheads="1"/>
          </p:cNvSpPr>
          <p:nvPr/>
        </p:nvSpPr>
        <p:spPr bwMode="auto">
          <a:xfrm>
            <a:off x="1403350" y="47244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5182" name="Text Box 84"/>
          <p:cNvSpPr txBox="1">
            <a:spLocks noChangeArrowheads="1"/>
          </p:cNvSpPr>
          <p:nvPr/>
        </p:nvSpPr>
        <p:spPr bwMode="auto">
          <a:xfrm>
            <a:off x="1908175" y="4581525"/>
            <a:ext cx="23780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a:t> Akut Rejeksiyon 1 yıl</a:t>
            </a:r>
          </a:p>
          <a:p>
            <a:pPr eaLnBrk="1" hangingPunct="1"/>
            <a:r>
              <a:rPr lang="tr-TR"/>
              <a:t> Graft Survival 1 yıl</a:t>
            </a:r>
          </a:p>
        </p:txBody>
      </p:sp>
      <p:sp>
        <p:nvSpPr>
          <p:cNvPr id="5183" name="Oval 85"/>
          <p:cNvSpPr>
            <a:spLocks noChangeArrowheads="1"/>
          </p:cNvSpPr>
          <p:nvPr/>
        </p:nvSpPr>
        <p:spPr bwMode="auto">
          <a:xfrm>
            <a:off x="1763713" y="4724400"/>
            <a:ext cx="71437" cy="144463"/>
          </a:xfrm>
          <a:prstGeom prst="ellipse">
            <a:avLst/>
          </a:prstGeom>
          <a:solidFill>
            <a:srgbClr val="99FF33"/>
          </a:solidFill>
          <a:ln w="9525">
            <a:solidFill>
              <a:schemeClr val="tx1"/>
            </a:solidFill>
            <a:round/>
            <a:headEnd/>
            <a:tailEnd/>
          </a:ln>
        </p:spPr>
        <p:txBody>
          <a:bodyPr wrap="none" anchor="ctr"/>
          <a:lstStyle/>
          <a:p>
            <a:endParaRPr lang="en-US"/>
          </a:p>
        </p:txBody>
      </p:sp>
      <p:sp>
        <p:nvSpPr>
          <p:cNvPr id="5184" name="Line 88"/>
          <p:cNvSpPr>
            <a:spLocks noChangeShapeType="1"/>
          </p:cNvSpPr>
          <p:nvPr/>
        </p:nvSpPr>
        <p:spPr bwMode="auto">
          <a:xfrm>
            <a:off x="1692275" y="5084763"/>
            <a:ext cx="21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85" name="Rectangle 89"/>
          <p:cNvSpPr>
            <a:spLocks noChangeArrowheads="1"/>
          </p:cNvSpPr>
          <p:nvPr/>
        </p:nvSpPr>
        <p:spPr bwMode="auto">
          <a:xfrm>
            <a:off x="1763713" y="5013325"/>
            <a:ext cx="71437" cy="144463"/>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86" name="Line 90"/>
          <p:cNvSpPr>
            <a:spLocks noChangeShapeType="1"/>
          </p:cNvSpPr>
          <p:nvPr/>
        </p:nvSpPr>
        <p:spPr bwMode="auto">
          <a:xfrm flipH="1">
            <a:off x="1692275" y="4797425"/>
            <a:ext cx="287338" cy="0"/>
          </a:xfrm>
          <a:prstGeom prst="line">
            <a:avLst/>
          </a:prstGeom>
          <a:noFill/>
          <a:ln w="9525">
            <a:solidFill>
              <a:srgbClr val="99FF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87" name="Text Box 91"/>
          <p:cNvSpPr txBox="1">
            <a:spLocks noChangeArrowheads="1"/>
          </p:cNvSpPr>
          <p:nvPr/>
        </p:nvSpPr>
        <p:spPr bwMode="auto">
          <a:xfrm>
            <a:off x="1527175" y="3233738"/>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40</a:t>
            </a:r>
          </a:p>
        </p:txBody>
      </p:sp>
      <p:sp>
        <p:nvSpPr>
          <p:cNvPr id="5188" name="Text Box 92"/>
          <p:cNvSpPr txBox="1">
            <a:spLocks noChangeArrowheads="1"/>
          </p:cNvSpPr>
          <p:nvPr/>
        </p:nvSpPr>
        <p:spPr bwMode="auto">
          <a:xfrm>
            <a:off x="2679700" y="2946400"/>
            <a:ext cx="352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60</a:t>
            </a:r>
          </a:p>
        </p:txBody>
      </p:sp>
      <p:sp>
        <p:nvSpPr>
          <p:cNvPr id="5189" name="Text Box 93"/>
          <p:cNvSpPr txBox="1">
            <a:spLocks noChangeArrowheads="1"/>
          </p:cNvSpPr>
          <p:nvPr/>
        </p:nvSpPr>
        <p:spPr bwMode="auto">
          <a:xfrm>
            <a:off x="4048125" y="2154238"/>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65</a:t>
            </a:r>
          </a:p>
        </p:txBody>
      </p:sp>
      <p:sp>
        <p:nvSpPr>
          <p:cNvPr id="5190" name="Text Box 94"/>
          <p:cNvSpPr txBox="1">
            <a:spLocks noChangeArrowheads="1"/>
          </p:cNvSpPr>
          <p:nvPr/>
        </p:nvSpPr>
        <p:spPr bwMode="auto">
          <a:xfrm>
            <a:off x="4984750" y="121761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90</a:t>
            </a:r>
          </a:p>
        </p:txBody>
      </p:sp>
      <p:sp>
        <p:nvSpPr>
          <p:cNvPr id="5191" name="Rectangle 95"/>
          <p:cNvSpPr>
            <a:spLocks noChangeArrowheads="1"/>
          </p:cNvSpPr>
          <p:nvPr/>
        </p:nvSpPr>
        <p:spPr bwMode="auto">
          <a:xfrm>
            <a:off x="6588125" y="1412875"/>
            <a:ext cx="71438" cy="7302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92" name="Text Box 96"/>
          <p:cNvSpPr txBox="1">
            <a:spLocks noChangeArrowheads="1"/>
          </p:cNvSpPr>
          <p:nvPr/>
        </p:nvSpPr>
        <p:spPr bwMode="auto">
          <a:xfrm>
            <a:off x="6659563" y="1125538"/>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90</a:t>
            </a:r>
          </a:p>
        </p:txBody>
      </p:sp>
      <p:sp>
        <p:nvSpPr>
          <p:cNvPr id="5193" name="Text Box 97"/>
          <p:cNvSpPr txBox="1">
            <a:spLocks noChangeArrowheads="1"/>
          </p:cNvSpPr>
          <p:nvPr/>
        </p:nvSpPr>
        <p:spPr bwMode="auto">
          <a:xfrm>
            <a:off x="7524750" y="83661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t>96</a:t>
            </a:r>
          </a:p>
        </p:txBody>
      </p:sp>
      <p:sp>
        <p:nvSpPr>
          <p:cNvPr id="5194" name="Text Box 98"/>
          <p:cNvSpPr txBox="1">
            <a:spLocks noChangeArrowheads="1"/>
          </p:cNvSpPr>
          <p:nvPr/>
        </p:nvSpPr>
        <p:spPr bwMode="auto">
          <a:xfrm>
            <a:off x="1239838" y="208121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solidFill>
                  <a:srgbClr val="99FF33"/>
                </a:solidFill>
              </a:rPr>
              <a:t>80</a:t>
            </a:r>
          </a:p>
        </p:txBody>
      </p:sp>
      <p:sp>
        <p:nvSpPr>
          <p:cNvPr id="5195" name="Text Box 99"/>
          <p:cNvSpPr txBox="1">
            <a:spLocks noChangeArrowheads="1"/>
          </p:cNvSpPr>
          <p:nvPr/>
        </p:nvSpPr>
        <p:spPr bwMode="auto">
          <a:xfrm>
            <a:off x="2463800" y="229711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solidFill>
                  <a:srgbClr val="99FF33"/>
                </a:solidFill>
              </a:rPr>
              <a:t>65</a:t>
            </a:r>
          </a:p>
        </p:txBody>
      </p:sp>
      <p:sp>
        <p:nvSpPr>
          <p:cNvPr id="5196" name="Text Box 100"/>
          <p:cNvSpPr txBox="1">
            <a:spLocks noChangeArrowheads="1"/>
          </p:cNvSpPr>
          <p:nvPr/>
        </p:nvSpPr>
        <p:spPr bwMode="auto">
          <a:xfrm>
            <a:off x="3975100" y="2946400"/>
            <a:ext cx="352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solidFill>
                  <a:srgbClr val="99FF33"/>
                </a:solidFill>
              </a:rPr>
              <a:t>60</a:t>
            </a:r>
          </a:p>
        </p:txBody>
      </p:sp>
      <p:sp>
        <p:nvSpPr>
          <p:cNvPr id="5197" name="Text Box 101"/>
          <p:cNvSpPr txBox="1">
            <a:spLocks noChangeArrowheads="1"/>
          </p:cNvSpPr>
          <p:nvPr/>
        </p:nvSpPr>
        <p:spPr bwMode="auto">
          <a:xfrm>
            <a:off x="4911725" y="3162300"/>
            <a:ext cx="352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solidFill>
                  <a:srgbClr val="99FF33"/>
                </a:solidFill>
              </a:rPr>
              <a:t>45</a:t>
            </a:r>
          </a:p>
        </p:txBody>
      </p:sp>
      <p:sp>
        <p:nvSpPr>
          <p:cNvPr id="5198" name="Text Box 102"/>
          <p:cNvSpPr txBox="1">
            <a:spLocks noChangeArrowheads="1"/>
          </p:cNvSpPr>
          <p:nvPr/>
        </p:nvSpPr>
        <p:spPr bwMode="auto">
          <a:xfrm>
            <a:off x="6567488" y="373856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solidFill>
                  <a:srgbClr val="99FF33"/>
                </a:solidFill>
              </a:rPr>
              <a:t>35</a:t>
            </a:r>
          </a:p>
        </p:txBody>
      </p:sp>
      <p:sp>
        <p:nvSpPr>
          <p:cNvPr id="5199" name="Oval 103"/>
          <p:cNvSpPr>
            <a:spLocks noChangeArrowheads="1"/>
          </p:cNvSpPr>
          <p:nvPr/>
        </p:nvSpPr>
        <p:spPr bwMode="auto">
          <a:xfrm>
            <a:off x="7092950" y="4437063"/>
            <a:ext cx="73025" cy="73025"/>
          </a:xfrm>
          <a:prstGeom prst="ellipse">
            <a:avLst/>
          </a:prstGeom>
          <a:solidFill>
            <a:srgbClr val="99FF33"/>
          </a:solidFill>
          <a:ln w="9525">
            <a:solidFill>
              <a:schemeClr val="tx1"/>
            </a:solidFill>
            <a:round/>
            <a:headEnd/>
            <a:tailEnd/>
          </a:ln>
        </p:spPr>
        <p:txBody>
          <a:bodyPr wrap="none" anchor="ctr"/>
          <a:lstStyle/>
          <a:p>
            <a:endParaRPr lang="en-US"/>
          </a:p>
        </p:txBody>
      </p:sp>
      <p:sp>
        <p:nvSpPr>
          <p:cNvPr id="5200" name="Text Box 104"/>
          <p:cNvSpPr txBox="1">
            <a:spLocks noChangeArrowheads="1"/>
          </p:cNvSpPr>
          <p:nvPr/>
        </p:nvSpPr>
        <p:spPr bwMode="auto">
          <a:xfrm>
            <a:off x="7143750" y="417036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solidFill>
                  <a:srgbClr val="99FF33"/>
                </a:solidFill>
              </a:rPr>
              <a:t>25</a:t>
            </a:r>
          </a:p>
        </p:txBody>
      </p:sp>
      <p:sp>
        <p:nvSpPr>
          <p:cNvPr id="5201" name="Text Box 105"/>
          <p:cNvSpPr txBox="1">
            <a:spLocks noChangeArrowheads="1"/>
          </p:cNvSpPr>
          <p:nvPr/>
        </p:nvSpPr>
        <p:spPr bwMode="auto">
          <a:xfrm>
            <a:off x="7648575" y="460216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solidFill>
                  <a:srgbClr val="99FF33"/>
                </a:solidFill>
              </a:rPr>
              <a:t>15</a:t>
            </a:r>
          </a:p>
        </p:txBody>
      </p:sp>
      <p:sp>
        <p:nvSpPr>
          <p:cNvPr id="5202" name="Text Box 106"/>
          <p:cNvSpPr txBox="1">
            <a:spLocks noChangeArrowheads="1"/>
          </p:cNvSpPr>
          <p:nvPr/>
        </p:nvSpPr>
        <p:spPr bwMode="auto">
          <a:xfrm>
            <a:off x="8151813" y="481806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sz="1200">
                <a:solidFill>
                  <a:srgbClr val="99FF33"/>
                </a:solidFill>
              </a:rPr>
              <a:t>10</a:t>
            </a:r>
          </a:p>
        </p:txBody>
      </p:sp>
      <p:sp>
        <p:nvSpPr>
          <p:cNvPr id="5203" name="Text Box 108"/>
          <p:cNvSpPr txBox="1">
            <a:spLocks noChangeArrowheads="1"/>
          </p:cNvSpPr>
          <p:nvPr/>
        </p:nvSpPr>
        <p:spPr bwMode="auto">
          <a:xfrm>
            <a:off x="755650" y="620713"/>
            <a:ext cx="38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tr-TR"/>
              <a:t>%</a:t>
            </a:r>
          </a:p>
        </p:txBody>
      </p:sp>
    </p:spTree>
    <p:extLst>
      <p:ext uri="{BB962C8B-B14F-4D97-AF65-F5344CB8AC3E}">
        <p14:creationId xmlns:p14="http://schemas.microsoft.com/office/powerpoint/2010/main" val="409405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Özdeğerlendirme</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37282232"/>
              </p:ext>
            </p:extLst>
          </p:nvPr>
        </p:nvGraphicFramePr>
        <p:xfrm>
          <a:off x="304525" y="1578985"/>
          <a:ext cx="8503200" cy="5102095"/>
        </p:xfrm>
        <a:graphic>
          <a:graphicData uri="http://schemas.openxmlformats.org/drawingml/2006/table">
            <a:tbl>
              <a:tblPr firstRow="1" bandRow="1">
                <a:tableStyleId>{5C22544A-7EE6-4342-B048-85BDC9FD1C3A}</a:tableStyleId>
              </a:tblPr>
              <a:tblGrid>
                <a:gridCol w="4251600">
                  <a:extLst>
                    <a:ext uri="{9D8B030D-6E8A-4147-A177-3AD203B41FA5}">
                      <a16:colId xmlns:a16="http://schemas.microsoft.com/office/drawing/2014/main" val="20000"/>
                    </a:ext>
                  </a:extLst>
                </a:gridCol>
                <a:gridCol w="4251600">
                  <a:extLst>
                    <a:ext uri="{9D8B030D-6E8A-4147-A177-3AD203B41FA5}">
                      <a16:colId xmlns:a16="http://schemas.microsoft.com/office/drawing/2014/main" val="20001"/>
                    </a:ext>
                  </a:extLst>
                </a:gridCol>
              </a:tblGrid>
              <a:tr h="3240160">
                <a:tc>
                  <a:txBody>
                    <a:bodyPr/>
                    <a:lstStyle/>
                    <a:p>
                      <a:r>
                        <a:rPr lang="en-US" sz="2000" dirty="0" err="1">
                          <a:solidFill>
                            <a:srgbClr val="292934"/>
                          </a:solidFill>
                        </a:rPr>
                        <a:t>Güçlü</a:t>
                      </a:r>
                      <a:r>
                        <a:rPr lang="en-US" sz="2000" dirty="0">
                          <a:solidFill>
                            <a:srgbClr val="292934"/>
                          </a:solidFill>
                        </a:rPr>
                        <a:t> </a:t>
                      </a:r>
                      <a:r>
                        <a:rPr lang="en-US" sz="2000" dirty="0" err="1">
                          <a:solidFill>
                            <a:srgbClr val="292934"/>
                          </a:solidFill>
                        </a:rPr>
                        <a:t>Yanlarımız</a:t>
                      </a:r>
                      <a:endParaRPr lang="en-US" sz="2000" dirty="0">
                        <a:solidFill>
                          <a:srgbClr val="292934"/>
                        </a:solidFill>
                      </a:endParaRPr>
                    </a:p>
                    <a:p>
                      <a:pPr marL="285750" indent="-285750">
                        <a:buFont typeface="Arial"/>
                        <a:buChar char="•"/>
                      </a:pPr>
                      <a:r>
                        <a:rPr lang="en-US" sz="2000" dirty="0">
                          <a:solidFill>
                            <a:srgbClr val="292934"/>
                          </a:solidFill>
                        </a:rPr>
                        <a:t>Organ </a:t>
                      </a:r>
                      <a:r>
                        <a:rPr lang="en-US" sz="2000" dirty="0" err="1">
                          <a:solidFill>
                            <a:srgbClr val="292934"/>
                          </a:solidFill>
                        </a:rPr>
                        <a:t>nakli</a:t>
                      </a:r>
                      <a:r>
                        <a:rPr lang="en-US" sz="2000" dirty="0">
                          <a:solidFill>
                            <a:srgbClr val="292934"/>
                          </a:solidFill>
                        </a:rPr>
                        <a:t> </a:t>
                      </a:r>
                      <a:r>
                        <a:rPr lang="en-US" sz="2000" dirty="0" err="1">
                          <a:solidFill>
                            <a:srgbClr val="292934"/>
                          </a:solidFill>
                        </a:rPr>
                        <a:t>kanunu</a:t>
                      </a:r>
                      <a:r>
                        <a:rPr lang="en-US" sz="2000" dirty="0">
                          <a:solidFill>
                            <a:srgbClr val="292934"/>
                          </a:solidFill>
                        </a:rPr>
                        <a:t>, </a:t>
                      </a:r>
                      <a:r>
                        <a:rPr lang="en-US" sz="2000" dirty="0" err="1">
                          <a:solidFill>
                            <a:srgbClr val="292934"/>
                          </a:solidFill>
                        </a:rPr>
                        <a:t>yönetmelikleri</a:t>
                      </a:r>
                      <a:endParaRPr lang="en-US" sz="2000" dirty="0">
                        <a:solidFill>
                          <a:srgbClr val="292934"/>
                        </a:solidFill>
                      </a:endParaRPr>
                    </a:p>
                    <a:p>
                      <a:pPr marL="285750" indent="-285750">
                        <a:buFont typeface="Arial"/>
                        <a:buChar char="•"/>
                      </a:pPr>
                      <a:r>
                        <a:rPr lang="en-US" sz="2000" dirty="0" err="1">
                          <a:solidFill>
                            <a:srgbClr val="292934"/>
                          </a:solidFill>
                        </a:rPr>
                        <a:t>Ulusal</a:t>
                      </a:r>
                      <a:r>
                        <a:rPr lang="en-US" sz="2000" dirty="0">
                          <a:solidFill>
                            <a:srgbClr val="292934"/>
                          </a:solidFill>
                        </a:rPr>
                        <a:t> </a:t>
                      </a:r>
                      <a:r>
                        <a:rPr lang="en-US" sz="2000" dirty="0" err="1">
                          <a:solidFill>
                            <a:srgbClr val="292934"/>
                          </a:solidFill>
                        </a:rPr>
                        <a:t>koordinasyon</a:t>
                      </a:r>
                      <a:r>
                        <a:rPr lang="en-US" sz="2000" dirty="0">
                          <a:solidFill>
                            <a:srgbClr val="292934"/>
                          </a:solidFill>
                        </a:rPr>
                        <a:t> </a:t>
                      </a:r>
                      <a:r>
                        <a:rPr lang="en-US" sz="2000" dirty="0" err="1">
                          <a:solidFill>
                            <a:srgbClr val="292934"/>
                          </a:solidFill>
                        </a:rPr>
                        <a:t>sistemi</a:t>
                      </a:r>
                      <a:endParaRPr lang="en-US" sz="2000" dirty="0">
                        <a:solidFill>
                          <a:srgbClr val="292934"/>
                        </a:solidFill>
                      </a:endParaRPr>
                    </a:p>
                    <a:p>
                      <a:pPr marL="285750" indent="-285750">
                        <a:buFont typeface="Arial"/>
                        <a:buChar char="•"/>
                      </a:pPr>
                      <a:r>
                        <a:rPr lang="en-US" sz="2000" dirty="0" err="1">
                          <a:solidFill>
                            <a:srgbClr val="292934"/>
                          </a:solidFill>
                        </a:rPr>
                        <a:t>Ulusal</a:t>
                      </a:r>
                      <a:r>
                        <a:rPr lang="en-US" sz="2000" dirty="0">
                          <a:solidFill>
                            <a:srgbClr val="292934"/>
                          </a:solidFill>
                        </a:rPr>
                        <a:t> organ </a:t>
                      </a:r>
                      <a:r>
                        <a:rPr lang="en-US" sz="2000" dirty="0" err="1">
                          <a:solidFill>
                            <a:srgbClr val="292934"/>
                          </a:solidFill>
                        </a:rPr>
                        <a:t>paylaşım</a:t>
                      </a:r>
                      <a:r>
                        <a:rPr lang="en-US" sz="2000" dirty="0">
                          <a:solidFill>
                            <a:srgbClr val="292934"/>
                          </a:solidFill>
                        </a:rPr>
                        <a:t> </a:t>
                      </a:r>
                      <a:r>
                        <a:rPr lang="en-US" sz="2000" dirty="0" err="1">
                          <a:solidFill>
                            <a:srgbClr val="292934"/>
                          </a:solidFill>
                        </a:rPr>
                        <a:t>sistemi</a:t>
                      </a:r>
                      <a:endParaRPr lang="en-US" sz="2000" dirty="0">
                        <a:solidFill>
                          <a:srgbClr val="292934"/>
                        </a:solidFill>
                      </a:endParaRPr>
                    </a:p>
                    <a:p>
                      <a:pPr marL="285750" indent="-285750">
                        <a:buFont typeface="Arial"/>
                        <a:buChar char="•"/>
                      </a:pPr>
                      <a:r>
                        <a:rPr lang="en-US" sz="2000" dirty="0" err="1">
                          <a:solidFill>
                            <a:srgbClr val="292934"/>
                          </a:solidFill>
                        </a:rPr>
                        <a:t>Ulusal</a:t>
                      </a:r>
                      <a:r>
                        <a:rPr lang="en-US" sz="2000" dirty="0">
                          <a:solidFill>
                            <a:srgbClr val="292934"/>
                          </a:solidFill>
                        </a:rPr>
                        <a:t> </a:t>
                      </a:r>
                      <a:r>
                        <a:rPr lang="en-US" sz="2000" dirty="0" err="1">
                          <a:solidFill>
                            <a:srgbClr val="292934"/>
                          </a:solidFill>
                        </a:rPr>
                        <a:t>kayıt</a:t>
                      </a:r>
                      <a:r>
                        <a:rPr lang="en-US" sz="2000" dirty="0">
                          <a:solidFill>
                            <a:srgbClr val="292934"/>
                          </a:solidFill>
                        </a:rPr>
                        <a:t> </a:t>
                      </a:r>
                      <a:r>
                        <a:rPr lang="en-US" sz="2000" dirty="0" err="1">
                          <a:solidFill>
                            <a:srgbClr val="292934"/>
                          </a:solidFill>
                        </a:rPr>
                        <a:t>sistemi</a:t>
                      </a:r>
                      <a:endParaRPr lang="en-US" sz="2000" dirty="0">
                        <a:solidFill>
                          <a:srgbClr val="292934"/>
                        </a:solidFill>
                      </a:endParaRPr>
                    </a:p>
                    <a:p>
                      <a:pPr marL="285750" indent="-285750">
                        <a:buFont typeface="Arial"/>
                        <a:buChar char="•"/>
                      </a:pPr>
                      <a:r>
                        <a:rPr lang="en-US" sz="2000" dirty="0" err="1">
                          <a:solidFill>
                            <a:srgbClr val="292934"/>
                          </a:solidFill>
                        </a:rPr>
                        <a:t>Tecrübeli</a:t>
                      </a:r>
                      <a:r>
                        <a:rPr lang="en-US" sz="2000" dirty="0">
                          <a:solidFill>
                            <a:srgbClr val="292934"/>
                          </a:solidFill>
                        </a:rPr>
                        <a:t> </a:t>
                      </a:r>
                      <a:r>
                        <a:rPr lang="en-US" sz="2000" dirty="0" err="1">
                          <a:solidFill>
                            <a:srgbClr val="292934"/>
                          </a:solidFill>
                        </a:rPr>
                        <a:t>nakil</a:t>
                      </a:r>
                      <a:r>
                        <a:rPr lang="en-US" sz="2000" dirty="0">
                          <a:solidFill>
                            <a:srgbClr val="292934"/>
                          </a:solidFill>
                        </a:rPr>
                        <a:t> </a:t>
                      </a:r>
                      <a:r>
                        <a:rPr lang="en-US" sz="2000" dirty="0" err="1">
                          <a:solidFill>
                            <a:srgbClr val="292934"/>
                          </a:solidFill>
                        </a:rPr>
                        <a:t>uzmanlaı</a:t>
                      </a:r>
                      <a:endParaRPr lang="en-US" sz="2000" dirty="0">
                        <a:solidFill>
                          <a:srgbClr val="292934"/>
                        </a:solidFill>
                      </a:endParaRPr>
                    </a:p>
                    <a:p>
                      <a:pPr marL="285750" indent="-285750">
                        <a:buFont typeface="Arial"/>
                        <a:buChar char="•"/>
                      </a:pPr>
                      <a:r>
                        <a:rPr lang="en-US" sz="2000" dirty="0" err="1">
                          <a:solidFill>
                            <a:srgbClr val="292934"/>
                          </a:solidFill>
                        </a:rPr>
                        <a:t>Yılların</a:t>
                      </a:r>
                      <a:r>
                        <a:rPr lang="en-US" sz="2000" baseline="0" dirty="0">
                          <a:solidFill>
                            <a:srgbClr val="292934"/>
                          </a:solidFill>
                        </a:rPr>
                        <a:t> </a:t>
                      </a:r>
                      <a:r>
                        <a:rPr lang="en-US" sz="2000" baseline="0" dirty="0" err="1">
                          <a:solidFill>
                            <a:srgbClr val="292934"/>
                          </a:solidFill>
                        </a:rPr>
                        <a:t>getirdiği</a:t>
                      </a:r>
                      <a:r>
                        <a:rPr lang="en-US" sz="2000" baseline="0" dirty="0">
                          <a:solidFill>
                            <a:srgbClr val="292934"/>
                          </a:solidFill>
                        </a:rPr>
                        <a:t> </a:t>
                      </a:r>
                      <a:r>
                        <a:rPr lang="en-US" sz="2000" baseline="0" dirty="0" err="1">
                          <a:solidFill>
                            <a:srgbClr val="292934"/>
                          </a:solidFill>
                        </a:rPr>
                        <a:t>tecrübe</a:t>
                      </a:r>
                      <a:endParaRPr lang="en-US" sz="2000" baseline="0" dirty="0">
                        <a:solidFill>
                          <a:srgbClr val="292934"/>
                        </a:solidFill>
                      </a:endParaRPr>
                    </a:p>
                    <a:p>
                      <a:pPr marL="285750" indent="-285750">
                        <a:buFont typeface="Arial"/>
                        <a:buChar char="•"/>
                      </a:pPr>
                      <a:r>
                        <a:rPr lang="en-US" sz="2000" baseline="0" dirty="0" err="1">
                          <a:solidFill>
                            <a:srgbClr val="292934"/>
                          </a:solidFill>
                        </a:rPr>
                        <a:t>Beyin</a:t>
                      </a:r>
                      <a:r>
                        <a:rPr lang="en-US" sz="2000" baseline="0" dirty="0">
                          <a:solidFill>
                            <a:srgbClr val="292934"/>
                          </a:solidFill>
                        </a:rPr>
                        <a:t> </a:t>
                      </a:r>
                      <a:r>
                        <a:rPr lang="en-US" sz="2000" baseline="0" dirty="0" err="1">
                          <a:solidFill>
                            <a:srgbClr val="292934"/>
                          </a:solidFill>
                        </a:rPr>
                        <a:t>ölümü</a:t>
                      </a:r>
                      <a:r>
                        <a:rPr lang="en-US" sz="2000" baseline="0" dirty="0">
                          <a:solidFill>
                            <a:srgbClr val="292934"/>
                          </a:solidFill>
                        </a:rPr>
                        <a:t> </a:t>
                      </a:r>
                      <a:r>
                        <a:rPr lang="en-US" sz="2000" baseline="0" dirty="0" err="1">
                          <a:solidFill>
                            <a:srgbClr val="292934"/>
                          </a:solidFill>
                        </a:rPr>
                        <a:t>tanısı</a:t>
                      </a:r>
                      <a:r>
                        <a:rPr lang="en-US" sz="2000" baseline="0" dirty="0">
                          <a:solidFill>
                            <a:srgbClr val="292934"/>
                          </a:solidFill>
                        </a:rPr>
                        <a:t> </a:t>
                      </a:r>
                      <a:r>
                        <a:rPr lang="en-US" sz="2000" baseline="0" dirty="0" err="1">
                          <a:solidFill>
                            <a:srgbClr val="292934"/>
                          </a:solidFill>
                        </a:rPr>
                        <a:t>koyabilecek</a:t>
                      </a:r>
                      <a:r>
                        <a:rPr lang="en-US" sz="2000" baseline="0" dirty="0">
                          <a:solidFill>
                            <a:srgbClr val="292934"/>
                          </a:solidFill>
                        </a:rPr>
                        <a:t> </a:t>
                      </a:r>
                      <a:r>
                        <a:rPr lang="en-US" sz="2000" baseline="0" dirty="0" err="1">
                          <a:solidFill>
                            <a:srgbClr val="292934"/>
                          </a:solidFill>
                        </a:rPr>
                        <a:t>yeterli</a:t>
                      </a:r>
                      <a:r>
                        <a:rPr lang="en-US" sz="2000" baseline="0" dirty="0">
                          <a:solidFill>
                            <a:srgbClr val="292934"/>
                          </a:solidFill>
                        </a:rPr>
                        <a:t> </a:t>
                      </a:r>
                      <a:r>
                        <a:rPr lang="en-US" sz="2000" baseline="0" dirty="0" err="1">
                          <a:solidFill>
                            <a:srgbClr val="292934"/>
                          </a:solidFill>
                        </a:rPr>
                        <a:t>teknik</a:t>
                      </a:r>
                      <a:r>
                        <a:rPr lang="en-US" sz="2000" baseline="0" dirty="0">
                          <a:solidFill>
                            <a:srgbClr val="292934"/>
                          </a:solidFill>
                        </a:rPr>
                        <a:t> </a:t>
                      </a:r>
                      <a:r>
                        <a:rPr lang="en-US" sz="2000" baseline="0" dirty="0" err="1">
                          <a:solidFill>
                            <a:srgbClr val="292934"/>
                          </a:solidFill>
                        </a:rPr>
                        <a:t>ve</a:t>
                      </a:r>
                      <a:r>
                        <a:rPr lang="en-US" sz="2000" baseline="0" dirty="0">
                          <a:solidFill>
                            <a:srgbClr val="292934"/>
                          </a:solidFill>
                        </a:rPr>
                        <a:t> </a:t>
                      </a:r>
                      <a:r>
                        <a:rPr lang="en-US" sz="2000" baseline="0" dirty="0" err="1">
                          <a:solidFill>
                            <a:srgbClr val="292934"/>
                          </a:solidFill>
                        </a:rPr>
                        <a:t>tıbbi</a:t>
                      </a:r>
                      <a:r>
                        <a:rPr lang="en-US" sz="2000" baseline="0" dirty="0">
                          <a:solidFill>
                            <a:srgbClr val="292934"/>
                          </a:solidFill>
                        </a:rPr>
                        <a:t> </a:t>
                      </a:r>
                      <a:r>
                        <a:rPr lang="en-US" sz="2000" baseline="0" dirty="0" err="1">
                          <a:solidFill>
                            <a:srgbClr val="292934"/>
                          </a:solidFill>
                        </a:rPr>
                        <a:t>elemana</a:t>
                      </a:r>
                      <a:r>
                        <a:rPr lang="en-US" sz="2000" baseline="0" dirty="0">
                          <a:solidFill>
                            <a:srgbClr val="292934"/>
                          </a:solidFill>
                        </a:rPr>
                        <a:t> </a:t>
                      </a:r>
                      <a:r>
                        <a:rPr lang="en-US" sz="2000" baseline="0" dirty="0" err="1">
                          <a:solidFill>
                            <a:srgbClr val="292934"/>
                          </a:solidFill>
                        </a:rPr>
                        <a:t>sahip</a:t>
                      </a:r>
                      <a:r>
                        <a:rPr lang="en-US" sz="2000" baseline="0" dirty="0">
                          <a:solidFill>
                            <a:srgbClr val="292934"/>
                          </a:solidFill>
                        </a:rPr>
                        <a:t> </a:t>
                      </a:r>
                      <a:r>
                        <a:rPr lang="en-US" sz="2000" baseline="0" dirty="0" err="1">
                          <a:solidFill>
                            <a:srgbClr val="292934"/>
                          </a:solidFill>
                        </a:rPr>
                        <a:t>hastane</a:t>
                      </a:r>
                      <a:r>
                        <a:rPr lang="en-US" sz="2000" baseline="0" dirty="0">
                          <a:solidFill>
                            <a:srgbClr val="292934"/>
                          </a:solidFill>
                        </a:rPr>
                        <a:t> </a:t>
                      </a:r>
                      <a:r>
                        <a:rPr lang="en-US" sz="2000" baseline="0" dirty="0" err="1">
                          <a:solidFill>
                            <a:srgbClr val="292934"/>
                          </a:solidFill>
                        </a:rPr>
                        <a:t>sayısı</a:t>
                      </a:r>
                      <a:endParaRPr lang="en-US" sz="2000" baseline="0" dirty="0">
                        <a:solidFill>
                          <a:srgbClr val="292934"/>
                        </a:solidFill>
                      </a:endParaRPr>
                    </a:p>
                    <a:p>
                      <a:pPr marL="285750" indent="-285750">
                        <a:buFont typeface="Arial"/>
                        <a:buChar char="•"/>
                      </a:pPr>
                      <a:r>
                        <a:rPr lang="en-US" sz="2000" baseline="0" dirty="0">
                          <a:solidFill>
                            <a:srgbClr val="292934"/>
                          </a:solidFill>
                        </a:rPr>
                        <a:t>SGK </a:t>
                      </a:r>
                      <a:r>
                        <a:rPr lang="en-US" sz="2000" baseline="0" dirty="0" err="1">
                          <a:solidFill>
                            <a:srgbClr val="292934"/>
                          </a:solidFill>
                        </a:rPr>
                        <a:t>ödemesi</a:t>
                      </a:r>
                      <a:endParaRPr lang="en-US" sz="2000" dirty="0">
                        <a:solidFill>
                          <a:srgbClr val="292934"/>
                        </a:solidFill>
                      </a:endParaRPr>
                    </a:p>
                  </a:txBody>
                  <a:tcPr>
                    <a:solidFill>
                      <a:srgbClr val="70D538"/>
                    </a:solidFill>
                  </a:tcPr>
                </a:tc>
                <a:tc>
                  <a:txBody>
                    <a:bodyPr/>
                    <a:lstStyle/>
                    <a:p>
                      <a:r>
                        <a:rPr lang="en-US" sz="2000" dirty="0" err="1">
                          <a:solidFill>
                            <a:srgbClr val="292934"/>
                          </a:solidFill>
                        </a:rPr>
                        <a:t>Zayıf</a:t>
                      </a:r>
                      <a:r>
                        <a:rPr lang="en-US" sz="2000" dirty="0">
                          <a:solidFill>
                            <a:srgbClr val="292934"/>
                          </a:solidFill>
                        </a:rPr>
                        <a:t> </a:t>
                      </a:r>
                      <a:r>
                        <a:rPr lang="en-US" sz="2000" dirty="0" err="1">
                          <a:solidFill>
                            <a:srgbClr val="292934"/>
                          </a:solidFill>
                        </a:rPr>
                        <a:t>yanlarımız</a:t>
                      </a:r>
                      <a:endParaRPr lang="en-US" sz="2000" dirty="0">
                        <a:solidFill>
                          <a:srgbClr val="292934"/>
                        </a:solidFill>
                      </a:endParaRPr>
                    </a:p>
                    <a:p>
                      <a:pPr marL="285750" indent="-285750">
                        <a:buFont typeface="Arial"/>
                        <a:buChar char="•"/>
                      </a:pPr>
                      <a:r>
                        <a:rPr lang="en-US" sz="2000" dirty="0" err="1">
                          <a:solidFill>
                            <a:srgbClr val="292934"/>
                          </a:solidFill>
                        </a:rPr>
                        <a:t>Kadavra</a:t>
                      </a:r>
                      <a:r>
                        <a:rPr lang="en-US" sz="2000" dirty="0">
                          <a:solidFill>
                            <a:srgbClr val="292934"/>
                          </a:solidFill>
                        </a:rPr>
                        <a:t> </a:t>
                      </a:r>
                      <a:r>
                        <a:rPr lang="en-US" sz="2000" dirty="0" err="1">
                          <a:solidFill>
                            <a:srgbClr val="292934"/>
                          </a:solidFill>
                        </a:rPr>
                        <a:t>nakil</a:t>
                      </a:r>
                      <a:r>
                        <a:rPr lang="en-US" sz="2000" dirty="0">
                          <a:solidFill>
                            <a:srgbClr val="292934"/>
                          </a:solidFill>
                        </a:rPr>
                        <a:t> </a:t>
                      </a:r>
                      <a:r>
                        <a:rPr lang="en-US" sz="2000" dirty="0" err="1">
                          <a:solidFill>
                            <a:srgbClr val="292934"/>
                          </a:solidFill>
                        </a:rPr>
                        <a:t>sayısı</a:t>
                      </a:r>
                      <a:r>
                        <a:rPr lang="en-US" sz="2000" dirty="0">
                          <a:solidFill>
                            <a:srgbClr val="292934"/>
                          </a:solidFill>
                        </a:rPr>
                        <a:t> </a:t>
                      </a:r>
                      <a:r>
                        <a:rPr lang="en-US" sz="2000" dirty="0" err="1">
                          <a:solidFill>
                            <a:srgbClr val="292934"/>
                          </a:solidFill>
                        </a:rPr>
                        <a:t>düşük</a:t>
                      </a:r>
                      <a:endParaRPr lang="en-US" sz="2000" dirty="0">
                        <a:solidFill>
                          <a:srgbClr val="292934"/>
                        </a:solidFill>
                      </a:endParaRPr>
                    </a:p>
                    <a:p>
                      <a:pPr marL="285750" indent="-285750">
                        <a:buFont typeface="Arial"/>
                        <a:buChar char="•"/>
                      </a:pPr>
                      <a:r>
                        <a:rPr lang="en-US" sz="2000" dirty="0">
                          <a:solidFill>
                            <a:srgbClr val="292934"/>
                          </a:solidFill>
                        </a:rPr>
                        <a:t>Organ </a:t>
                      </a:r>
                      <a:r>
                        <a:rPr lang="en-US" sz="2000" dirty="0" err="1">
                          <a:solidFill>
                            <a:srgbClr val="292934"/>
                          </a:solidFill>
                        </a:rPr>
                        <a:t>bağışı</a:t>
                      </a:r>
                      <a:r>
                        <a:rPr lang="en-US" sz="2000" dirty="0">
                          <a:solidFill>
                            <a:srgbClr val="292934"/>
                          </a:solidFill>
                        </a:rPr>
                        <a:t> </a:t>
                      </a:r>
                      <a:r>
                        <a:rPr lang="en-US" sz="2000" dirty="0" err="1">
                          <a:solidFill>
                            <a:srgbClr val="292934"/>
                          </a:solidFill>
                        </a:rPr>
                        <a:t>oranları</a:t>
                      </a:r>
                      <a:r>
                        <a:rPr lang="en-US" sz="2000" dirty="0">
                          <a:solidFill>
                            <a:srgbClr val="292934"/>
                          </a:solidFill>
                        </a:rPr>
                        <a:t> </a:t>
                      </a:r>
                      <a:r>
                        <a:rPr lang="en-US" sz="2000" dirty="0" err="1">
                          <a:solidFill>
                            <a:srgbClr val="292934"/>
                          </a:solidFill>
                        </a:rPr>
                        <a:t>düşük</a:t>
                      </a:r>
                      <a:endParaRPr lang="en-US" sz="2000" dirty="0">
                        <a:solidFill>
                          <a:srgbClr val="292934"/>
                        </a:solidFill>
                      </a:endParaRPr>
                    </a:p>
                    <a:p>
                      <a:pPr marL="285750" indent="-285750">
                        <a:buFont typeface="Arial"/>
                        <a:buChar char="•"/>
                      </a:pPr>
                      <a:r>
                        <a:rPr lang="en-US" sz="2000" dirty="0">
                          <a:solidFill>
                            <a:srgbClr val="292934"/>
                          </a:solidFill>
                        </a:rPr>
                        <a:t>Data </a:t>
                      </a:r>
                      <a:r>
                        <a:rPr lang="en-US" sz="2000" dirty="0" err="1">
                          <a:solidFill>
                            <a:srgbClr val="292934"/>
                          </a:solidFill>
                        </a:rPr>
                        <a:t>değerlendirme</a:t>
                      </a:r>
                      <a:endParaRPr lang="en-US" sz="2000" dirty="0">
                        <a:solidFill>
                          <a:srgbClr val="292934"/>
                        </a:solidFill>
                      </a:endParaRPr>
                    </a:p>
                    <a:p>
                      <a:pPr marL="285750" indent="-285750">
                        <a:buFont typeface="Arial"/>
                        <a:buChar char="•"/>
                      </a:pPr>
                      <a:r>
                        <a:rPr lang="en-US" sz="2000" dirty="0" err="1">
                          <a:solidFill>
                            <a:srgbClr val="292934"/>
                          </a:solidFill>
                        </a:rPr>
                        <a:t>Eğitimin</a:t>
                      </a:r>
                      <a:r>
                        <a:rPr lang="en-US" sz="2000" dirty="0">
                          <a:solidFill>
                            <a:srgbClr val="292934"/>
                          </a:solidFill>
                        </a:rPr>
                        <a:t> </a:t>
                      </a:r>
                      <a:r>
                        <a:rPr lang="en-US" sz="2000" dirty="0" err="1">
                          <a:solidFill>
                            <a:srgbClr val="292934"/>
                          </a:solidFill>
                        </a:rPr>
                        <a:t>standardizasyonu</a:t>
                      </a:r>
                      <a:endParaRPr lang="en-US" sz="2000" dirty="0">
                        <a:solidFill>
                          <a:srgbClr val="292934"/>
                        </a:solidFill>
                      </a:endParaRPr>
                    </a:p>
                  </a:txBody>
                  <a:tcPr>
                    <a:solidFill>
                      <a:srgbClr val="EF6119"/>
                    </a:solidFill>
                  </a:tcPr>
                </a:tc>
                <a:extLst>
                  <a:ext uri="{0D108BD9-81ED-4DB2-BD59-A6C34878D82A}">
                    <a16:rowId xmlns:a16="http://schemas.microsoft.com/office/drawing/2014/main" val="10000"/>
                  </a:ext>
                </a:extLst>
              </a:tr>
              <a:tr h="1657855">
                <a:tc>
                  <a:txBody>
                    <a:bodyPr/>
                    <a:lstStyle/>
                    <a:p>
                      <a:r>
                        <a:rPr lang="en-US" sz="2000" dirty="0" err="1">
                          <a:solidFill>
                            <a:srgbClr val="292934"/>
                          </a:solidFill>
                        </a:rPr>
                        <a:t>Fırsatlar</a:t>
                      </a:r>
                      <a:endParaRPr lang="en-US" sz="2000" dirty="0">
                        <a:solidFill>
                          <a:srgbClr val="292934"/>
                        </a:solidFill>
                      </a:endParaRPr>
                    </a:p>
                    <a:p>
                      <a:pPr marL="285750" indent="-285750">
                        <a:buFont typeface="Arial"/>
                        <a:buChar char="•"/>
                      </a:pPr>
                      <a:r>
                        <a:rPr lang="en-US" sz="2000" dirty="0" err="1">
                          <a:solidFill>
                            <a:srgbClr val="292934"/>
                          </a:solidFill>
                        </a:rPr>
                        <a:t>İdari</a:t>
                      </a:r>
                      <a:r>
                        <a:rPr lang="en-US" sz="2000" dirty="0">
                          <a:solidFill>
                            <a:srgbClr val="292934"/>
                          </a:solidFill>
                        </a:rPr>
                        <a:t> </a:t>
                      </a:r>
                      <a:r>
                        <a:rPr lang="en-US" sz="2000" dirty="0" err="1">
                          <a:solidFill>
                            <a:srgbClr val="292934"/>
                          </a:solidFill>
                        </a:rPr>
                        <a:t>destek</a:t>
                      </a:r>
                      <a:endParaRPr lang="en-US" sz="2000" dirty="0">
                        <a:solidFill>
                          <a:srgbClr val="292934"/>
                        </a:solidFill>
                      </a:endParaRPr>
                    </a:p>
                  </a:txBody>
                  <a:tcPr>
                    <a:solidFill>
                      <a:srgbClr val="2985FD"/>
                    </a:solidFill>
                  </a:tcPr>
                </a:tc>
                <a:tc>
                  <a:txBody>
                    <a:bodyPr/>
                    <a:lstStyle/>
                    <a:p>
                      <a:r>
                        <a:rPr lang="en-US" sz="2000" dirty="0" err="1">
                          <a:solidFill>
                            <a:srgbClr val="292934"/>
                          </a:solidFill>
                        </a:rPr>
                        <a:t>Tehditler</a:t>
                      </a:r>
                      <a:endParaRPr lang="en-US" sz="2000" dirty="0">
                        <a:solidFill>
                          <a:srgbClr val="292934"/>
                        </a:solidFill>
                      </a:endParaRPr>
                    </a:p>
                    <a:p>
                      <a:pPr marL="285750" indent="-285750">
                        <a:buFont typeface="Arial"/>
                        <a:buChar char="•"/>
                      </a:pPr>
                      <a:r>
                        <a:rPr lang="en-US" sz="2000" dirty="0" err="1">
                          <a:solidFill>
                            <a:srgbClr val="292934"/>
                          </a:solidFill>
                        </a:rPr>
                        <a:t>Güven</a:t>
                      </a:r>
                      <a:endParaRPr lang="en-US" sz="2000" dirty="0">
                        <a:solidFill>
                          <a:srgbClr val="292934"/>
                        </a:solidFill>
                      </a:endParaRPr>
                    </a:p>
                    <a:p>
                      <a:pPr marL="285750" indent="-285750">
                        <a:buFont typeface="Arial"/>
                        <a:buChar char="•"/>
                      </a:pPr>
                      <a:r>
                        <a:rPr lang="en-US" sz="2000" dirty="0" err="1">
                          <a:solidFill>
                            <a:srgbClr val="292934"/>
                          </a:solidFill>
                        </a:rPr>
                        <a:t>Etik</a:t>
                      </a:r>
                      <a:r>
                        <a:rPr lang="en-US" sz="2000" dirty="0">
                          <a:solidFill>
                            <a:srgbClr val="292934"/>
                          </a:solidFill>
                        </a:rPr>
                        <a:t> </a:t>
                      </a:r>
                      <a:r>
                        <a:rPr lang="en-US" sz="2000" dirty="0" err="1">
                          <a:solidFill>
                            <a:srgbClr val="292934"/>
                          </a:solidFill>
                        </a:rPr>
                        <a:t>sorunlar</a:t>
                      </a:r>
                      <a:endParaRPr lang="en-US" sz="2000" dirty="0">
                        <a:solidFill>
                          <a:srgbClr val="292934"/>
                        </a:solidFill>
                      </a:endParaRPr>
                    </a:p>
                    <a:p>
                      <a:pPr marL="285750" indent="-285750">
                        <a:buFont typeface="Arial"/>
                        <a:buChar char="•"/>
                      </a:pPr>
                      <a:r>
                        <a:rPr lang="en-US" sz="2000" dirty="0" err="1">
                          <a:solidFill>
                            <a:srgbClr val="292934"/>
                          </a:solidFill>
                        </a:rPr>
                        <a:t>Başarısız</a:t>
                      </a:r>
                      <a:r>
                        <a:rPr lang="en-US" sz="2000" dirty="0">
                          <a:solidFill>
                            <a:srgbClr val="292934"/>
                          </a:solidFill>
                        </a:rPr>
                        <a:t> </a:t>
                      </a:r>
                      <a:r>
                        <a:rPr lang="en-US" sz="2000" dirty="0" err="1">
                          <a:solidFill>
                            <a:srgbClr val="292934"/>
                          </a:solidFill>
                        </a:rPr>
                        <a:t>nakiller</a:t>
                      </a:r>
                      <a:endParaRPr lang="en-US" sz="2000" dirty="0">
                        <a:solidFill>
                          <a:srgbClr val="292934"/>
                        </a:solidFill>
                      </a:endParaRPr>
                    </a:p>
                  </a:txBody>
                  <a:tcPr>
                    <a:solidFill>
                      <a:schemeClr val="accent6">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3156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8987"/>
            <a:ext cx="8996947" cy="3139321"/>
          </a:xfrm>
          <a:prstGeom prst="rect">
            <a:avLst/>
          </a:prstGeom>
        </p:spPr>
        <p:txBody>
          <a:bodyPr wrap="square">
            <a:spAutoFit/>
          </a:bodyPr>
          <a:lstStyle/>
          <a:p>
            <a:r>
              <a:rPr lang="en-US" b="1" dirty="0" err="1"/>
              <a:t>Antalya'da</a:t>
            </a:r>
            <a:r>
              <a:rPr lang="en-US" b="1" dirty="0"/>
              <a:t> 9 </a:t>
            </a:r>
            <a:r>
              <a:rPr lang="en-US" b="1" dirty="0" err="1"/>
              <a:t>kişilik</a:t>
            </a:r>
            <a:r>
              <a:rPr lang="en-US" b="1" dirty="0"/>
              <a:t> organ </a:t>
            </a:r>
            <a:r>
              <a:rPr lang="en-US" b="1" dirty="0" err="1"/>
              <a:t>çetesinin</a:t>
            </a:r>
            <a:r>
              <a:rPr lang="en-US" b="1" dirty="0"/>
              <a:t> </a:t>
            </a:r>
            <a:r>
              <a:rPr lang="en-US" b="1" dirty="0" err="1"/>
              <a:t>çökertilmesi</a:t>
            </a:r>
            <a:r>
              <a:rPr lang="en-US" b="1" dirty="0"/>
              <a:t>, </a:t>
            </a:r>
            <a:r>
              <a:rPr lang="en-US" b="1" dirty="0" err="1"/>
              <a:t>acı</a:t>
            </a:r>
            <a:r>
              <a:rPr lang="en-US" b="1" dirty="0"/>
              <a:t> </a:t>
            </a:r>
            <a:r>
              <a:rPr lang="en-US" b="1" dirty="0" err="1"/>
              <a:t>bir</a:t>
            </a:r>
            <a:r>
              <a:rPr lang="en-US" b="1" dirty="0"/>
              <a:t> </a:t>
            </a:r>
            <a:r>
              <a:rPr lang="en-US" b="1" dirty="0" err="1"/>
              <a:t>gerçeği</a:t>
            </a:r>
            <a:r>
              <a:rPr lang="en-US" b="1" dirty="0"/>
              <a:t> </a:t>
            </a:r>
            <a:r>
              <a:rPr lang="en-US" b="1" dirty="0" err="1"/>
              <a:t>ortaya</a:t>
            </a:r>
            <a:r>
              <a:rPr lang="en-US" b="1" dirty="0"/>
              <a:t> </a:t>
            </a:r>
            <a:r>
              <a:rPr lang="en-US" b="1" dirty="0" err="1"/>
              <a:t>çıkardı</a:t>
            </a:r>
            <a:r>
              <a:rPr lang="en-US" b="1" dirty="0"/>
              <a:t>. </a:t>
            </a:r>
            <a:r>
              <a:rPr lang="en-US" b="1" dirty="0" err="1"/>
              <a:t>Çetenin</a:t>
            </a:r>
            <a:r>
              <a:rPr lang="en-US" b="1" dirty="0"/>
              <a:t> </a:t>
            </a:r>
            <a:r>
              <a:rPr lang="en-US" b="1" dirty="0" err="1"/>
              <a:t>böbrek</a:t>
            </a:r>
            <a:r>
              <a:rPr lang="en-US" b="1" dirty="0"/>
              <a:t> </a:t>
            </a:r>
            <a:r>
              <a:rPr lang="en-US" b="1" dirty="0" err="1"/>
              <a:t>aldığı</a:t>
            </a:r>
            <a:r>
              <a:rPr lang="en-US" b="1" dirty="0"/>
              <a:t> </a:t>
            </a:r>
            <a:r>
              <a:rPr lang="en-US" b="1" dirty="0" err="1"/>
              <a:t>Afyon'un</a:t>
            </a:r>
            <a:r>
              <a:rPr lang="en-US" b="1" dirty="0"/>
              <a:t> </a:t>
            </a:r>
            <a:r>
              <a:rPr lang="en-US" b="1" dirty="0" err="1"/>
              <a:t>Kışlacık</a:t>
            </a:r>
            <a:r>
              <a:rPr lang="en-US" b="1" dirty="0"/>
              <a:t> </a:t>
            </a:r>
            <a:r>
              <a:rPr lang="en-US" b="1" dirty="0" err="1"/>
              <a:t>köyünde</a:t>
            </a:r>
            <a:r>
              <a:rPr lang="en-US" b="1" dirty="0"/>
              <a:t>, </a:t>
            </a:r>
            <a:r>
              <a:rPr lang="en-US" b="1" dirty="0" err="1"/>
              <a:t>borç</a:t>
            </a:r>
            <a:r>
              <a:rPr lang="en-US" b="1" dirty="0"/>
              <a:t> </a:t>
            </a:r>
            <a:r>
              <a:rPr lang="en-US" b="1" dirty="0" err="1"/>
              <a:t>batağındaki</a:t>
            </a:r>
            <a:r>
              <a:rPr lang="en-US" b="1" dirty="0"/>
              <a:t> 10 </a:t>
            </a:r>
            <a:r>
              <a:rPr lang="en-US" b="1" dirty="0" err="1"/>
              <a:t>kişinin</a:t>
            </a:r>
            <a:r>
              <a:rPr lang="en-US" b="1" dirty="0"/>
              <a:t> </a:t>
            </a:r>
            <a:r>
              <a:rPr lang="en-US" b="1" dirty="0" err="1"/>
              <a:t>böbreğini</a:t>
            </a:r>
            <a:r>
              <a:rPr lang="en-US" b="1" dirty="0"/>
              <a:t> </a:t>
            </a:r>
            <a:r>
              <a:rPr lang="en-US" b="1" dirty="0" err="1"/>
              <a:t>sattığı</a:t>
            </a:r>
            <a:r>
              <a:rPr lang="en-US" b="1" dirty="0"/>
              <a:t>, 36 </a:t>
            </a:r>
            <a:r>
              <a:rPr lang="en-US" b="1" dirty="0" err="1"/>
              <a:t>kişinin</a:t>
            </a:r>
            <a:r>
              <a:rPr lang="en-US" b="1" dirty="0"/>
              <a:t> </a:t>
            </a:r>
            <a:r>
              <a:rPr lang="en-US" b="1" dirty="0" err="1"/>
              <a:t>ise</a:t>
            </a:r>
            <a:r>
              <a:rPr lang="en-US" b="1" dirty="0"/>
              <a:t> </a:t>
            </a:r>
            <a:r>
              <a:rPr lang="en-US" b="1" dirty="0" err="1"/>
              <a:t>sırada</a:t>
            </a:r>
            <a:r>
              <a:rPr lang="en-US" b="1" dirty="0"/>
              <a:t> </a:t>
            </a:r>
            <a:r>
              <a:rPr lang="en-US" b="1" dirty="0" err="1"/>
              <a:t>olduğu</a:t>
            </a:r>
            <a:r>
              <a:rPr lang="en-US" b="1" dirty="0"/>
              <a:t> </a:t>
            </a:r>
            <a:r>
              <a:rPr lang="en-US" b="1" dirty="0" err="1"/>
              <a:t>belirlendi</a:t>
            </a:r>
            <a:endParaRPr lang="en-US" b="1" dirty="0"/>
          </a:p>
          <a:p>
            <a:r>
              <a:rPr lang="tr-TR" dirty="0"/>
              <a:t>Giriş Tarihi: 1.10.2009</a:t>
            </a:r>
          </a:p>
          <a:p>
            <a:endParaRPr lang="tr-TR" b="1" dirty="0"/>
          </a:p>
          <a:p>
            <a:r>
              <a:rPr lang="tr-TR" dirty="0"/>
              <a:t>Afyonkarahisar'a bağlı Kışlacık köyü, iki gündür büyük bir hareketlilik yaşıyor. Önce jandarma ve polis ekipleri bozdu köydeki sessizliği, ardından gazetecilerin hücumuna uğradı 150 haneli 800 nüfuslu Kışlacık köyü. Her sokak başında konuşulan tek bir konu var; "organ satışı." Aslında Türkiye'nin gündemine yeni gelse de bu köyde aylardır gizli saklı konuşulan tek konu bu zaten. Zira köyden tam 10 kişi çeteye böbreğini satmış, 6 kişi testlerini yaptırmış, ameliyat gününü beklemeye başlamış. 30 kişi ise isimlerini "satıcı" olarak yazdırmış, "müşteri" çıkmasını bekliyor. </a:t>
            </a:r>
            <a:endParaRPr lang="tr-TR" b="1" dirty="0"/>
          </a:p>
        </p:txBody>
      </p:sp>
      <p:sp>
        <p:nvSpPr>
          <p:cNvPr id="2" name="TextBox 1"/>
          <p:cNvSpPr txBox="1"/>
          <p:nvPr/>
        </p:nvSpPr>
        <p:spPr>
          <a:xfrm>
            <a:off x="2312737" y="187158"/>
            <a:ext cx="4623581" cy="584776"/>
          </a:xfrm>
          <a:prstGeom prst="rect">
            <a:avLst/>
          </a:prstGeom>
          <a:noFill/>
        </p:spPr>
        <p:txBody>
          <a:bodyPr wrap="none" rtlCol="0">
            <a:spAutoFit/>
          </a:bodyPr>
          <a:lstStyle/>
          <a:p>
            <a:r>
              <a:rPr lang="en-US" sz="3200" b="1" dirty="0"/>
              <a:t>Bu </a:t>
            </a:r>
            <a:r>
              <a:rPr lang="en-US" sz="3200" b="1" dirty="0" err="1"/>
              <a:t>köyde</a:t>
            </a:r>
            <a:r>
              <a:rPr lang="en-US" sz="3200" b="1" dirty="0"/>
              <a:t> </a:t>
            </a:r>
            <a:r>
              <a:rPr lang="en-US" sz="3200" b="1" dirty="0" err="1"/>
              <a:t>böbrekler</a:t>
            </a:r>
            <a:r>
              <a:rPr lang="en-US" sz="3200" b="1" dirty="0"/>
              <a:t> </a:t>
            </a:r>
            <a:r>
              <a:rPr lang="en-US" sz="3200" b="1" dirty="0" err="1"/>
              <a:t>satılık</a:t>
            </a:r>
            <a:endParaRPr lang="en-US" sz="3200" b="1" dirty="0"/>
          </a:p>
        </p:txBody>
      </p:sp>
      <p:pic>
        <p:nvPicPr>
          <p:cNvPr id="3" name="Picture 2"/>
          <p:cNvPicPr>
            <a:picLocks noChangeAspect="1"/>
          </p:cNvPicPr>
          <p:nvPr/>
        </p:nvPicPr>
        <p:blipFill>
          <a:blip r:embed="rId2"/>
          <a:stretch>
            <a:fillRect/>
          </a:stretch>
        </p:blipFill>
        <p:spPr>
          <a:xfrm>
            <a:off x="320842" y="4162927"/>
            <a:ext cx="4411579" cy="2492542"/>
          </a:xfrm>
          <a:prstGeom prst="rect">
            <a:avLst/>
          </a:prstGeom>
        </p:spPr>
      </p:pic>
      <p:sp>
        <p:nvSpPr>
          <p:cNvPr id="5" name="TextBox 4"/>
          <p:cNvSpPr txBox="1"/>
          <p:nvPr/>
        </p:nvSpPr>
        <p:spPr>
          <a:xfrm>
            <a:off x="5521158" y="4491789"/>
            <a:ext cx="2685952" cy="1477328"/>
          </a:xfrm>
          <a:prstGeom prst="rect">
            <a:avLst/>
          </a:prstGeom>
          <a:noFill/>
        </p:spPr>
        <p:txBody>
          <a:bodyPr wrap="none" rtlCol="0">
            <a:spAutoFit/>
          </a:bodyPr>
          <a:lstStyle/>
          <a:p>
            <a:r>
              <a:rPr lang="en-US" dirty="0" err="1"/>
              <a:t>Cerrahi</a:t>
            </a:r>
            <a:r>
              <a:rPr lang="en-US" dirty="0"/>
              <a:t> (+++)</a:t>
            </a:r>
          </a:p>
          <a:p>
            <a:r>
              <a:rPr lang="en-US" dirty="0" err="1"/>
              <a:t>Nefroloji-İmmünoloji</a:t>
            </a:r>
            <a:r>
              <a:rPr lang="en-US" dirty="0"/>
              <a:t> (+++)</a:t>
            </a:r>
          </a:p>
          <a:p>
            <a:r>
              <a:rPr lang="en-US" dirty="0" err="1"/>
              <a:t>Kanun-Mevzuat</a:t>
            </a:r>
            <a:r>
              <a:rPr lang="en-US" dirty="0"/>
              <a:t> (++)</a:t>
            </a:r>
          </a:p>
          <a:p>
            <a:endParaRPr lang="en-US" dirty="0"/>
          </a:p>
          <a:p>
            <a:r>
              <a:rPr lang="en-US" dirty="0" err="1"/>
              <a:t>Sorun</a:t>
            </a:r>
            <a:r>
              <a:rPr lang="en-US" dirty="0"/>
              <a:t> </a:t>
            </a:r>
            <a:r>
              <a:rPr lang="en-US" dirty="0" err="1"/>
              <a:t>halen</a:t>
            </a:r>
            <a:r>
              <a:rPr lang="en-US" dirty="0"/>
              <a:t> </a:t>
            </a:r>
            <a:r>
              <a:rPr lang="en-US" dirty="0" err="1"/>
              <a:t>var</a:t>
            </a:r>
            <a:endParaRPr lang="en-US" dirty="0"/>
          </a:p>
        </p:txBody>
      </p:sp>
    </p:spTree>
    <p:extLst>
      <p:ext uri="{BB962C8B-B14F-4D97-AF65-F5344CB8AC3E}">
        <p14:creationId xmlns:p14="http://schemas.microsoft.com/office/powerpoint/2010/main" val="59961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Türkiye’de</a:t>
            </a:r>
            <a:r>
              <a:rPr lang="en-US" dirty="0"/>
              <a:t> </a:t>
            </a:r>
            <a:r>
              <a:rPr lang="en-US" dirty="0" err="1"/>
              <a:t>Böbrek</a:t>
            </a:r>
            <a:r>
              <a:rPr lang="en-US" dirty="0"/>
              <a:t> </a:t>
            </a:r>
            <a:r>
              <a:rPr lang="en-US" dirty="0" err="1"/>
              <a:t>Nakli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33164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1739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Sonuç</a:t>
            </a:r>
            <a:endParaRPr lang="en-US" dirty="0"/>
          </a:p>
        </p:txBody>
      </p:sp>
      <p:sp>
        <p:nvSpPr>
          <p:cNvPr id="3" name="Content Placeholder 2"/>
          <p:cNvSpPr>
            <a:spLocks noGrp="1"/>
          </p:cNvSpPr>
          <p:nvPr>
            <p:ph idx="1"/>
          </p:nvPr>
        </p:nvSpPr>
        <p:spPr/>
        <p:txBody>
          <a:bodyPr/>
          <a:lstStyle/>
          <a:p>
            <a:r>
              <a:rPr lang="en-US" dirty="0" err="1"/>
              <a:t>Böbrek</a:t>
            </a:r>
            <a:r>
              <a:rPr lang="en-US" dirty="0"/>
              <a:t> </a:t>
            </a:r>
            <a:r>
              <a:rPr lang="en-US" dirty="0" err="1"/>
              <a:t>nakli</a:t>
            </a:r>
            <a:r>
              <a:rPr lang="en-US" dirty="0"/>
              <a:t> </a:t>
            </a:r>
            <a:r>
              <a:rPr lang="en-US" dirty="0" err="1"/>
              <a:t>sayılarını</a:t>
            </a:r>
            <a:r>
              <a:rPr lang="en-US" dirty="0"/>
              <a:t> </a:t>
            </a:r>
            <a:r>
              <a:rPr lang="en-US" dirty="0" err="1"/>
              <a:t>artırmak</a:t>
            </a:r>
            <a:r>
              <a:rPr lang="en-US" dirty="0"/>
              <a:t> </a:t>
            </a:r>
            <a:r>
              <a:rPr lang="en-US" dirty="0" err="1"/>
              <a:t>için</a:t>
            </a:r>
            <a:r>
              <a:rPr lang="en-US" dirty="0"/>
              <a:t> </a:t>
            </a:r>
            <a:r>
              <a:rPr lang="en-US" dirty="0" err="1"/>
              <a:t>ülkemizde</a:t>
            </a:r>
            <a:r>
              <a:rPr lang="en-US" dirty="0"/>
              <a:t> </a:t>
            </a:r>
            <a:r>
              <a:rPr lang="en-US" dirty="0" err="1"/>
              <a:t>ve</a:t>
            </a:r>
            <a:r>
              <a:rPr lang="en-US" dirty="0"/>
              <a:t> </a:t>
            </a:r>
            <a:r>
              <a:rPr lang="en-US" dirty="0" err="1"/>
              <a:t>bölgemizde</a:t>
            </a:r>
            <a:r>
              <a:rPr lang="en-US" dirty="0"/>
              <a:t> </a:t>
            </a:r>
            <a:r>
              <a:rPr lang="en-US" dirty="0" err="1"/>
              <a:t>halen</a:t>
            </a:r>
            <a:r>
              <a:rPr lang="en-US" dirty="0"/>
              <a:t> </a:t>
            </a:r>
            <a:r>
              <a:rPr lang="en-US" dirty="0" err="1"/>
              <a:t>ciddi</a:t>
            </a:r>
            <a:r>
              <a:rPr lang="en-US" dirty="0"/>
              <a:t> </a:t>
            </a:r>
            <a:r>
              <a:rPr lang="en-US" dirty="0" err="1"/>
              <a:t>organizasyonlara</a:t>
            </a:r>
            <a:r>
              <a:rPr lang="en-US" dirty="0"/>
              <a:t> </a:t>
            </a:r>
            <a:r>
              <a:rPr lang="en-US" dirty="0" err="1"/>
              <a:t>gerek</a:t>
            </a:r>
            <a:r>
              <a:rPr lang="en-US" dirty="0"/>
              <a:t> </a:t>
            </a:r>
            <a:r>
              <a:rPr lang="en-US" dirty="0" err="1"/>
              <a:t>var</a:t>
            </a:r>
            <a:endParaRPr lang="en-US" dirty="0"/>
          </a:p>
          <a:p>
            <a:pPr lvl="1"/>
            <a:r>
              <a:rPr lang="en-US" dirty="0" err="1"/>
              <a:t>Eşleştirilmiş</a:t>
            </a:r>
            <a:r>
              <a:rPr lang="en-US" dirty="0"/>
              <a:t> </a:t>
            </a:r>
            <a:r>
              <a:rPr lang="en-US" dirty="0" err="1"/>
              <a:t>böbrek</a:t>
            </a:r>
            <a:r>
              <a:rPr lang="en-US" dirty="0"/>
              <a:t> </a:t>
            </a:r>
            <a:r>
              <a:rPr lang="en-US" dirty="0" err="1"/>
              <a:t>nakli</a:t>
            </a:r>
            <a:endParaRPr lang="en-US" dirty="0"/>
          </a:p>
          <a:p>
            <a:pPr lvl="1"/>
            <a:r>
              <a:rPr lang="en-US" dirty="0"/>
              <a:t>DCD </a:t>
            </a:r>
          </a:p>
          <a:p>
            <a:endParaRPr lang="en-US" dirty="0"/>
          </a:p>
          <a:p>
            <a:pPr lvl="1"/>
            <a:r>
              <a:rPr lang="en-US" dirty="0"/>
              <a:t>ABO </a:t>
            </a:r>
            <a:r>
              <a:rPr lang="en-US" dirty="0" err="1"/>
              <a:t>uyumsuz</a:t>
            </a:r>
            <a:r>
              <a:rPr lang="en-US" dirty="0"/>
              <a:t> </a:t>
            </a:r>
            <a:r>
              <a:rPr lang="en-US" dirty="0" err="1"/>
              <a:t>böbrek</a:t>
            </a:r>
            <a:r>
              <a:rPr lang="en-US" dirty="0"/>
              <a:t> </a:t>
            </a:r>
            <a:r>
              <a:rPr lang="en-US" dirty="0" err="1"/>
              <a:t>nakli</a:t>
            </a:r>
            <a:endParaRPr lang="en-US" dirty="0"/>
          </a:p>
        </p:txBody>
      </p:sp>
    </p:spTree>
    <p:extLst>
      <p:ext uri="{BB962C8B-B14F-4D97-AF65-F5344CB8AC3E}">
        <p14:creationId xmlns:p14="http://schemas.microsoft.com/office/powerpoint/2010/main" val="2335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5046"/>
          </a:xfrm>
        </p:spPr>
        <p:txBody>
          <a:bodyPr>
            <a:normAutofit/>
          </a:bodyPr>
          <a:lstStyle/>
          <a:p>
            <a:r>
              <a:rPr lang="en-US" dirty="0" err="1"/>
              <a:t>Dünya</a:t>
            </a:r>
            <a:r>
              <a:rPr lang="en-US" dirty="0"/>
              <a:t> </a:t>
            </a:r>
            <a:r>
              <a:rPr lang="en-US" dirty="0" err="1"/>
              <a:t>ve</a:t>
            </a:r>
            <a:r>
              <a:rPr lang="en-US" dirty="0"/>
              <a:t> </a:t>
            </a:r>
            <a:r>
              <a:rPr lang="en-US" dirty="0" err="1"/>
              <a:t>Ülkemiz</a:t>
            </a:r>
            <a:endParaRPr lang="en-US" dirty="0"/>
          </a:p>
        </p:txBody>
      </p:sp>
      <p:sp>
        <p:nvSpPr>
          <p:cNvPr id="3" name="Content Placeholder 2"/>
          <p:cNvSpPr>
            <a:spLocks noGrp="1"/>
          </p:cNvSpPr>
          <p:nvPr>
            <p:ph idx="1"/>
          </p:nvPr>
        </p:nvSpPr>
        <p:spPr>
          <a:xfrm>
            <a:off x="173789" y="1149684"/>
            <a:ext cx="8513011" cy="4525963"/>
          </a:xfrm>
        </p:spPr>
        <p:txBody>
          <a:bodyPr>
            <a:normAutofit/>
          </a:bodyPr>
          <a:lstStyle/>
          <a:p>
            <a:pPr marL="0" indent="0">
              <a:buNone/>
            </a:pPr>
            <a:r>
              <a:rPr lang="en-US" sz="2400" b="1" dirty="0" err="1"/>
              <a:t>Cerrahi</a:t>
            </a:r>
            <a:r>
              <a:rPr lang="en-US" sz="2400" b="1" dirty="0"/>
              <a:t> </a:t>
            </a:r>
            <a:r>
              <a:rPr lang="en-US" sz="2400" b="1" dirty="0" err="1"/>
              <a:t>Teknik</a:t>
            </a:r>
            <a:r>
              <a:rPr lang="en-US" sz="2400" b="1" dirty="0"/>
              <a:t>		</a:t>
            </a:r>
            <a:r>
              <a:rPr lang="en-US" sz="2400" b="1" dirty="0" err="1"/>
              <a:t>Nefroloji-İmmünoloji</a:t>
            </a:r>
            <a:r>
              <a:rPr lang="en-US" sz="2400" b="1" dirty="0"/>
              <a:t>		</a:t>
            </a:r>
            <a:r>
              <a:rPr lang="en-US" sz="2400" b="1" dirty="0" err="1"/>
              <a:t>Kanun-Mevzuat-Etik</a:t>
            </a:r>
            <a:endParaRPr lang="en-US" sz="2400" b="1" dirty="0"/>
          </a:p>
          <a:p>
            <a:pPr marL="0" indent="0">
              <a:buNone/>
            </a:pPr>
            <a:r>
              <a:rPr lang="en-US" sz="2400" dirty="0" err="1"/>
              <a:t>Alıcı</a:t>
            </a:r>
            <a:r>
              <a:rPr lang="en-US" sz="2400" dirty="0"/>
              <a:t> Teknik			</a:t>
            </a:r>
            <a:r>
              <a:rPr lang="en-US" sz="2400" dirty="0" err="1"/>
              <a:t>Doku</a:t>
            </a:r>
            <a:r>
              <a:rPr lang="en-US" sz="2400" dirty="0"/>
              <a:t>-PRA-LCM			Kanun-</a:t>
            </a:r>
            <a:r>
              <a:rPr lang="en-US" sz="2400" dirty="0" err="1"/>
              <a:t>Yönetmelik</a:t>
            </a:r>
            <a:endParaRPr lang="en-US" sz="2400" dirty="0"/>
          </a:p>
          <a:p>
            <a:pPr marL="0" indent="0">
              <a:buNone/>
            </a:pPr>
            <a:r>
              <a:rPr lang="en-US" sz="2400" dirty="0"/>
              <a:t>	</a:t>
            </a:r>
            <a:r>
              <a:rPr lang="en-US" sz="2400" dirty="0" err="1"/>
              <a:t>Açık</a:t>
            </a:r>
            <a:r>
              <a:rPr lang="en-US" sz="2400" dirty="0"/>
              <a:t> 			</a:t>
            </a:r>
            <a:r>
              <a:rPr lang="en-US" sz="2400" dirty="0" err="1"/>
              <a:t>Diyaliz</a:t>
            </a:r>
            <a:r>
              <a:rPr lang="en-US" sz="2400" dirty="0"/>
              <a:t> </a:t>
            </a:r>
            <a:r>
              <a:rPr lang="en-US" sz="2400" dirty="0" err="1"/>
              <a:t>Tedavileri</a:t>
            </a:r>
            <a:r>
              <a:rPr lang="en-US" sz="2400" dirty="0"/>
              <a:t>			</a:t>
            </a:r>
            <a:r>
              <a:rPr lang="en-US" sz="2400" dirty="0" err="1"/>
              <a:t>Organizasyon</a:t>
            </a:r>
            <a:endParaRPr lang="en-US" sz="2400" dirty="0"/>
          </a:p>
          <a:p>
            <a:pPr marL="0" indent="0">
              <a:buNone/>
            </a:pPr>
            <a:r>
              <a:rPr lang="en-US" sz="2400" dirty="0"/>
              <a:t>	</a:t>
            </a:r>
            <a:r>
              <a:rPr lang="en-US" sz="2400" dirty="0" err="1"/>
              <a:t>Laparaskopik</a:t>
            </a:r>
            <a:r>
              <a:rPr lang="en-US" sz="2400" dirty="0"/>
              <a:t>	DSA						Organ </a:t>
            </a:r>
            <a:r>
              <a:rPr lang="en-US" sz="2400" dirty="0" err="1"/>
              <a:t>çıkarma</a:t>
            </a:r>
            <a:endParaRPr lang="en-US" sz="2400" dirty="0"/>
          </a:p>
          <a:p>
            <a:pPr marL="0" indent="0">
              <a:buNone/>
            </a:pPr>
            <a:r>
              <a:rPr lang="en-US" sz="2400" dirty="0"/>
              <a:t>Donor </a:t>
            </a:r>
            <a:r>
              <a:rPr lang="en-US" sz="2400" dirty="0" err="1"/>
              <a:t>Teknik</a:t>
            </a:r>
            <a:r>
              <a:rPr lang="en-US" sz="2400" dirty="0"/>
              <a:t>		ABO </a:t>
            </a:r>
            <a:r>
              <a:rPr lang="en-US" sz="2400" dirty="0" err="1"/>
              <a:t>uyumsuz</a:t>
            </a:r>
            <a:r>
              <a:rPr lang="en-US" sz="2400" dirty="0"/>
              <a:t> </a:t>
            </a:r>
            <a:r>
              <a:rPr lang="en-US" sz="2400" dirty="0" err="1"/>
              <a:t>Nakil</a:t>
            </a:r>
            <a:r>
              <a:rPr lang="en-US" sz="2400" dirty="0"/>
              <a:t>		Organ </a:t>
            </a:r>
            <a:r>
              <a:rPr lang="en-US" sz="2400" dirty="0" err="1"/>
              <a:t>Paylaşım</a:t>
            </a:r>
            <a:endParaRPr lang="en-US" sz="2400" dirty="0"/>
          </a:p>
          <a:p>
            <a:pPr marL="0" indent="0">
              <a:buNone/>
            </a:pPr>
            <a:r>
              <a:rPr lang="en-US" sz="2400" dirty="0"/>
              <a:t>	</a:t>
            </a:r>
            <a:r>
              <a:rPr lang="en-US" sz="2400" dirty="0" err="1"/>
              <a:t>Açık</a:t>
            </a:r>
            <a:r>
              <a:rPr lang="en-US" sz="2400" dirty="0"/>
              <a:t>			</a:t>
            </a:r>
            <a:r>
              <a:rPr lang="en-US" sz="2400" dirty="0" err="1"/>
              <a:t>Yüksek</a:t>
            </a:r>
            <a:r>
              <a:rPr lang="en-US" sz="2400" dirty="0"/>
              <a:t> </a:t>
            </a:r>
            <a:r>
              <a:rPr lang="en-US" sz="2400" dirty="0" err="1"/>
              <a:t>İmm.Risk</a:t>
            </a:r>
            <a:r>
              <a:rPr lang="en-US" sz="2400" dirty="0"/>
              <a:t> </a:t>
            </a:r>
            <a:r>
              <a:rPr lang="en-US" sz="2400" dirty="0" err="1"/>
              <a:t>nakil</a:t>
            </a:r>
            <a:r>
              <a:rPr lang="en-US" sz="2400" dirty="0"/>
              <a:t>		</a:t>
            </a:r>
            <a:r>
              <a:rPr lang="en-US" sz="2400" dirty="0" err="1"/>
              <a:t>Etik</a:t>
            </a:r>
            <a:r>
              <a:rPr lang="en-US" sz="2400" dirty="0"/>
              <a:t> </a:t>
            </a:r>
            <a:r>
              <a:rPr lang="en-US" sz="2400" dirty="0" err="1"/>
              <a:t>Sınırlar</a:t>
            </a:r>
            <a:endParaRPr lang="en-US" sz="2400" dirty="0"/>
          </a:p>
          <a:p>
            <a:pPr marL="0" indent="0">
              <a:buNone/>
            </a:pPr>
            <a:r>
              <a:rPr lang="en-US" sz="2400" dirty="0"/>
              <a:t>	</a:t>
            </a:r>
            <a:r>
              <a:rPr lang="en-US" sz="2400" dirty="0" err="1"/>
              <a:t>Laparaskopik</a:t>
            </a:r>
            <a:endParaRPr lang="en-US" sz="2400" dirty="0"/>
          </a:p>
          <a:p>
            <a:pPr marL="0" indent="0">
              <a:buNone/>
            </a:pPr>
            <a:r>
              <a:rPr lang="en-US" sz="2400" dirty="0"/>
              <a:t>	</a:t>
            </a:r>
            <a:r>
              <a:rPr lang="en-US" sz="2400" dirty="0" err="1"/>
              <a:t>Diğer</a:t>
            </a:r>
            <a:r>
              <a:rPr lang="en-US" sz="2400" dirty="0"/>
              <a:t> </a:t>
            </a:r>
            <a:r>
              <a:rPr lang="en-US" sz="2400" dirty="0" err="1"/>
              <a:t>yaklaşımlar</a:t>
            </a:r>
            <a:r>
              <a:rPr lang="en-US" sz="2400" dirty="0"/>
              <a:t>																																							</a:t>
            </a:r>
          </a:p>
        </p:txBody>
      </p:sp>
      <p:graphicFrame>
        <p:nvGraphicFramePr>
          <p:cNvPr id="4" name="Diagram 3"/>
          <p:cNvGraphicFramePr/>
          <p:nvPr>
            <p:extLst>
              <p:ext uri="{D42A27DB-BD31-4B8C-83A1-F6EECF244321}">
                <p14:modId xmlns:p14="http://schemas.microsoft.com/office/powerpoint/2010/main" val="4212595427"/>
              </p:ext>
            </p:extLst>
          </p:nvPr>
        </p:nvGraphicFramePr>
        <p:xfrm>
          <a:off x="1550737" y="4237789"/>
          <a:ext cx="6096000" cy="2453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70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48" y="133684"/>
            <a:ext cx="8452852" cy="1016000"/>
          </a:xfrm>
        </p:spPr>
        <p:txBody>
          <a:bodyPr>
            <a:noAutofit/>
          </a:bodyPr>
          <a:lstStyle/>
          <a:p>
            <a:r>
              <a:rPr lang="en-US" sz="2800" dirty="0"/>
              <a:t>İlk </a:t>
            </a:r>
            <a:r>
              <a:rPr lang="en-US" sz="2800" dirty="0" err="1"/>
              <a:t>Böbrek</a:t>
            </a:r>
            <a:r>
              <a:rPr lang="en-US" sz="2800" dirty="0"/>
              <a:t> </a:t>
            </a:r>
            <a:r>
              <a:rPr lang="en-US" sz="2800" dirty="0" err="1"/>
              <a:t>Nakli</a:t>
            </a:r>
            <a:r>
              <a:rPr lang="en-US" sz="2800" dirty="0"/>
              <a:t> 1968</a:t>
            </a:r>
            <a:br>
              <a:rPr lang="en-US" sz="2800" dirty="0"/>
            </a:br>
            <a:r>
              <a:rPr lang="en-US" sz="2800" dirty="0"/>
              <a:t> </a:t>
            </a:r>
            <a:r>
              <a:rPr lang="en-US" sz="2800" dirty="0" err="1"/>
              <a:t>Cerrahi</a:t>
            </a:r>
            <a:r>
              <a:rPr lang="en-US" sz="2800" dirty="0"/>
              <a:t> (+), </a:t>
            </a:r>
            <a:r>
              <a:rPr lang="en-US" sz="2800" dirty="0" err="1"/>
              <a:t>Nefroloji-İmmünoloji</a:t>
            </a:r>
            <a:r>
              <a:rPr lang="en-US" sz="2800" dirty="0"/>
              <a:t> (-) </a:t>
            </a:r>
            <a:r>
              <a:rPr lang="en-US" sz="2800" dirty="0" err="1"/>
              <a:t>ve</a:t>
            </a:r>
            <a:r>
              <a:rPr lang="en-US" sz="2800" dirty="0"/>
              <a:t> </a:t>
            </a:r>
            <a:r>
              <a:rPr lang="en-US" sz="2800" dirty="0" err="1"/>
              <a:t>Mevzuat</a:t>
            </a:r>
            <a:r>
              <a:rPr lang="en-US" sz="2800" dirty="0"/>
              <a:t>(-)</a:t>
            </a:r>
          </a:p>
        </p:txBody>
      </p:sp>
      <p:pic>
        <p:nvPicPr>
          <p:cNvPr id="4" name="Picture 3" descr="resized_177e3-9bac719cfft64_mf13904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48" y="1250872"/>
            <a:ext cx="8241631" cy="5467252"/>
          </a:xfrm>
          <a:prstGeom prst="rect">
            <a:avLst/>
          </a:prstGeom>
        </p:spPr>
      </p:pic>
    </p:spTree>
    <p:extLst>
      <p:ext uri="{BB962C8B-B14F-4D97-AF65-F5344CB8AC3E}">
        <p14:creationId xmlns:p14="http://schemas.microsoft.com/office/powerpoint/2010/main" val="167321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474" y="655053"/>
            <a:ext cx="5521158" cy="5262979"/>
          </a:xfrm>
          <a:prstGeom prst="rect">
            <a:avLst/>
          </a:prstGeom>
        </p:spPr>
        <p:txBody>
          <a:bodyPr wrap="square">
            <a:spAutoFit/>
          </a:bodyPr>
          <a:lstStyle/>
          <a:p>
            <a:r>
              <a:rPr lang="en-US" sz="2400" b="1" dirty="0" err="1">
                <a:solidFill>
                  <a:srgbClr val="FF6600"/>
                </a:solidFill>
              </a:rPr>
              <a:t>Hürriyet</a:t>
            </a:r>
            <a:r>
              <a:rPr lang="en-US" sz="2400" b="1" dirty="0">
                <a:solidFill>
                  <a:srgbClr val="FF6600"/>
                </a:solidFill>
              </a:rPr>
              <a:t> </a:t>
            </a:r>
            <a:r>
              <a:rPr lang="en-US" sz="2400" b="1" dirty="0" err="1">
                <a:solidFill>
                  <a:srgbClr val="FF6600"/>
                </a:solidFill>
              </a:rPr>
              <a:t>Gazetesi</a:t>
            </a:r>
            <a:endParaRPr lang="en-US" sz="2400" b="1" dirty="0">
              <a:solidFill>
                <a:srgbClr val="FF6600"/>
              </a:solidFill>
            </a:endParaRPr>
          </a:p>
          <a:p>
            <a:r>
              <a:rPr lang="en-US" sz="2400" b="1" dirty="0"/>
              <a:t>AKIL HASTASININ BÖBREĞİYDİ</a:t>
            </a:r>
          </a:p>
          <a:p>
            <a:r>
              <a:rPr lang="en-US" sz="2400" dirty="0" err="1"/>
              <a:t>Ameliyatın</a:t>
            </a:r>
            <a:r>
              <a:rPr lang="en-US" sz="2400" dirty="0"/>
              <a:t> </a:t>
            </a:r>
            <a:r>
              <a:rPr lang="en-US" sz="2400" dirty="0" err="1"/>
              <a:t>yankıları</a:t>
            </a:r>
            <a:r>
              <a:rPr lang="en-US" sz="2400" dirty="0"/>
              <a:t> </a:t>
            </a:r>
            <a:r>
              <a:rPr lang="en-US" sz="2400" dirty="0" err="1"/>
              <a:t>sürerken</a:t>
            </a:r>
            <a:r>
              <a:rPr lang="en-US" sz="2400" dirty="0"/>
              <a:t> </a:t>
            </a:r>
            <a:r>
              <a:rPr lang="en-US" sz="2400" dirty="0" err="1"/>
              <a:t>beklenmedik</a:t>
            </a:r>
            <a:r>
              <a:rPr lang="en-US" sz="2400" dirty="0"/>
              <a:t> </a:t>
            </a:r>
            <a:r>
              <a:rPr lang="en-US" sz="2400" dirty="0" err="1"/>
              <a:t>bir</a:t>
            </a:r>
            <a:r>
              <a:rPr lang="en-US" sz="2400" dirty="0"/>
              <a:t> </a:t>
            </a:r>
            <a:r>
              <a:rPr lang="en-US" sz="2400" dirty="0" err="1"/>
              <a:t>gelişme</a:t>
            </a:r>
            <a:r>
              <a:rPr lang="en-US" sz="2400" dirty="0"/>
              <a:t> </a:t>
            </a:r>
            <a:r>
              <a:rPr lang="en-US" sz="2400" dirty="0" err="1"/>
              <a:t>yaşandı</a:t>
            </a:r>
            <a:r>
              <a:rPr lang="en-US" sz="2400" dirty="0"/>
              <a:t>. </a:t>
            </a:r>
            <a:r>
              <a:rPr lang="en-US" sz="2400" dirty="0" err="1"/>
              <a:t>Sarılık</a:t>
            </a:r>
            <a:r>
              <a:rPr lang="en-US" sz="2400" dirty="0"/>
              <a:t> </a:t>
            </a:r>
            <a:r>
              <a:rPr lang="en-US" sz="2400" dirty="0" err="1"/>
              <a:t>olan</a:t>
            </a:r>
            <a:r>
              <a:rPr lang="en-US" sz="2400" dirty="0"/>
              <a:t> </a:t>
            </a:r>
            <a:r>
              <a:rPr lang="en-US" sz="2400" dirty="0" err="1"/>
              <a:t>Özer'in</a:t>
            </a:r>
            <a:r>
              <a:rPr lang="en-US" sz="2400" dirty="0"/>
              <a:t> </a:t>
            </a:r>
            <a:r>
              <a:rPr lang="en-US" sz="2400" dirty="0" err="1"/>
              <a:t>kan</a:t>
            </a:r>
            <a:r>
              <a:rPr lang="en-US" sz="2400" dirty="0"/>
              <a:t> </a:t>
            </a:r>
            <a:r>
              <a:rPr lang="en-US" sz="2400" dirty="0" err="1"/>
              <a:t>değerleri</a:t>
            </a:r>
            <a:r>
              <a:rPr lang="en-US" sz="2400" dirty="0"/>
              <a:t> </a:t>
            </a:r>
            <a:r>
              <a:rPr lang="en-US" sz="2400" dirty="0" err="1"/>
              <a:t>ve</a:t>
            </a:r>
            <a:r>
              <a:rPr lang="en-US" sz="2400" dirty="0"/>
              <a:t> </a:t>
            </a:r>
            <a:r>
              <a:rPr lang="en-US" sz="2400" dirty="0" err="1"/>
              <a:t>tansiyonu</a:t>
            </a:r>
            <a:r>
              <a:rPr lang="en-US" sz="2400" dirty="0"/>
              <a:t> </a:t>
            </a:r>
            <a:r>
              <a:rPr lang="en-US" sz="2400" dirty="0" err="1"/>
              <a:t>düşünce</a:t>
            </a:r>
            <a:r>
              <a:rPr lang="en-US" sz="2400" dirty="0"/>
              <a:t> </a:t>
            </a:r>
            <a:r>
              <a:rPr lang="en-US" sz="2400" dirty="0" err="1"/>
              <a:t>ikinci</a:t>
            </a:r>
            <a:r>
              <a:rPr lang="en-US" sz="2400" dirty="0"/>
              <a:t> </a:t>
            </a:r>
            <a:r>
              <a:rPr lang="en-US" sz="2400" dirty="0" err="1"/>
              <a:t>bir</a:t>
            </a:r>
            <a:r>
              <a:rPr lang="en-US" sz="2400" dirty="0"/>
              <a:t> </a:t>
            </a:r>
            <a:r>
              <a:rPr lang="en-US" sz="2400" dirty="0" err="1"/>
              <a:t>ameliyatla</a:t>
            </a:r>
            <a:r>
              <a:rPr lang="en-US" sz="2400" dirty="0"/>
              <a:t> </a:t>
            </a:r>
            <a:r>
              <a:rPr lang="en-US" sz="2400" dirty="0" err="1"/>
              <a:t>nakledilen</a:t>
            </a:r>
            <a:r>
              <a:rPr lang="en-US" sz="2400" dirty="0"/>
              <a:t> </a:t>
            </a:r>
            <a:r>
              <a:rPr lang="en-US" sz="2400" dirty="0" err="1"/>
              <a:t>böbrek</a:t>
            </a:r>
            <a:r>
              <a:rPr lang="en-US" sz="2400" dirty="0"/>
              <a:t> </a:t>
            </a:r>
            <a:r>
              <a:rPr lang="en-US" sz="2400" dirty="0" err="1"/>
              <a:t>yaklaşık</a:t>
            </a:r>
            <a:r>
              <a:rPr lang="en-US" sz="2400" dirty="0"/>
              <a:t> 20 </a:t>
            </a:r>
            <a:r>
              <a:rPr lang="en-US" sz="2400" dirty="0" err="1"/>
              <a:t>gün</a:t>
            </a:r>
            <a:r>
              <a:rPr lang="en-US" sz="2400" dirty="0"/>
              <a:t> </a:t>
            </a:r>
            <a:r>
              <a:rPr lang="en-US" sz="2400" dirty="0" err="1"/>
              <a:t>sonra</a:t>
            </a:r>
            <a:r>
              <a:rPr lang="en-US" sz="2400" dirty="0"/>
              <a:t> </a:t>
            </a:r>
            <a:r>
              <a:rPr lang="en-US" sz="2400" dirty="0" err="1"/>
              <a:t>geri</a:t>
            </a:r>
            <a:r>
              <a:rPr lang="en-US" sz="2400" dirty="0"/>
              <a:t> </a:t>
            </a:r>
            <a:r>
              <a:rPr lang="en-US" sz="2400" dirty="0" err="1"/>
              <a:t>alındı</a:t>
            </a:r>
            <a:r>
              <a:rPr lang="en-US" sz="2400" dirty="0"/>
              <a:t>.</a:t>
            </a:r>
          </a:p>
          <a:p>
            <a:r>
              <a:rPr lang="en-US" sz="2400" b="1" dirty="0" err="1"/>
              <a:t>Özer’in</a:t>
            </a:r>
            <a:r>
              <a:rPr lang="en-US" sz="2400" b="1" dirty="0"/>
              <a:t> </a:t>
            </a:r>
            <a:r>
              <a:rPr lang="en-US" sz="2400" b="1" dirty="0" err="1"/>
              <a:t>vücudu</a:t>
            </a:r>
            <a:r>
              <a:rPr lang="en-US" sz="2400" b="1" dirty="0"/>
              <a:t> </a:t>
            </a:r>
            <a:r>
              <a:rPr lang="en-US" sz="2400" b="1" dirty="0" err="1"/>
              <a:t>nakledilen</a:t>
            </a:r>
            <a:r>
              <a:rPr lang="en-US" sz="2400" b="1" dirty="0"/>
              <a:t> </a:t>
            </a:r>
            <a:r>
              <a:rPr lang="en-US" sz="2400" b="1" dirty="0" err="1"/>
              <a:t>böbreği</a:t>
            </a:r>
            <a:r>
              <a:rPr lang="en-US" sz="2400" b="1" dirty="0"/>
              <a:t> </a:t>
            </a:r>
            <a:r>
              <a:rPr lang="en-US" sz="2400" b="1" dirty="0" err="1"/>
              <a:t>reddetti</a:t>
            </a:r>
            <a:r>
              <a:rPr lang="en-US" sz="2400" b="1" dirty="0"/>
              <a:t>. </a:t>
            </a:r>
            <a:r>
              <a:rPr lang="en-US" sz="2400" b="1" dirty="0" err="1"/>
              <a:t>Tek</a:t>
            </a:r>
            <a:r>
              <a:rPr lang="en-US" sz="2400" b="1" dirty="0"/>
              <a:t> </a:t>
            </a:r>
            <a:r>
              <a:rPr lang="en-US" sz="2400" b="1" dirty="0" err="1"/>
              <a:t>böbrek</a:t>
            </a:r>
            <a:r>
              <a:rPr lang="en-US" sz="2400" b="1" dirty="0"/>
              <a:t> </a:t>
            </a:r>
            <a:r>
              <a:rPr lang="en-US" sz="2400" b="1" dirty="0" err="1"/>
              <a:t>ile</a:t>
            </a:r>
            <a:r>
              <a:rPr lang="en-US" sz="2400" b="1" dirty="0"/>
              <a:t> </a:t>
            </a:r>
            <a:r>
              <a:rPr lang="en-US" sz="2400" b="1" dirty="0" err="1"/>
              <a:t>uzun</a:t>
            </a:r>
            <a:r>
              <a:rPr lang="en-US" sz="2400" b="1" dirty="0"/>
              <a:t> </a:t>
            </a:r>
            <a:r>
              <a:rPr lang="en-US" sz="2400" b="1" dirty="0" err="1"/>
              <a:t>süre</a:t>
            </a:r>
            <a:r>
              <a:rPr lang="en-US" sz="2400" b="1" dirty="0"/>
              <a:t> </a:t>
            </a:r>
            <a:r>
              <a:rPr lang="en-US" sz="2400" b="1" dirty="0" err="1"/>
              <a:t>yaşayamayacağı</a:t>
            </a:r>
            <a:r>
              <a:rPr lang="en-US" sz="2400" b="1" dirty="0"/>
              <a:t> </a:t>
            </a:r>
            <a:r>
              <a:rPr lang="en-US" sz="2400" b="1" dirty="0" err="1"/>
              <a:t>söylenen</a:t>
            </a:r>
            <a:r>
              <a:rPr lang="en-US" sz="2400" b="1" dirty="0"/>
              <a:t> </a:t>
            </a:r>
            <a:r>
              <a:rPr lang="en-US" sz="2400" b="1" dirty="0" err="1"/>
              <a:t>Özer</a:t>
            </a:r>
            <a:r>
              <a:rPr lang="en-US" sz="2400" b="1" dirty="0"/>
              <a:t>, </a:t>
            </a:r>
            <a:r>
              <a:rPr lang="en-US" sz="2400" b="1" dirty="0" err="1"/>
              <a:t>Ağustos</a:t>
            </a:r>
            <a:r>
              <a:rPr lang="en-US" sz="2400" b="1" dirty="0"/>
              <a:t> </a:t>
            </a:r>
            <a:r>
              <a:rPr lang="en-US" sz="2400" b="1" dirty="0" err="1"/>
              <a:t>ayında</a:t>
            </a:r>
            <a:r>
              <a:rPr lang="en-US" sz="2400" b="1" dirty="0"/>
              <a:t> </a:t>
            </a:r>
            <a:r>
              <a:rPr lang="en-US" sz="2400" b="1" dirty="0" err="1"/>
              <a:t>hastaneden</a:t>
            </a:r>
            <a:r>
              <a:rPr lang="en-US" sz="2400" b="1" dirty="0"/>
              <a:t> </a:t>
            </a:r>
            <a:r>
              <a:rPr lang="en-US" sz="2400" b="1" dirty="0" err="1"/>
              <a:t>taburcu</a:t>
            </a:r>
            <a:r>
              <a:rPr lang="en-US" sz="2400" b="1" dirty="0"/>
              <a:t> </a:t>
            </a:r>
            <a:r>
              <a:rPr lang="en-US" sz="2400" b="1" dirty="0" err="1"/>
              <a:t>oldu</a:t>
            </a:r>
            <a:r>
              <a:rPr lang="en-US" sz="2400" b="1" dirty="0"/>
              <a:t>.</a:t>
            </a:r>
          </a:p>
          <a:p>
            <a:r>
              <a:rPr lang="en-US" sz="2400" dirty="0"/>
              <a:t>30 </a:t>
            </a:r>
            <a:r>
              <a:rPr lang="en-US" sz="2400" dirty="0" err="1"/>
              <a:t>Ocak</a:t>
            </a:r>
            <a:r>
              <a:rPr lang="en-US" sz="2400" dirty="0"/>
              <a:t> 1969 </a:t>
            </a:r>
            <a:r>
              <a:rPr lang="en-US" sz="2400" dirty="0" err="1"/>
              <a:t>yılında</a:t>
            </a:r>
            <a:r>
              <a:rPr lang="en-US" sz="2400" dirty="0"/>
              <a:t> </a:t>
            </a:r>
            <a:r>
              <a:rPr lang="en-US" sz="2400" dirty="0" err="1"/>
              <a:t>ise</a:t>
            </a:r>
            <a:r>
              <a:rPr lang="en-US" sz="2400" dirty="0"/>
              <a:t> </a:t>
            </a:r>
            <a:r>
              <a:rPr lang="en-US" sz="2400" dirty="0" err="1"/>
              <a:t>Özer</a:t>
            </a:r>
            <a:r>
              <a:rPr lang="en-US" sz="2400" dirty="0"/>
              <a:t>, </a:t>
            </a:r>
            <a:r>
              <a:rPr lang="en-US" sz="2400" b="1" dirty="0" err="1"/>
              <a:t>böbreğin</a:t>
            </a:r>
            <a:r>
              <a:rPr lang="en-US" sz="2400" b="1" dirty="0"/>
              <a:t> </a:t>
            </a:r>
            <a:r>
              <a:rPr lang="en-US" sz="2400" b="1" dirty="0" err="1"/>
              <a:t>bir</a:t>
            </a:r>
            <a:r>
              <a:rPr lang="en-US" sz="2400" b="1" dirty="0"/>
              <a:t> </a:t>
            </a:r>
            <a:r>
              <a:rPr lang="en-US" sz="2400" b="1" dirty="0" err="1"/>
              <a:t>akıl</a:t>
            </a:r>
            <a:r>
              <a:rPr lang="en-US" sz="2400" b="1" dirty="0"/>
              <a:t> </a:t>
            </a:r>
            <a:r>
              <a:rPr lang="en-US" sz="2400" b="1" dirty="0" err="1"/>
              <a:t>hastasından</a:t>
            </a:r>
            <a:r>
              <a:rPr lang="en-US" sz="2400" b="1" dirty="0"/>
              <a:t> </a:t>
            </a:r>
            <a:r>
              <a:rPr lang="en-US" sz="2400" b="1" dirty="0" err="1"/>
              <a:t>alındığını</a:t>
            </a:r>
            <a:r>
              <a:rPr lang="en-US" sz="2400" b="1" dirty="0"/>
              <a:t> </a:t>
            </a:r>
            <a:r>
              <a:rPr lang="en-US" sz="2400" b="1" dirty="0" err="1"/>
              <a:t>ileri</a:t>
            </a:r>
            <a:r>
              <a:rPr lang="en-US" sz="2400" b="1" dirty="0"/>
              <a:t> </a:t>
            </a:r>
            <a:r>
              <a:rPr lang="en-US" sz="2400" b="1" dirty="0" err="1"/>
              <a:t>sürerek</a:t>
            </a:r>
            <a:r>
              <a:rPr lang="en-US" sz="2400" b="1" dirty="0"/>
              <a:t> </a:t>
            </a:r>
            <a:r>
              <a:rPr lang="en-US" sz="2400" b="1" dirty="0" err="1"/>
              <a:t>savcılığa</a:t>
            </a:r>
            <a:r>
              <a:rPr lang="en-US" sz="2400" b="1" dirty="0"/>
              <a:t> </a:t>
            </a:r>
            <a:r>
              <a:rPr lang="en-US" sz="2400" b="1" dirty="0" err="1"/>
              <a:t>başvurdu</a:t>
            </a:r>
            <a:r>
              <a:rPr lang="en-US" sz="2400" dirty="0"/>
              <a:t>.</a:t>
            </a:r>
          </a:p>
        </p:txBody>
      </p:sp>
      <p:sp>
        <p:nvSpPr>
          <p:cNvPr id="5" name="TextBox 4"/>
          <p:cNvSpPr txBox="1"/>
          <p:nvPr/>
        </p:nvSpPr>
        <p:spPr>
          <a:xfrm>
            <a:off x="5828632" y="3315368"/>
            <a:ext cx="2951199" cy="461665"/>
          </a:xfrm>
          <a:prstGeom prst="rect">
            <a:avLst/>
          </a:prstGeom>
          <a:noFill/>
        </p:spPr>
        <p:txBody>
          <a:bodyPr wrap="none" rtlCol="0">
            <a:spAutoFit/>
          </a:bodyPr>
          <a:lstStyle/>
          <a:p>
            <a:r>
              <a:rPr lang="en-US" sz="2400" dirty="0">
                <a:solidFill>
                  <a:srgbClr val="FF0000"/>
                </a:solidFill>
              </a:rPr>
              <a:t>SONUÇ : BAŞARISIZLIK</a:t>
            </a:r>
          </a:p>
        </p:txBody>
      </p:sp>
    </p:spTree>
    <p:extLst>
      <p:ext uri="{BB962C8B-B14F-4D97-AF65-F5344CB8AC3E}">
        <p14:creationId xmlns:p14="http://schemas.microsoft.com/office/powerpoint/2010/main" val="274267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198438"/>
            <a:ext cx="8229600" cy="1143000"/>
          </a:xfrm>
        </p:spPr>
        <p:txBody>
          <a:bodyPr/>
          <a:lstStyle/>
          <a:p>
            <a:endParaRPr lang="en-US" dirty="0"/>
          </a:p>
        </p:txBody>
      </p:sp>
      <p:sp>
        <p:nvSpPr>
          <p:cNvPr id="4" name="Text Box 3"/>
          <p:cNvSpPr>
            <a:spLocks noGrp="1" noChangeArrowheads="1"/>
          </p:cNvSpPr>
          <p:nvPr>
            <p:ph idx="1"/>
          </p:nvPr>
        </p:nvSpPr>
        <p:spPr>
          <a:xfrm>
            <a:off x="144696" y="1341438"/>
            <a:ext cx="8999304" cy="5201090"/>
          </a:xfrm>
        </p:spPr>
        <p:txBody>
          <a:bodyPr>
            <a:normAutofit/>
          </a:bodyPr>
          <a:lstStyle/>
          <a:p>
            <a:pPr eaLnBrk="1" hangingPunct="1">
              <a:lnSpc>
                <a:spcPct val="80000"/>
              </a:lnSpc>
              <a:buFont typeface="Wingdings" charset="0"/>
              <a:buNone/>
            </a:pPr>
            <a:endParaRPr lang="tr-TR" sz="2000" b="1" dirty="0">
              <a:latin typeface="Arial" charset="0"/>
              <a:cs typeface="Arial" charset="0"/>
            </a:endParaRPr>
          </a:p>
          <a:p>
            <a:pPr eaLnBrk="1" hangingPunct="1">
              <a:lnSpc>
                <a:spcPct val="80000"/>
              </a:lnSpc>
              <a:buFont typeface="Wingdings" charset="0"/>
              <a:buNone/>
            </a:pPr>
            <a:r>
              <a:rPr lang="tr-TR" sz="2000" b="1" dirty="0">
                <a:latin typeface="Arial" charset="0"/>
                <a:cs typeface="Arial" charset="0"/>
              </a:rPr>
              <a:t>							</a:t>
            </a:r>
            <a:r>
              <a:rPr lang="tr-TR" sz="2000" b="1" dirty="0">
                <a:solidFill>
                  <a:srgbClr val="FF6600"/>
                </a:solidFill>
                <a:latin typeface="Arial" charset="0"/>
                <a:cs typeface="Arial" charset="0"/>
              </a:rPr>
              <a:t>Dünya</a:t>
            </a:r>
            <a:r>
              <a:rPr lang="tr-TR" sz="2000" b="1" dirty="0">
                <a:latin typeface="Arial" charset="0"/>
                <a:cs typeface="Arial" charset="0"/>
              </a:rPr>
              <a:t>						</a:t>
            </a:r>
            <a:r>
              <a:rPr lang="tr-TR" sz="2000" b="1" dirty="0">
                <a:solidFill>
                  <a:srgbClr val="FF6600"/>
                </a:solidFill>
                <a:latin typeface="Arial" charset="0"/>
                <a:cs typeface="Arial" charset="0"/>
              </a:rPr>
              <a:t>Türkiye	</a:t>
            </a:r>
          </a:p>
          <a:p>
            <a:pPr eaLnBrk="1" hangingPunct="1">
              <a:lnSpc>
                <a:spcPct val="80000"/>
              </a:lnSpc>
              <a:buFont typeface="Wingdings" charset="0"/>
              <a:buNone/>
            </a:pPr>
            <a:endParaRPr lang="tr-TR" sz="2000" b="1" dirty="0">
              <a:latin typeface="Arial" charset="0"/>
              <a:cs typeface="Arial" charset="0"/>
            </a:endParaRPr>
          </a:p>
          <a:p>
            <a:pPr eaLnBrk="1" hangingPunct="1">
              <a:lnSpc>
                <a:spcPct val="80000"/>
              </a:lnSpc>
              <a:buFont typeface="Wingdings" charset="0"/>
              <a:buNone/>
            </a:pPr>
            <a:r>
              <a:rPr lang="tr-TR" sz="1900" b="1" dirty="0">
                <a:latin typeface="Arial" charset="0"/>
                <a:cs typeface="Arial" charset="0"/>
              </a:rPr>
              <a:t>İlk Kadavra </a:t>
            </a:r>
            <a:r>
              <a:rPr lang="tr-TR" sz="1900" b="1" dirty="0" err="1">
                <a:latin typeface="Arial" charset="0"/>
                <a:cs typeface="Arial" charset="0"/>
              </a:rPr>
              <a:t>RTx</a:t>
            </a:r>
            <a:r>
              <a:rPr lang="tr-TR" sz="1900" b="1" dirty="0">
                <a:latin typeface="Arial" charset="0"/>
                <a:cs typeface="Arial" charset="0"/>
              </a:rPr>
              <a:t> 		1939 Rusya </a:t>
            </a:r>
            <a:r>
              <a:rPr lang="tr-TR" sz="1900" b="1" dirty="0" err="1">
                <a:latin typeface="Arial" charset="0"/>
                <a:cs typeface="Arial" charset="0"/>
              </a:rPr>
              <a:t>Voronoy</a:t>
            </a:r>
            <a:r>
              <a:rPr lang="tr-TR" sz="1900" b="1" dirty="0">
                <a:latin typeface="Arial" charset="0"/>
                <a:cs typeface="Arial" charset="0"/>
              </a:rPr>
              <a:t>, (-)</a:t>
            </a:r>
          </a:p>
          <a:p>
            <a:pPr eaLnBrk="1" hangingPunct="1">
              <a:lnSpc>
                <a:spcPct val="80000"/>
              </a:lnSpc>
              <a:buFont typeface="Wingdings" charset="0"/>
              <a:buNone/>
            </a:pPr>
            <a:endParaRPr lang="tr-TR" sz="1900" b="1" dirty="0">
              <a:latin typeface="Arial" charset="0"/>
              <a:cs typeface="Arial" charset="0"/>
            </a:endParaRPr>
          </a:p>
          <a:p>
            <a:pPr eaLnBrk="1" hangingPunct="1">
              <a:lnSpc>
                <a:spcPct val="80000"/>
              </a:lnSpc>
              <a:buFont typeface="Wingdings" charset="0"/>
              <a:buNone/>
            </a:pPr>
            <a:r>
              <a:rPr lang="tr-TR" sz="1900" b="1" dirty="0">
                <a:latin typeface="Arial" charset="0"/>
                <a:cs typeface="Arial" charset="0"/>
              </a:rPr>
              <a:t>İlk Canlıdan </a:t>
            </a:r>
            <a:r>
              <a:rPr lang="tr-TR" sz="1900" b="1" dirty="0" err="1">
                <a:latin typeface="Arial" charset="0"/>
                <a:cs typeface="Arial" charset="0"/>
              </a:rPr>
              <a:t>RTx</a:t>
            </a:r>
            <a:r>
              <a:rPr lang="tr-TR" sz="1900" b="1" dirty="0">
                <a:latin typeface="Arial" charset="0"/>
                <a:cs typeface="Arial" charset="0"/>
              </a:rPr>
              <a:t>  		1953 (Paris-Anne-çocuk)	1968 (AD)  başarısız	</a:t>
            </a:r>
          </a:p>
          <a:p>
            <a:pPr eaLnBrk="1" hangingPunct="1">
              <a:lnSpc>
                <a:spcPct val="80000"/>
              </a:lnSpc>
              <a:buFont typeface="Wingdings" charset="0"/>
              <a:buNone/>
            </a:pPr>
            <a:endParaRPr lang="tr-TR" sz="1900" b="1" dirty="0">
              <a:latin typeface="Arial" charset="0"/>
              <a:cs typeface="Arial" charset="0"/>
            </a:endParaRPr>
          </a:p>
          <a:p>
            <a:pPr eaLnBrk="1" hangingPunct="1">
              <a:lnSpc>
                <a:spcPct val="80000"/>
              </a:lnSpc>
              <a:buFont typeface="Wingdings" charset="0"/>
              <a:buNone/>
            </a:pPr>
            <a:r>
              <a:rPr lang="tr-TR" sz="1900" b="1" dirty="0">
                <a:latin typeface="Arial" charset="0"/>
                <a:cs typeface="Arial" charset="0"/>
              </a:rPr>
              <a:t>İlk Başarılı Canlı 		1954 (ABD-ikiz)- (1962)		1975 (Hacettepe, MH)</a:t>
            </a:r>
          </a:p>
          <a:p>
            <a:pPr eaLnBrk="1" hangingPunct="1">
              <a:lnSpc>
                <a:spcPct val="80000"/>
              </a:lnSpc>
              <a:buFont typeface="Wingdings" charset="0"/>
              <a:buNone/>
            </a:pPr>
            <a:endParaRPr lang="tr-TR" sz="1900" b="1" dirty="0">
              <a:latin typeface="Arial" charset="0"/>
              <a:cs typeface="Arial" charset="0"/>
            </a:endParaRPr>
          </a:p>
          <a:p>
            <a:pPr eaLnBrk="1" hangingPunct="1">
              <a:lnSpc>
                <a:spcPct val="80000"/>
              </a:lnSpc>
              <a:buFont typeface="Wingdings" charset="0"/>
              <a:buNone/>
            </a:pPr>
            <a:r>
              <a:rPr lang="tr-TR" sz="1900" b="1" dirty="0">
                <a:latin typeface="Arial" charset="0"/>
                <a:cs typeface="Arial" charset="0"/>
              </a:rPr>
              <a:t>İlk Başarılı Kadavradan 	1962						1978 (Hacettepe, MH)</a:t>
            </a:r>
          </a:p>
          <a:p>
            <a:pPr eaLnBrk="1" hangingPunct="1">
              <a:lnSpc>
                <a:spcPct val="80000"/>
              </a:lnSpc>
              <a:buFont typeface="Wingdings" charset="0"/>
              <a:buNone/>
            </a:pPr>
            <a:r>
              <a:rPr lang="tr-TR" sz="1900" b="1" dirty="0">
                <a:latin typeface="Arial" charset="0"/>
                <a:cs typeface="Arial" charset="0"/>
              </a:rPr>
              <a:t>	</a:t>
            </a:r>
            <a:r>
              <a:rPr lang="tr-TR" sz="2100" dirty="0">
                <a:latin typeface="Arial"/>
                <a:cs typeface="Arial"/>
              </a:rPr>
              <a:t> </a:t>
            </a:r>
            <a:endParaRPr lang="tr-TR" sz="1900" b="1" dirty="0">
              <a:latin typeface="Arial" charset="0"/>
              <a:cs typeface="Arial" charset="0"/>
            </a:endParaRPr>
          </a:p>
          <a:p>
            <a:pPr eaLnBrk="1" hangingPunct="1">
              <a:lnSpc>
                <a:spcPct val="80000"/>
              </a:lnSpc>
              <a:buFont typeface="Wingdings" charset="0"/>
              <a:buNone/>
            </a:pPr>
            <a:r>
              <a:rPr lang="tr-TR" sz="1700" b="1" dirty="0">
                <a:latin typeface="Arial" charset="0"/>
                <a:cs typeface="Arial" charset="0"/>
              </a:rPr>
              <a:t>Organ ve Doku Alınması, Saklanması, ve Transplantasyonu hakkında kanun(1979)</a:t>
            </a:r>
          </a:p>
          <a:p>
            <a:pPr eaLnBrk="1" hangingPunct="1">
              <a:lnSpc>
                <a:spcPct val="80000"/>
              </a:lnSpc>
              <a:buFont typeface="Wingdings" charset="0"/>
              <a:buNone/>
            </a:pPr>
            <a:endParaRPr lang="tr-TR" sz="1900" b="1" dirty="0">
              <a:latin typeface="Arial" charset="0"/>
              <a:cs typeface="Arial" charset="0"/>
            </a:endParaRPr>
          </a:p>
          <a:p>
            <a:pPr eaLnBrk="1" hangingPunct="1">
              <a:lnSpc>
                <a:spcPct val="80000"/>
              </a:lnSpc>
              <a:buFont typeface="Wingdings" charset="0"/>
              <a:buNone/>
            </a:pPr>
            <a:r>
              <a:rPr lang="tr-TR" sz="1900" b="1" dirty="0">
                <a:latin typeface="Arial" charset="0"/>
                <a:cs typeface="Arial" charset="0"/>
              </a:rPr>
              <a:t>Böbrek Dağıtım Sistemi  2008 öncesi ONKKD, sonrası Sağlık Bakanlığı tarafından UKM kurularak yapıldı</a:t>
            </a:r>
          </a:p>
          <a:p>
            <a:pPr eaLnBrk="1" hangingPunct="1">
              <a:lnSpc>
                <a:spcPct val="80000"/>
              </a:lnSpc>
              <a:buFont typeface="Wingdings" charset="0"/>
              <a:buNone/>
            </a:pPr>
            <a:endParaRPr lang="tr-TR" sz="1900" b="1" dirty="0">
              <a:latin typeface="Arial" charset="0"/>
              <a:cs typeface="Arial" charset="0"/>
            </a:endParaRPr>
          </a:p>
        </p:txBody>
      </p:sp>
    </p:spTree>
    <p:extLst>
      <p:ext uri="{BB962C8B-B14F-4D97-AF65-F5344CB8AC3E}">
        <p14:creationId xmlns:p14="http://schemas.microsoft.com/office/powerpoint/2010/main" val="33781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slide(fromBottom)">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slide(fromBottom)">
                                      <p:cBhvr>
                                        <p:cTn id="12" dur="500"/>
                                        <p:tgtEl>
                                          <p:spTgt spid="4">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Effect transition="in" filter="slide(fromBottom)">
                                      <p:cBhvr>
                                        <p:cTn id="17" dur="500"/>
                                        <p:tgtEl>
                                          <p:spTgt spid="4">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slide(fromBottom)">
                                      <p:cBhvr>
                                        <p:cTn id="22" dur="500"/>
                                        <p:tgtEl>
                                          <p:spTgt spid="4">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Effect transition="in" filter="slide(fromBottom)">
                                      <p:cBhvr>
                                        <p:cTn id="2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0456" y="2169545"/>
            <a:ext cx="8416345" cy="2622091"/>
            <a:chOff x="270454" y="1446265"/>
            <a:chExt cx="8416345" cy="2622090"/>
          </a:xfrm>
        </p:grpSpPr>
        <p:sp>
          <p:nvSpPr>
            <p:cNvPr id="4" name="Striped Right Arrow 3"/>
            <p:cNvSpPr/>
            <p:nvPr/>
          </p:nvSpPr>
          <p:spPr>
            <a:xfrm flipV="1">
              <a:off x="474364" y="2865902"/>
              <a:ext cx="8212435" cy="35461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Callout 6"/>
            <p:cNvSpPr/>
            <p:nvPr/>
          </p:nvSpPr>
          <p:spPr>
            <a:xfrm>
              <a:off x="380293" y="3220520"/>
              <a:ext cx="1042532" cy="84783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1902 </a:t>
              </a:r>
              <a:r>
                <a:rPr lang="en-US" sz="1100" dirty="0" err="1"/>
                <a:t>Ulman</a:t>
              </a:r>
              <a:r>
                <a:rPr lang="en-US" sz="1100" dirty="0"/>
                <a:t> </a:t>
              </a:r>
              <a:r>
                <a:rPr lang="en-US" sz="1100" dirty="0" err="1"/>
                <a:t>Köpeklerde</a:t>
              </a:r>
              <a:r>
                <a:rPr lang="en-US" sz="1100" dirty="0"/>
                <a:t> </a:t>
              </a:r>
              <a:r>
                <a:rPr lang="en-US" sz="1100" dirty="0" err="1"/>
                <a:t>böbrek</a:t>
              </a:r>
              <a:r>
                <a:rPr lang="en-US" sz="1100" dirty="0"/>
                <a:t> </a:t>
              </a:r>
              <a:r>
                <a:rPr lang="en-US" sz="1100" dirty="0" err="1"/>
                <a:t>naklı</a:t>
              </a:r>
              <a:endParaRPr lang="en-US" sz="1100" dirty="0"/>
            </a:p>
          </p:txBody>
        </p:sp>
        <p:sp>
          <p:nvSpPr>
            <p:cNvPr id="8" name="TextBox 7"/>
            <p:cNvSpPr txBox="1"/>
            <p:nvPr/>
          </p:nvSpPr>
          <p:spPr>
            <a:xfrm>
              <a:off x="474365" y="2328134"/>
              <a:ext cx="821243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1900		1920		      1940	                    		1960</a:t>
              </a:r>
            </a:p>
          </p:txBody>
        </p:sp>
        <p:sp>
          <p:nvSpPr>
            <p:cNvPr id="9" name="Down Arrow Callout 8"/>
            <p:cNvSpPr/>
            <p:nvPr/>
          </p:nvSpPr>
          <p:spPr>
            <a:xfrm>
              <a:off x="270454" y="1446265"/>
              <a:ext cx="1011264" cy="88186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1900 Carrel </a:t>
              </a:r>
              <a:r>
                <a:rPr lang="en-US" sz="1200" b="1" dirty="0" err="1">
                  <a:solidFill>
                    <a:schemeClr val="tx1"/>
                  </a:solidFill>
                </a:rPr>
                <a:t>Anastomoz</a:t>
              </a:r>
              <a:r>
                <a:rPr lang="en-US" sz="1200" b="1" dirty="0">
                  <a:solidFill>
                    <a:schemeClr val="tx1"/>
                  </a:solidFill>
                </a:rPr>
                <a:t> </a:t>
              </a:r>
              <a:r>
                <a:rPr lang="en-US" sz="1200" b="1" dirty="0" err="1">
                  <a:solidFill>
                    <a:schemeClr val="tx1"/>
                  </a:solidFill>
                </a:rPr>
                <a:t>tekniği</a:t>
              </a:r>
              <a:endParaRPr lang="en-US" sz="1200" b="1" dirty="0">
                <a:solidFill>
                  <a:schemeClr val="tx1"/>
                </a:solidFill>
              </a:endParaRPr>
            </a:p>
          </p:txBody>
        </p:sp>
        <p:sp>
          <p:nvSpPr>
            <p:cNvPr id="10" name="Down Arrow Callout 9"/>
            <p:cNvSpPr/>
            <p:nvPr/>
          </p:nvSpPr>
          <p:spPr>
            <a:xfrm>
              <a:off x="3762842" y="1552089"/>
              <a:ext cx="1211165" cy="7760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1933 </a:t>
              </a:r>
              <a:r>
                <a:rPr lang="en-US" sz="1200" dirty="0" err="1"/>
                <a:t>Voronoy</a:t>
              </a:r>
              <a:r>
                <a:rPr lang="en-US" sz="1200" dirty="0"/>
                <a:t> İlk </a:t>
              </a:r>
              <a:r>
                <a:rPr lang="en-US" sz="1200" dirty="0" err="1"/>
                <a:t>kadavradan</a:t>
              </a:r>
              <a:r>
                <a:rPr lang="en-US" sz="1200" dirty="0"/>
                <a:t> </a:t>
              </a:r>
              <a:r>
                <a:rPr lang="en-US" sz="1200" dirty="0" err="1"/>
                <a:t>nakil</a:t>
              </a:r>
              <a:endParaRPr lang="en-US" sz="1200" dirty="0"/>
            </a:p>
          </p:txBody>
        </p:sp>
        <p:sp>
          <p:nvSpPr>
            <p:cNvPr id="11" name="Down Arrow Callout 10"/>
            <p:cNvSpPr/>
            <p:nvPr/>
          </p:nvSpPr>
          <p:spPr>
            <a:xfrm>
              <a:off x="6255725" y="1552089"/>
              <a:ext cx="1669761" cy="7760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1954 Murray İlk </a:t>
              </a:r>
              <a:r>
                <a:rPr lang="en-US" sz="1200" dirty="0" err="1"/>
                <a:t>başarılı</a:t>
              </a:r>
              <a:r>
                <a:rPr lang="en-US" sz="1200" dirty="0"/>
                <a:t> </a:t>
              </a:r>
              <a:r>
                <a:rPr lang="en-US" sz="1200" dirty="0" err="1"/>
                <a:t>canlı</a:t>
              </a:r>
              <a:r>
                <a:rPr lang="en-US" sz="1200" dirty="0"/>
                <a:t> </a:t>
              </a:r>
              <a:r>
                <a:rPr lang="en-US" sz="1200" dirty="0" err="1"/>
                <a:t>vericili</a:t>
              </a:r>
              <a:r>
                <a:rPr lang="en-US" sz="1200" dirty="0"/>
                <a:t> </a:t>
              </a:r>
              <a:r>
                <a:rPr lang="en-US" sz="1200" dirty="0" err="1"/>
                <a:t>böbrek</a:t>
              </a:r>
              <a:r>
                <a:rPr lang="en-US" sz="1200" dirty="0"/>
                <a:t> </a:t>
              </a:r>
              <a:r>
                <a:rPr lang="en-US" sz="1200" dirty="0" err="1"/>
                <a:t>nakli</a:t>
              </a:r>
              <a:endParaRPr lang="en-US" sz="1200" dirty="0"/>
            </a:p>
          </p:txBody>
        </p:sp>
        <p:sp>
          <p:nvSpPr>
            <p:cNvPr id="12" name="Up Arrow Callout 11"/>
            <p:cNvSpPr/>
            <p:nvPr/>
          </p:nvSpPr>
          <p:spPr>
            <a:xfrm>
              <a:off x="6973012" y="3315827"/>
              <a:ext cx="1140612" cy="75252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1958 </a:t>
              </a:r>
              <a:r>
                <a:rPr lang="en-US" sz="1400" dirty="0" err="1"/>
                <a:t>HLA’nın</a:t>
              </a:r>
              <a:r>
                <a:rPr lang="en-US" sz="1400" dirty="0"/>
                <a:t> </a:t>
              </a:r>
              <a:r>
                <a:rPr lang="en-US" sz="1400" dirty="0" err="1"/>
                <a:t>keşfi</a:t>
              </a:r>
              <a:endParaRPr lang="en-US" sz="1400" dirty="0"/>
            </a:p>
          </p:txBody>
        </p:sp>
      </p:grpSp>
      <p:pic>
        <p:nvPicPr>
          <p:cNvPr id="15" name="Picture 4" descr="adsız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385" y="3943801"/>
            <a:ext cx="1527419" cy="1087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230" y="3943802"/>
            <a:ext cx="1290151" cy="952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own Arrow Callout 12"/>
          <p:cNvSpPr/>
          <p:nvPr/>
        </p:nvSpPr>
        <p:spPr>
          <a:xfrm>
            <a:off x="5622495" y="2937017"/>
            <a:ext cx="1265347" cy="5920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1951 </a:t>
            </a:r>
            <a:r>
              <a:rPr lang="en-US" sz="1200" dirty="0" err="1"/>
              <a:t>Kuss</a:t>
            </a:r>
            <a:r>
              <a:rPr lang="en-US" sz="1200" dirty="0"/>
              <a:t> </a:t>
            </a:r>
            <a:r>
              <a:rPr lang="en-US" sz="1200" dirty="0" err="1"/>
              <a:t>heterotopik</a:t>
            </a:r>
            <a:r>
              <a:rPr lang="en-US" sz="1200" dirty="0"/>
              <a:t> </a:t>
            </a:r>
            <a:r>
              <a:rPr lang="en-US" sz="1200" dirty="0" err="1"/>
              <a:t>nakil</a:t>
            </a:r>
            <a:endParaRPr lang="en-US" sz="1200" dirty="0"/>
          </a:p>
        </p:txBody>
      </p:sp>
    </p:spTree>
    <p:extLst>
      <p:ext uri="{BB962C8B-B14F-4D97-AF65-F5344CB8AC3E}">
        <p14:creationId xmlns:p14="http://schemas.microsoft.com/office/powerpoint/2010/main" val="283345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flipV="1">
            <a:off x="474365" y="3589183"/>
            <a:ext cx="8212435" cy="3546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Callout 3"/>
          <p:cNvSpPr/>
          <p:nvPr/>
        </p:nvSpPr>
        <p:spPr>
          <a:xfrm>
            <a:off x="48147" y="3943801"/>
            <a:ext cx="1042532" cy="84783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1963 </a:t>
            </a:r>
            <a:r>
              <a:rPr lang="en-US" sz="1100" dirty="0" err="1"/>
              <a:t>Starzl</a:t>
            </a:r>
            <a:r>
              <a:rPr lang="en-US" sz="1100" dirty="0"/>
              <a:t> Pre/</a:t>
            </a:r>
            <a:r>
              <a:rPr lang="en-US" sz="1100" dirty="0" err="1"/>
              <a:t>aza</a:t>
            </a:r>
            <a:endParaRPr lang="en-US" sz="1100" dirty="0"/>
          </a:p>
        </p:txBody>
      </p:sp>
      <p:sp>
        <p:nvSpPr>
          <p:cNvPr id="5" name="TextBox 4"/>
          <p:cNvSpPr txBox="1"/>
          <p:nvPr/>
        </p:nvSpPr>
        <p:spPr>
          <a:xfrm>
            <a:off x="731093" y="3347700"/>
            <a:ext cx="8212435"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1970			1980		1990		2000</a:t>
            </a:r>
          </a:p>
        </p:txBody>
      </p:sp>
      <p:sp>
        <p:nvSpPr>
          <p:cNvPr id="6" name="Down Arrow Callout 5"/>
          <p:cNvSpPr/>
          <p:nvPr/>
        </p:nvSpPr>
        <p:spPr>
          <a:xfrm>
            <a:off x="2588276" y="2275371"/>
            <a:ext cx="1279769" cy="7760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1978 </a:t>
            </a:r>
            <a:r>
              <a:rPr lang="en-US" sz="1200" dirty="0" err="1"/>
              <a:t>Calne</a:t>
            </a:r>
            <a:r>
              <a:rPr lang="en-US" sz="1200" dirty="0"/>
              <a:t> </a:t>
            </a:r>
            <a:r>
              <a:rPr lang="en-US" sz="1200" dirty="0" err="1"/>
              <a:t>CysA</a:t>
            </a:r>
            <a:r>
              <a:rPr lang="en-US" sz="1200" dirty="0"/>
              <a:t> </a:t>
            </a:r>
            <a:r>
              <a:rPr lang="en-US" sz="1200" dirty="0" err="1"/>
              <a:t>klinik</a:t>
            </a:r>
            <a:r>
              <a:rPr lang="en-US" sz="1200" dirty="0"/>
              <a:t> </a:t>
            </a:r>
            <a:r>
              <a:rPr lang="en-US" sz="1200" dirty="0" err="1"/>
              <a:t>kullanımı</a:t>
            </a:r>
            <a:endParaRPr lang="en-US" sz="1200" dirty="0"/>
          </a:p>
        </p:txBody>
      </p:sp>
      <p:sp>
        <p:nvSpPr>
          <p:cNvPr id="7" name="Down Arrow Callout 6"/>
          <p:cNvSpPr/>
          <p:nvPr/>
        </p:nvSpPr>
        <p:spPr>
          <a:xfrm>
            <a:off x="4986702" y="2275371"/>
            <a:ext cx="1211165" cy="7760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1990 </a:t>
            </a:r>
            <a:r>
              <a:rPr lang="en-US" sz="1200" dirty="0" err="1"/>
              <a:t>Clayman</a:t>
            </a:r>
            <a:r>
              <a:rPr lang="en-US" sz="1200" dirty="0"/>
              <a:t> İlk Lap </a:t>
            </a:r>
            <a:r>
              <a:rPr lang="en-US" sz="1200" dirty="0" err="1"/>
              <a:t>nx</a:t>
            </a:r>
            <a:endParaRPr lang="en-US" sz="1200" dirty="0"/>
          </a:p>
        </p:txBody>
      </p:sp>
      <p:sp>
        <p:nvSpPr>
          <p:cNvPr id="8" name="Down Arrow Callout 7"/>
          <p:cNvSpPr/>
          <p:nvPr/>
        </p:nvSpPr>
        <p:spPr>
          <a:xfrm>
            <a:off x="6335943" y="2275371"/>
            <a:ext cx="964424" cy="7760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1995 Ratner LDN</a:t>
            </a:r>
          </a:p>
          <a:p>
            <a:pPr algn="ctr"/>
            <a:endParaRPr lang="en-US" sz="1200" dirty="0"/>
          </a:p>
        </p:txBody>
      </p:sp>
      <p:sp>
        <p:nvSpPr>
          <p:cNvPr id="9" name="Up Arrow Callout 8"/>
          <p:cNvSpPr/>
          <p:nvPr/>
        </p:nvSpPr>
        <p:spPr>
          <a:xfrm>
            <a:off x="6906847" y="3943801"/>
            <a:ext cx="1601212" cy="75252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&gt;2003 Lap Donor </a:t>
            </a:r>
            <a:r>
              <a:rPr lang="en-US" sz="1400" dirty="0" err="1"/>
              <a:t>Nx</a:t>
            </a:r>
            <a:r>
              <a:rPr lang="en-US" sz="1400" dirty="0"/>
              <a:t>  </a:t>
            </a:r>
            <a:r>
              <a:rPr lang="en-US" sz="1400" dirty="0" err="1"/>
              <a:t>altın</a:t>
            </a:r>
            <a:r>
              <a:rPr lang="en-US" sz="1400" dirty="0"/>
              <a:t> </a:t>
            </a:r>
            <a:r>
              <a:rPr lang="en-US" sz="1400" dirty="0" err="1"/>
              <a:t>standart</a:t>
            </a:r>
            <a:endParaRPr lang="en-US" sz="1400" dirty="0"/>
          </a:p>
        </p:txBody>
      </p:sp>
      <p:sp>
        <p:nvSpPr>
          <p:cNvPr id="10" name="Up Arrow Callout 9"/>
          <p:cNvSpPr/>
          <p:nvPr/>
        </p:nvSpPr>
        <p:spPr>
          <a:xfrm>
            <a:off x="5396299" y="3943801"/>
            <a:ext cx="1140612" cy="75252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1994 Gil </a:t>
            </a:r>
            <a:r>
              <a:rPr lang="en-US" sz="1200" dirty="0" err="1"/>
              <a:t>Hayvan</a:t>
            </a:r>
            <a:r>
              <a:rPr lang="en-US" sz="1200" dirty="0"/>
              <a:t> </a:t>
            </a:r>
            <a:r>
              <a:rPr lang="en-US" sz="1200" dirty="0" err="1"/>
              <a:t>deneyi</a:t>
            </a:r>
            <a:endParaRPr lang="en-US" sz="1200" dirty="0"/>
          </a:p>
        </p:txBody>
      </p:sp>
      <p:sp>
        <p:nvSpPr>
          <p:cNvPr id="12" name="Down Arrow Callout 11"/>
          <p:cNvSpPr/>
          <p:nvPr/>
        </p:nvSpPr>
        <p:spPr>
          <a:xfrm>
            <a:off x="1331641" y="1556794"/>
            <a:ext cx="1207761" cy="14907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1975 </a:t>
            </a:r>
            <a:r>
              <a:rPr lang="en-US" sz="1200" dirty="0" err="1"/>
              <a:t>Haberal</a:t>
            </a:r>
            <a:r>
              <a:rPr lang="en-US" sz="1200" dirty="0"/>
              <a:t> </a:t>
            </a:r>
            <a:r>
              <a:rPr lang="en-US" sz="1200" dirty="0" err="1"/>
              <a:t>Tğrkiye’de</a:t>
            </a:r>
            <a:r>
              <a:rPr lang="en-US" sz="1200" dirty="0"/>
              <a:t> ilk </a:t>
            </a:r>
            <a:r>
              <a:rPr lang="en-US" sz="1200" dirty="0" err="1"/>
              <a:t>başarılı</a:t>
            </a:r>
            <a:r>
              <a:rPr lang="en-US" sz="1200" dirty="0"/>
              <a:t> </a:t>
            </a:r>
            <a:r>
              <a:rPr lang="en-US" sz="1200" dirty="0" err="1"/>
              <a:t>nakil</a:t>
            </a:r>
            <a:endParaRPr lang="en-US" sz="1200" dirty="0"/>
          </a:p>
          <a:p>
            <a:pPr algn="ctr"/>
            <a:r>
              <a:rPr lang="en-US" sz="1200" dirty="0"/>
              <a:t>1976 </a:t>
            </a:r>
            <a:r>
              <a:rPr lang="en-US" sz="1200" dirty="0" err="1"/>
              <a:t>Üroloji</a:t>
            </a:r>
            <a:r>
              <a:rPr lang="en-US" sz="1200" dirty="0"/>
              <a:t> ilk </a:t>
            </a:r>
            <a:r>
              <a:rPr lang="en-US" sz="1200" dirty="0" err="1"/>
              <a:t>nakil</a:t>
            </a:r>
            <a:endParaRPr lang="en-US" sz="1200" dirty="0"/>
          </a:p>
        </p:txBody>
      </p:sp>
      <p:pic>
        <p:nvPicPr>
          <p:cNvPr id="13" name="Picture 4" descr="untitle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786" y="3943801"/>
            <a:ext cx="2440863" cy="901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Down Arrow Callout 15"/>
          <p:cNvSpPr/>
          <p:nvPr/>
        </p:nvSpPr>
        <p:spPr>
          <a:xfrm>
            <a:off x="48148" y="2271467"/>
            <a:ext cx="1211165" cy="7760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1969 IST. </a:t>
            </a:r>
            <a:r>
              <a:rPr lang="en-US" sz="1200" dirty="0" err="1"/>
              <a:t>Ü</a:t>
            </a:r>
            <a:r>
              <a:rPr lang="en-US" sz="1200" dirty="0"/>
              <a:t>. </a:t>
            </a:r>
            <a:r>
              <a:rPr lang="en-US" sz="1200" dirty="0" err="1"/>
              <a:t>Türkiye’de</a:t>
            </a:r>
            <a:r>
              <a:rPr lang="en-US" sz="1200" dirty="0"/>
              <a:t> ilk </a:t>
            </a:r>
            <a:r>
              <a:rPr lang="en-US" sz="1200" dirty="0" err="1"/>
              <a:t>böbrek</a:t>
            </a:r>
            <a:r>
              <a:rPr lang="en-US" sz="1200" dirty="0"/>
              <a:t> </a:t>
            </a:r>
            <a:r>
              <a:rPr lang="en-US" sz="1200" dirty="0" err="1"/>
              <a:t>nakli</a:t>
            </a:r>
            <a:endParaRPr lang="en-US" sz="1200" dirty="0"/>
          </a:p>
        </p:txBody>
      </p:sp>
      <p:sp>
        <p:nvSpPr>
          <p:cNvPr id="17" name="Up Arrow Callout 16"/>
          <p:cNvSpPr/>
          <p:nvPr/>
        </p:nvSpPr>
        <p:spPr>
          <a:xfrm>
            <a:off x="291363" y="4884855"/>
            <a:ext cx="1140612" cy="75252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1966 Kelly </a:t>
            </a:r>
            <a:r>
              <a:rPr lang="en-US" sz="1200" dirty="0" err="1"/>
              <a:t>ileal</a:t>
            </a:r>
            <a:r>
              <a:rPr lang="en-US" sz="1200" dirty="0"/>
              <a:t> </a:t>
            </a:r>
            <a:r>
              <a:rPr lang="en-US" sz="1200" dirty="0" err="1"/>
              <a:t>konduite</a:t>
            </a:r>
            <a:r>
              <a:rPr lang="en-US" sz="1200" dirty="0"/>
              <a:t> </a:t>
            </a:r>
            <a:r>
              <a:rPr lang="en-US" sz="1200" dirty="0" err="1"/>
              <a:t>nakil</a:t>
            </a:r>
            <a:endParaRPr lang="en-US" sz="1200" dirty="0"/>
          </a:p>
        </p:txBody>
      </p:sp>
      <p:sp>
        <p:nvSpPr>
          <p:cNvPr id="18" name="Down Arrow Callout 17"/>
          <p:cNvSpPr/>
          <p:nvPr/>
        </p:nvSpPr>
        <p:spPr>
          <a:xfrm>
            <a:off x="3828438" y="2806051"/>
            <a:ext cx="1211165" cy="7760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1984 Marshall </a:t>
            </a:r>
            <a:r>
              <a:rPr lang="en-US" sz="1200" dirty="0" err="1"/>
              <a:t>Augmente</a:t>
            </a:r>
            <a:r>
              <a:rPr lang="en-US" sz="1200" dirty="0"/>
              <a:t> </a:t>
            </a:r>
            <a:r>
              <a:rPr lang="en-US" sz="1200" dirty="0" err="1"/>
              <a:t>mesaneye</a:t>
            </a:r>
            <a:r>
              <a:rPr lang="en-US" sz="1200" dirty="0"/>
              <a:t> nail</a:t>
            </a:r>
          </a:p>
        </p:txBody>
      </p:sp>
      <p:pic>
        <p:nvPicPr>
          <p:cNvPr id="11" name="Picture 10" descr="sv110-daroff.pdf"/>
          <p:cNvPicPr>
            <a:picLocks noChangeAspect="1"/>
          </p:cNvPicPr>
          <p:nvPr/>
        </p:nvPicPr>
        <p:blipFill rotWithShape="1">
          <a:blip r:embed="rId3">
            <a:extLst>
              <a:ext uri="{28A0092B-C50C-407E-A947-70E740481C1C}">
                <a14:useLocalDpi xmlns:a14="http://schemas.microsoft.com/office/drawing/2010/main" val="0"/>
              </a:ext>
            </a:extLst>
          </a:blip>
          <a:srcRect l="32123" t="22700" r="32937" b="62768"/>
          <a:stretch/>
        </p:blipFill>
        <p:spPr>
          <a:xfrm>
            <a:off x="114990" y="5754043"/>
            <a:ext cx="1693246" cy="996574"/>
          </a:xfrm>
          <a:prstGeom prst="rect">
            <a:avLst/>
          </a:prstGeom>
        </p:spPr>
      </p:pic>
      <p:sp>
        <p:nvSpPr>
          <p:cNvPr id="14" name="Up Arrow 13"/>
          <p:cNvSpPr/>
          <p:nvPr/>
        </p:nvSpPr>
        <p:spPr>
          <a:xfrm>
            <a:off x="1422534" y="4837483"/>
            <a:ext cx="513258" cy="90130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753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TotalTime>
  <Words>1280</Words>
  <Application>Microsoft Macintosh PowerPoint</Application>
  <PresentationFormat>Ekran Gösterisi (4:3)</PresentationFormat>
  <Paragraphs>218</Paragraphs>
  <Slides>37</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37</vt:i4>
      </vt:variant>
    </vt:vector>
  </HeadingPairs>
  <TitlesOfParts>
    <vt:vector size="43" baseType="lpstr">
      <vt:lpstr>Arial</vt:lpstr>
      <vt:lpstr>Arial Narrow</vt:lpstr>
      <vt:lpstr>Calibri</vt:lpstr>
      <vt:lpstr>Wingdings</vt:lpstr>
      <vt:lpstr>Office Theme</vt:lpstr>
      <vt:lpstr>Chart</vt:lpstr>
      <vt:lpstr>Türkiye’de Böbrek Naklinin Dünü Bugünü</vt:lpstr>
      <vt:lpstr>Böbrek Nakli</vt:lpstr>
      <vt:lpstr>PowerPoint Sunusu</vt:lpstr>
      <vt:lpstr>Dünya ve Ülkemiz</vt:lpstr>
      <vt:lpstr>İlk Böbrek Nakli 1968  Cerrahi (+), Nefroloji-İmmünoloji (-) ve Mevzuat(-)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Türkiye’de Böbrek Nakli Sayıları:Bölgeler</vt:lpstr>
      <vt:lpstr>PowerPoint Sunusu</vt:lpstr>
      <vt:lpstr>Yeni Nakillerde Nakil Öncesi RRT tipi</vt:lpstr>
      <vt:lpstr>Yeni Yapılan Nakillerin Yaş Ve Cinsiyet Dağılımı</vt:lpstr>
      <vt:lpstr>Yeni Nakilllerde Canlı Vericiler</vt:lpstr>
      <vt:lpstr>Yeni Nakillerde Verici Tipine Göre Yaş</vt:lpstr>
      <vt:lpstr>Transplant Hastalarında Birinci Yıl graft Fonksiyonu</vt:lpstr>
      <vt:lpstr>PowerPoint Sunusu</vt:lpstr>
      <vt:lpstr>PowerPoint Sunusu</vt:lpstr>
      <vt:lpstr>PowerPoint Sunusu</vt:lpstr>
      <vt:lpstr>Böbrek Nakli Sayısını Artırmak</vt:lpstr>
      <vt:lpstr>Donation after circulatory death (DCD) Donation after brain death oranları (PMP, 2013)</vt:lpstr>
      <vt:lpstr>PowerPoint Sunusu</vt:lpstr>
      <vt:lpstr>PowerPoint Sunusu</vt:lpstr>
      <vt:lpstr>PowerPoint Sunusu</vt:lpstr>
      <vt:lpstr>Turkey Kidney Allocation System Overview</vt:lpstr>
      <vt:lpstr>Böbrek Nakli</vt:lpstr>
      <vt:lpstr>Özdeğerlendirme</vt:lpstr>
      <vt:lpstr>PowerPoint Sunusu</vt:lpstr>
      <vt:lpstr>Türkiye’de Böbrek Nakli</vt:lpstr>
      <vt:lpstr>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Türkiye’de Böbrek Naklinin Dünü Bugünü</dc:title>
  <dc:creator>Emine Keven</dc:creator>
  <cp:lastModifiedBy>Kenan Keven</cp:lastModifiedBy>
  <cp:revision>38</cp:revision>
  <dcterms:created xsi:type="dcterms:W3CDTF">2020-02-10T15:25:44Z</dcterms:created>
  <dcterms:modified xsi:type="dcterms:W3CDTF">2021-04-01T12:50:03Z</dcterms:modified>
</cp:coreProperties>
</file>