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2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04833-E619-47BC-8D31-C0425DFAE7DE}" type="datetimeFigureOut">
              <a:rPr lang="tr-TR" smtClean="0"/>
              <a:t>20 Mar 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E1302-FD84-43CD-A00D-BEF4C25D78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6093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04833-E619-47BC-8D31-C0425DFAE7DE}" type="datetimeFigureOut">
              <a:rPr lang="tr-TR" smtClean="0"/>
              <a:t>20 Mar 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E1302-FD84-43CD-A00D-BEF4C25D78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270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04833-E619-47BC-8D31-C0425DFAE7DE}" type="datetimeFigureOut">
              <a:rPr lang="tr-TR" smtClean="0"/>
              <a:t>20 Mar 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E1302-FD84-43CD-A00D-BEF4C25D78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688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04833-E619-47BC-8D31-C0425DFAE7DE}" type="datetimeFigureOut">
              <a:rPr lang="tr-TR" smtClean="0"/>
              <a:t>20 Mar 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E1302-FD84-43CD-A00D-BEF4C25D78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0160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04833-E619-47BC-8D31-C0425DFAE7DE}" type="datetimeFigureOut">
              <a:rPr lang="tr-TR" smtClean="0"/>
              <a:t>20 Mar 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E1302-FD84-43CD-A00D-BEF4C25D78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9992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04833-E619-47BC-8D31-C0425DFAE7DE}" type="datetimeFigureOut">
              <a:rPr lang="tr-TR" smtClean="0"/>
              <a:t>20 Mar 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E1302-FD84-43CD-A00D-BEF4C25D78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508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04833-E619-47BC-8D31-C0425DFAE7DE}" type="datetimeFigureOut">
              <a:rPr lang="tr-TR" smtClean="0"/>
              <a:t>20 Mar 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E1302-FD84-43CD-A00D-BEF4C25D78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6288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04833-E619-47BC-8D31-C0425DFAE7DE}" type="datetimeFigureOut">
              <a:rPr lang="tr-TR" smtClean="0"/>
              <a:t>20 Mar 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E1302-FD84-43CD-A00D-BEF4C25D78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6608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04833-E619-47BC-8D31-C0425DFAE7DE}" type="datetimeFigureOut">
              <a:rPr lang="tr-TR" smtClean="0"/>
              <a:t>20 Mar 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E1302-FD84-43CD-A00D-BEF4C25D78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2819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04833-E619-47BC-8D31-C0425DFAE7DE}" type="datetimeFigureOut">
              <a:rPr lang="tr-TR" smtClean="0"/>
              <a:t>20 Mar 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E1302-FD84-43CD-A00D-BEF4C25D78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903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04833-E619-47BC-8D31-C0425DFAE7DE}" type="datetimeFigureOut">
              <a:rPr lang="tr-TR" smtClean="0"/>
              <a:t>20 Mar 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E1302-FD84-43CD-A00D-BEF4C25D78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3823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404833-E619-47BC-8D31-C0425DFAE7DE}" type="datetimeFigureOut">
              <a:rPr lang="tr-TR" smtClean="0"/>
              <a:t>20 Mar 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FE1302-FD84-43CD-A00D-BEF4C25D78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541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600">
                <a:solidFill>
                  <a:srgbClr val="66FF33"/>
                </a:solidFill>
              </a:rPr>
              <a:t>AYDINLATILMIŞ ONAM</a:t>
            </a:r>
            <a:br>
              <a:rPr lang="tr-TR" altLang="tr-TR" sz="3600">
                <a:solidFill>
                  <a:srgbClr val="66FF33"/>
                </a:solidFill>
              </a:rPr>
            </a:br>
            <a:endParaRPr lang="tr-TR" altLang="tr-TR" sz="3600">
              <a:solidFill>
                <a:srgbClr val="66FF33"/>
              </a:solidFill>
            </a:endParaRPr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rgbClr val="66FF33"/>
              </a:buClr>
            </a:pPr>
            <a:r>
              <a:rPr lang="tr-TR" altLang="tr-TR" b="1"/>
              <a:t>Hastanın hastalığı ve tedavisi gibi konularda bilgilendirildikten sonra yapılacak müdahaleler için onamının (rızasının) alınmasıdır.</a:t>
            </a:r>
          </a:p>
        </p:txBody>
      </p:sp>
    </p:spTree>
    <p:extLst>
      <p:ext uri="{BB962C8B-B14F-4D97-AF65-F5344CB8AC3E}">
        <p14:creationId xmlns:p14="http://schemas.microsoft.com/office/powerpoint/2010/main" val="1030843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Eczacılık Uygulamalarında çok dikkat edilmesi gereken durumdur. </a:t>
            </a:r>
          </a:p>
          <a:p>
            <a:r>
              <a:rPr lang="tr-TR" dirty="0" smtClean="0"/>
              <a:t>Bu konuda ilaçların hastaya ulaştırılmasında </a:t>
            </a:r>
          </a:p>
          <a:p>
            <a:r>
              <a:rPr lang="tr-TR" dirty="0" smtClean="0"/>
              <a:t>reçeteli ve </a:t>
            </a:r>
          </a:p>
          <a:p>
            <a:r>
              <a:rPr lang="tr-TR" dirty="0" smtClean="0"/>
              <a:t>Reçetesiz ilaçlarda uygulamaları sınıflandırabiliriz.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5757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Reçeteli İlaçlarda</a:t>
            </a:r>
          </a:p>
          <a:p>
            <a:r>
              <a:rPr lang="tr-TR" dirty="0" smtClean="0"/>
              <a:t>Reçetede yazan ilacın muadilini verirken hastaya bu konuda aydınlatılmış onam uygulamak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91149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Reçetesiz ilaçlarda </a:t>
            </a:r>
          </a:p>
          <a:p>
            <a:r>
              <a:rPr lang="tr-TR" dirty="0" smtClean="0"/>
              <a:t>Türkiye de ilaçların %90’ı reçeteli sayılmak zorundadır. </a:t>
            </a:r>
          </a:p>
          <a:p>
            <a:r>
              <a:rPr lang="tr-TR" dirty="0" smtClean="0"/>
              <a:t>Ancak reçetesiz satılmasına izin verilen ilaçlarda bulunmaktadır. </a:t>
            </a:r>
          </a:p>
          <a:p>
            <a:r>
              <a:rPr lang="tr-TR" dirty="0" err="1" smtClean="0"/>
              <a:t>Endikasyon</a:t>
            </a:r>
            <a:r>
              <a:rPr lang="tr-TR" dirty="0" smtClean="0"/>
              <a:t> belirterek hasta şikayeti için ilaç istediğinde verilen ilaçları aydınlatılmış onam uygulamak </a:t>
            </a:r>
          </a:p>
          <a:p>
            <a:r>
              <a:rPr lang="tr-TR" dirty="0" smtClean="0"/>
              <a:t>Etik açıdan uygudur.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142996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7814"/>
            <a:ext cx="8229600" cy="744537"/>
          </a:xfrm>
        </p:spPr>
        <p:txBody>
          <a:bodyPr/>
          <a:lstStyle/>
          <a:p>
            <a:r>
              <a:rPr lang="tr-TR" altLang="tr-TR" sz="4000">
                <a:solidFill>
                  <a:srgbClr val="99FF33"/>
                </a:solidFill>
              </a:rPr>
              <a:t>KAYNAKLAR</a:t>
            </a:r>
            <a:r>
              <a:rPr lang="tr-TR" altLang="tr-TR" sz="4000"/>
              <a:t> 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6626" y="1989139"/>
            <a:ext cx="8461375" cy="4535487"/>
          </a:xfrm>
        </p:spPr>
        <p:txBody>
          <a:bodyPr/>
          <a:lstStyle/>
          <a:p>
            <a:pPr marL="609600" indent="-609600" algn="just">
              <a:lnSpc>
                <a:spcPct val="80000"/>
              </a:lnSpc>
              <a:buClr>
                <a:srgbClr val="99FF33"/>
              </a:buClr>
            </a:pPr>
            <a:r>
              <a:rPr lang="tr-TR" altLang="tr-TR" sz="2400" b="1"/>
              <a:t>Tıbbi Etik ve Meslek Tarihi, Recep Aktur, Erdem Aydın, Somgür Y.E., 2001, Ankara</a:t>
            </a:r>
          </a:p>
          <a:p>
            <a:pPr marL="609600" indent="-609600" algn="just">
              <a:lnSpc>
                <a:spcPct val="80000"/>
              </a:lnSpc>
              <a:buClr>
                <a:srgbClr val="99FF33"/>
              </a:buClr>
            </a:pPr>
            <a:r>
              <a:rPr lang="tr-TR" altLang="tr-TR" sz="2400" b="1"/>
              <a:t>Erdemir, A.,D., Tıp Tarihi ve Deontoloji Dersleri, Uludağ Üniversitesi Basımevi,1994, Bursa.</a:t>
            </a:r>
          </a:p>
          <a:p>
            <a:pPr marL="609600" indent="-609600" algn="just">
              <a:lnSpc>
                <a:spcPct val="80000"/>
              </a:lnSpc>
              <a:buClr>
                <a:srgbClr val="99FF33"/>
              </a:buClr>
            </a:pPr>
            <a:r>
              <a:rPr lang="tr-TR" altLang="tr-TR" sz="2400" b="1"/>
              <a:t>Şehsuvaroğlu, B.,N., Tıbbi Deontoloji, Yayına hazırlayan Arslan Terzioğlu, Genişletilmiş II.Baskı, İstanbul Tıp Fakültesi Vakfı, 1983, İstanbul.</a:t>
            </a:r>
          </a:p>
          <a:p>
            <a:pPr marL="609600" indent="-609600" algn="just">
              <a:lnSpc>
                <a:spcPct val="80000"/>
              </a:lnSpc>
              <a:buClr>
                <a:srgbClr val="99FF33"/>
              </a:buClr>
            </a:pPr>
            <a:r>
              <a:rPr lang="tr-TR" altLang="tr-TR" sz="2400" b="1"/>
              <a:t>Erdem Aydın; Tıp Etiğine Giriş, Pegem Yayıncılık, 2001,Ankara.</a:t>
            </a:r>
          </a:p>
          <a:p>
            <a:pPr marL="609600" indent="-609600" algn="just">
              <a:lnSpc>
                <a:spcPct val="80000"/>
              </a:lnSpc>
              <a:buClr>
                <a:srgbClr val="99FF33"/>
              </a:buClr>
            </a:pPr>
            <a:r>
              <a:rPr lang="tr-TR" altLang="tr-TR" sz="2400" b="1"/>
              <a:t>Pehlivan, İ., “Yönetsel Mesleki ve Örgütsel Etik”, Pegem Yayıncılık, 1998, Ankara</a:t>
            </a:r>
          </a:p>
          <a:p>
            <a:pPr marL="609600" indent="-609600" algn="just">
              <a:lnSpc>
                <a:spcPct val="80000"/>
              </a:lnSpc>
              <a:buClr>
                <a:srgbClr val="99FF33"/>
              </a:buClr>
            </a:pPr>
            <a:r>
              <a:rPr lang="tr-TR" altLang="tr-TR" sz="2400" b="1"/>
              <a:t>http://www.rpsgb.org.uk/pdfs/techregcoundecsumm.pdf </a:t>
            </a:r>
          </a:p>
        </p:txBody>
      </p:sp>
    </p:spTree>
    <p:extLst>
      <p:ext uri="{BB962C8B-B14F-4D97-AF65-F5344CB8AC3E}">
        <p14:creationId xmlns:p14="http://schemas.microsoft.com/office/powerpoint/2010/main" val="4970111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182</Words>
  <Application>Microsoft Office PowerPoint</Application>
  <PresentationFormat>Geniş ekran</PresentationFormat>
  <Paragraphs>20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AYDINLATILMIŞ ONAM </vt:lpstr>
      <vt:lpstr>PowerPoint Sunusu</vt:lpstr>
      <vt:lpstr>PowerPoint Sunusu</vt:lpstr>
      <vt:lpstr>PowerPoint Sunusu</vt:lpstr>
      <vt:lpstr>KAYNAKLAR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AYDINLATILMIŞ ONAM </dc:title>
  <dc:creator>gülbin özçelikay</dc:creator>
  <cp:lastModifiedBy>gülbin özçelikay</cp:lastModifiedBy>
  <cp:revision>2</cp:revision>
  <dcterms:created xsi:type="dcterms:W3CDTF">2018-03-20T12:33:28Z</dcterms:created>
  <dcterms:modified xsi:type="dcterms:W3CDTF">2018-03-20T13:10:09Z</dcterms:modified>
</cp:coreProperties>
</file>