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48319D58-0A1C-40A5-ACF9-D5D2197C8ADC}">
          <p14:sldIdLst>
            <p14:sldId id="257"/>
          </p14:sldIdLst>
        </p14:section>
        <p14:section name="Başlıksız Bölüm" id="{679004FD-B31B-41EB-A68F-91D4934C8837}">
          <p14:sldIdLst>
            <p14:sldId id="258"/>
            <p14:sldId id="259"/>
            <p14:sldId id="260"/>
            <p14:sldId id="261"/>
            <p14:sldId id="263"/>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1. Hafta: </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İÖ 2. binyılda </a:t>
            </a:r>
            <a:r>
              <a:rPr lang="tr-TR" sz="2000" b="1" dirty="0" err="1">
                <a:solidFill>
                  <a:schemeClr val="tx1">
                    <a:alpha val="80000"/>
                  </a:schemeClr>
                </a:solidFill>
                <a:latin typeface="Times New Roman" panose="02020603050405020304" pitchFamily="18" charset="0"/>
                <a:cs typeface="Times New Roman" panose="02020603050405020304" pitchFamily="18" charset="0"/>
              </a:rPr>
              <a:t>Miken</a:t>
            </a:r>
            <a:r>
              <a:rPr lang="tr-TR" sz="2000" b="1" dirty="0">
                <a:solidFill>
                  <a:schemeClr val="tx1">
                    <a:alpha val="80000"/>
                  </a:schemeClr>
                </a:solidFill>
                <a:latin typeface="Times New Roman" panose="02020603050405020304" pitchFamily="18" charset="0"/>
                <a:cs typeface="Times New Roman" panose="02020603050405020304" pitchFamily="18" charset="0"/>
              </a:rPr>
              <a:t> </a:t>
            </a:r>
            <a:r>
              <a:rPr lang="tr-TR" sz="2000" b="1" dirty="0" err="1">
                <a:solidFill>
                  <a:schemeClr val="tx1">
                    <a:alpha val="80000"/>
                  </a:schemeClr>
                </a:solidFill>
                <a:latin typeface="Times New Roman" panose="02020603050405020304" pitchFamily="18" charset="0"/>
                <a:cs typeface="Times New Roman" panose="02020603050405020304" pitchFamily="18" charset="0"/>
              </a:rPr>
              <a:t>Uygarlığı’nda</a:t>
            </a:r>
            <a:r>
              <a:rPr lang="tr-TR" sz="2000" b="1" dirty="0">
                <a:solidFill>
                  <a:schemeClr val="tx1">
                    <a:alpha val="80000"/>
                  </a:schemeClr>
                </a:solidFill>
                <a:latin typeface="Times New Roman" panose="02020603050405020304" pitchFamily="18" charset="0"/>
                <a:cs typeface="Times New Roman" panose="02020603050405020304" pitchFamily="18" charset="0"/>
              </a:rPr>
              <a:t> siyasal ve toplumsal yapı</a:t>
            </a: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Karanlık Çağ’a girmeden önce, Tunç Çağı’nın son evresine gelen süreçte, İÖ </a:t>
            </a:r>
            <a:r>
              <a:rPr lang="tr-TR" sz="3200" i="1" dirty="0" err="1">
                <a:latin typeface="Times New Roman" panose="02020603050405020304" pitchFamily="18" charset="0"/>
                <a:cs typeface="Times New Roman" panose="02020603050405020304" pitchFamily="18" charset="0"/>
              </a:rPr>
              <a:t>ca</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1600-1100 yılları arasında </a:t>
            </a:r>
            <a:r>
              <a:rPr lang="tr-TR" sz="3200" dirty="0" err="1">
                <a:latin typeface="Times New Roman" panose="02020603050405020304" pitchFamily="18" charset="0"/>
                <a:cs typeface="Times New Roman" panose="02020603050405020304" pitchFamily="18" charset="0"/>
              </a:rPr>
              <a:t>Hellas’ta</a:t>
            </a:r>
            <a:r>
              <a:rPr lang="tr-TR" sz="3200" dirty="0">
                <a:latin typeface="Times New Roman" panose="02020603050405020304" pitchFamily="18" charset="0"/>
                <a:cs typeface="Times New Roman" panose="02020603050405020304" pitchFamily="18" charset="0"/>
              </a:rPr>
              <a:t> politik ve ekonomik gücün yoğunlaştığı </a:t>
            </a:r>
            <a:r>
              <a:rPr lang="tr-TR" sz="3200" dirty="0" err="1">
                <a:latin typeface="Times New Roman" panose="02020603050405020304" pitchFamily="18" charset="0"/>
                <a:cs typeface="Times New Roman" panose="02020603050405020304" pitchFamily="18" charset="0"/>
              </a:rPr>
              <a:t>Mykenai</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Sparta</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Pylos</a:t>
            </a:r>
            <a:r>
              <a:rPr lang="tr-TR" sz="3200" dirty="0">
                <a:latin typeface="Times New Roman" panose="02020603050405020304" pitchFamily="18" charset="0"/>
                <a:cs typeface="Times New Roman" panose="02020603050405020304" pitchFamily="18" charset="0"/>
              </a:rPr>
              <a:t> gibi belirli merkezler vardı. </a:t>
            </a: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Bu merkezlerde yapılan arkeolojik çalışmalar ve bu çalışmalar sayesinde edinilen malzemeler, toplumların politik, ekonomik ve dini yapıları üzerine önemli veriler sunmuştur.</a:t>
            </a: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Öyle ki sur duvarlı saray yapıları, yazı sistemi ve sanat eserleriyle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Uygarlığı bu coğrafyada kurulmuş ilk gelişmiş uygarlık niteliğini göstermiştir. Özellikle ticari kayıtların tutulması için kullanılan </a:t>
            </a:r>
            <a:r>
              <a:rPr lang="tr-TR" sz="3200" dirty="0" err="1">
                <a:latin typeface="Times New Roman" panose="02020603050405020304" pitchFamily="18" charset="0"/>
                <a:cs typeface="Times New Roman" panose="02020603050405020304" pitchFamily="18" charset="0"/>
              </a:rPr>
              <a:t>Linear</a:t>
            </a:r>
            <a:r>
              <a:rPr lang="tr-TR" sz="3200" dirty="0">
                <a:latin typeface="Times New Roman" panose="02020603050405020304" pitchFamily="18" charset="0"/>
                <a:cs typeface="Times New Roman" panose="02020603050405020304" pitchFamily="18" charset="0"/>
              </a:rPr>
              <a:t> B tabletleri,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dönemi sarayları ekseninde şekillenen siyasal düzen ve toplumsal yapıya da ışık tutmuştur.</a:t>
            </a: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1853754"/>
            <a:ext cx="9603275" cy="4012474"/>
          </a:xfrm>
        </p:spPr>
        <p:txBody>
          <a:bodyPr>
            <a:noAutofit/>
          </a:bodyPr>
          <a:lstStyle/>
          <a:p>
            <a:pPr marL="0" indent="0">
              <a:buNone/>
            </a:pPr>
            <a:r>
              <a:rPr lang="tr-TR" sz="3200" dirty="0" err="1">
                <a:latin typeface="Times New Roman" panose="02020603050405020304" pitchFamily="18" charset="0"/>
                <a:cs typeface="Times New Roman" panose="02020603050405020304" pitchFamily="18" charset="0"/>
              </a:rPr>
              <a:t>Linear</a:t>
            </a:r>
            <a:r>
              <a:rPr lang="tr-TR" sz="3200" dirty="0">
                <a:latin typeface="Times New Roman" panose="02020603050405020304" pitchFamily="18" charset="0"/>
                <a:cs typeface="Times New Roman" panose="02020603050405020304" pitchFamily="18" charset="0"/>
              </a:rPr>
              <a:t> B tabletlerden çıkan bir diğer sonuç,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toplumlarının kullandıkları dilin,  Homeros’tan yaklaşık beş yüz yıl kadar önce kullanılmış olan Arkaik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dili olduğudur. Bu tabletlerde kullanılmış olan kimi kelimeler ise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uygarlığının önemli siyasi kurumlarının prototiplerinin bu tarihsel süreçte ortaya çıkmaya başladığını göstermiştir.</a:t>
            </a:r>
          </a:p>
        </p:txBody>
      </p:sp>
    </p:spTree>
    <p:extLst>
      <p:ext uri="{BB962C8B-B14F-4D97-AF65-F5344CB8AC3E}">
        <p14:creationId xmlns:p14="http://schemas.microsoft.com/office/powerpoint/2010/main" val="13369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1853754"/>
            <a:ext cx="9603275" cy="4199727"/>
          </a:xfrm>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Yine </a:t>
            </a:r>
            <a:r>
              <a:rPr lang="tr-TR" sz="3200" dirty="0" err="1">
                <a:latin typeface="Times New Roman" panose="02020603050405020304" pitchFamily="18" charset="0"/>
                <a:cs typeface="Times New Roman" panose="02020603050405020304" pitchFamily="18" charset="0"/>
              </a:rPr>
              <a:t>Linear</a:t>
            </a:r>
            <a:r>
              <a:rPr lang="tr-TR" sz="3200" dirty="0">
                <a:latin typeface="Times New Roman" panose="02020603050405020304" pitchFamily="18" charset="0"/>
                <a:cs typeface="Times New Roman" panose="02020603050405020304" pitchFamily="18" charset="0"/>
              </a:rPr>
              <a:t> B tabletleri üzerinde yapılan çalışmalar,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dünyasının tanrı adları ile Klasik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dünyasının tanrı ve tanrıça adlarının örtüştüklerini de ortaya çıkarmıştır. Örneğin Klasik mitolojide adı geçen Zeus, </a:t>
            </a:r>
            <a:r>
              <a:rPr lang="tr-TR" sz="3200" dirty="0" err="1">
                <a:latin typeface="Times New Roman" panose="02020603050405020304" pitchFamily="18" charset="0"/>
                <a:cs typeface="Times New Roman" panose="02020603050405020304" pitchFamily="18" charset="0"/>
              </a:rPr>
              <a:t>Dionysos</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Poseidon</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Hephaistos</a:t>
            </a:r>
            <a:r>
              <a:rPr lang="tr-TR" sz="3200" dirty="0">
                <a:latin typeface="Times New Roman" panose="02020603050405020304" pitchFamily="18" charset="0"/>
                <a:cs typeface="Times New Roman" panose="02020603050405020304" pitchFamily="18" charset="0"/>
              </a:rPr>
              <a:t>, Athena, </a:t>
            </a:r>
            <a:r>
              <a:rPr lang="tr-TR" sz="3200" dirty="0" err="1">
                <a:latin typeface="Times New Roman" panose="02020603050405020304" pitchFamily="18" charset="0"/>
                <a:cs typeface="Times New Roman" panose="02020603050405020304" pitchFamily="18" charset="0"/>
              </a:rPr>
              <a:t>Hera</a:t>
            </a:r>
            <a:r>
              <a:rPr lang="tr-TR" sz="3200" dirty="0">
                <a:latin typeface="Times New Roman" panose="02020603050405020304" pitchFamily="18" charset="0"/>
                <a:cs typeface="Times New Roman" panose="02020603050405020304" pitchFamily="18" charset="0"/>
              </a:rPr>
              <a:t> ve Artemis gibi tanrı ve tanrıça adları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Dönemi’ne dek uzanmaktadır.</a:t>
            </a:r>
          </a:p>
        </p:txBody>
      </p:sp>
    </p:spTree>
    <p:extLst>
      <p:ext uri="{BB962C8B-B14F-4D97-AF65-F5344CB8AC3E}">
        <p14:creationId xmlns:p14="http://schemas.microsoft.com/office/powerpoint/2010/main" val="18621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Uygarlığı’nın</a:t>
            </a:r>
            <a:r>
              <a:rPr lang="tr-TR" sz="3200" dirty="0">
                <a:latin typeface="Times New Roman" panose="02020603050405020304" pitchFamily="18" charset="0"/>
                <a:cs typeface="Times New Roman" panose="02020603050405020304" pitchFamily="18" charset="0"/>
              </a:rPr>
              <a:t> yıkımı ile maddi kültür, ani ve keskin biçimde kesilmiştir.  Artık büyük saraylar, bunların yönetimsel gelenekleri, deniz aşırı ticaret ve yazı ortadan kalkmıştır.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Uygarlığı’na</a:t>
            </a:r>
            <a:r>
              <a:rPr lang="tr-TR" sz="3200" dirty="0">
                <a:latin typeface="Times New Roman" panose="02020603050405020304" pitchFamily="18" charset="0"/>
                <a:cs typeface="Times New Roman" panose="02020603050405020304" pitchFamily="18" charset="0"/>
              </a:rPr>
              <a:t> ait tüm unsurların ortadan kalkmasıyla başlayan bu dönem «Karanlık Çağ» olarak adlandırılmıştır.</a:t>
            </a:r>
          </a:p>
        </p:txBody>
      </p:sp>
    </p:spTree>
    <p:extLst>
      <p:ext uri="{BB962C8B-B14F-4D97-AF65-F5344CB8AC3E}">
        <p14:creationId xmlns:p14="http://schemas.microsoft.com/office/powerpoint/2010/main" val="56247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906766"/>
          </a:xfrm>
        </p:spPr>
        <p:txBody>
          <a:bodyPr>
            <a:normAutofit/>
          </a:bodyPr>
          <a:lstStyle/>
          <a:p>
            <a:pPr marL="0" indent="0" algn="just">
              <a:buNone/>
            </a:pPr>
            <a:r>
              <a:rPr lang="tr-TR" sz="3200" dirty="0">
                <a:latin typeface="Times New Roman" panose="02020603050405020304" pitchFamily="18" charset="0"/>
                <a:cs typeface="Times New Roman" panose="02020603050405020304" pitchFamily="18" charset="0"/>
              </a:rPr>
              <a:t>Ancak 19. yüzyıldan itibaren başlayıp hız kazanan arkeolojik çalışmalarla «Karanlık Çağ» aydınlatılmaya başlanmıştır. Bu çalışmalar göstermiştir ki İÖ 1200’ü takip eden 200 yıl boyunca büyük yerleşim merkezleri dağılmış, </a:t>
            </a:r>
            <a:r>
              <a:rPr lang="tr-TR" sz="3200" dirty="0" err="1">
                <a:latin typeface="Times New Roman" panose="02020603050405020304" pitchFamily="18" charset="0"/>
                <a:cs typeface="Times New Roman" panose="02020603050405020304" pitchFamily="18" charset="0"/>
              </a:rPr>
              <a:t>Hellas</a:t>
            </a:r>
            <a:r>
              <a:rPr lang="tr-TR" sz="3200" dirty="0">
                <a:latin typeface="Times New Roman" panose="02020603050405020304" pitchFamily="18" charset="0"/>
                <a:cs typeface="Times New Roman" panose="02020603050405020304" pitchFamily="18" charset="0"/>
              </a:rPr>
              <a:t> nüfusu %75 oranında azalmıştır</a:t>
            </a:r>
            <a:r>
              <a:rPr lang="tr-TR" sz="3500" dirty="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13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CAC43A-5BE9-49A4-90FC-E5A5D8ED4469}"/>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TAR0362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ESKİÇAĞ’DA DEVLET VE TOPLUM</a:t>
            </a:r>
            <a:endParaRPr lang="tr-TR" dirty="0"/>
          </a:p>
        </p:txBody>
      </p:sp>
      <p:sp>
        <p:nvSpPr>
          <p:cNvPr id="3" name="İçerik Yer Tutucusu 2">
            <a:extLst>
              <a:ext uri="{FF2B5EF4-FFF2-40B4-BE49-F238E27FC236}">
                <a16:creationId xmlns:a16="http://schemas.microsoft.com/office/drawing/2014/main" id="{E913DCC7-E355-4376-8B13-2A25CEF69848}"/>
              </a:ext>
            </a:extLst>
          </p:cNvPr>
          <p:cNvSpPr>
            <a:spLocks noGrp="1"/>
          </p:cNvSpPr>
          <p:nvPr>
            <p:ph idx="1"/>
          </p:nvPr>
        </p:nvSpPr>
        <p:spPr/>
        <p:txBody>
          <a:bodyPr>
            <a:normAutofit fontScale="92500"/>
          </a:bodyPr>
          <a:lstStyle/>
          <a:p>
            <a:pPr marL="0" indent="0">
              <a:buNone/>
            </a:pPr>
            <a:r>
              <a:rPr lang="tr-TR" sz="3200" dirty="0">
                <a:latin typeface="Times New Roman" panose="02020603050405020304" pitchFamily="18" charset="0"/>
                <a:cs typeface="Times New Roman" panose="02020603050405020304" pitchFamily="18" charset="0"/>
              </a:rPr>
              <a:t>Daha küçük kimi yerleşim merkezleri ise daha da daralma göstermiş ve aynı zamanda sayıca azalmıştır. Ortaklaşa kullanılan mezar alanları kaybolmuş ve bunların yerini basit, kişiye özel mezarlar almıştır. Ölüler yakılmayıp gömülmeye başlanmıştır.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Uygarlığı’nın</a:t>
            </a:r>
            <a:r>
              <a:rPr lang="tr-TR" sz="3200" dirty="0">
                <a:latin typeface="Times New Roman" panose="02020603050405020304" pitchFamily="18" charset="0"/>
                <a:cs typeface="Times New Roman" panose="02020603050405020304" pitchFamily="18" charset="0"/>
              </a:rPr>
              <a:t> çöküşü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dünyasının politik şekillenmesinin </a:t>
            </a:r>
            <a:r>
              <a:rPr lang="tr-TR" sz="3200">
                <a:latin typeface="Times New Roman" panose="02020603050405020304" pitchFamily="18" charset="0"/>
                <a:cs typeface="Times New Roman" panose="02020603050405020304" pitchFamily="18" charset="0"/>
              </a:rPr>
              <a:t>başlangıcı olacaktır.</a:t>
            </a:r>
            <a:endParaRPr lang="tr-TR" sz="3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41655813"/>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87</TotalTime>
  <Words>406</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24</cp:revision>
  <dcterms:created xsi:type="dcterms:W3CDTF">2020-05-07T20:52:22Z</dcterms:created>
  <dcterms:modified xsi:type="dcterms:W3CDTF">2020-05-11T21:26:41Z</dcterms:modified>
</cp:coreProperties>
</file>