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8" d="100"/>
          <a:sy n="78" d="100"/>
        </p:scale>
        <p:origin x="159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00-4CF6-4784-845C-053ACDB0D6C3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1056470-5226-4697-9D3E-E56A124563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5671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00-4CF6-4784-845C-053ACDB0D6C3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1056470-5226-4697-9D3E-E56A124563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785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00-4CF6-4784-845C-053ACDB0D6C3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1056470-5226-4697-9D3E-E56A12456394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60758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00-4CF6-4784-845C-053ACDB0D6C3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1056470-5226-4697-9D3E-E56A124563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7109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00-4CF6-4784-845C-053ACDB0D6C3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1056470-5226-4697-9D3E-E56A12456394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863352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00-4CF6-4784-845C-053ACDB0D6C3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1056470-5226-4697-9D3E-E56A124563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22657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00-4CF6-4784-845C-053ACDB0D6C3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6470-5226-4697-9D3E-E56A124563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48246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00-4CF6-4784-845C-053ACDB0D6C3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6470-5226-4697-9D3E-E56A124563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7742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00-4CF6-4784-845C-053ACDB0D6C3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6470-5226-4697-9D3E-E56A124563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052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00-4CF6-4784-845C-053ACDB0D6C3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1056470-5226-4697-9D3E-E56A124563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0070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00-4CF6-4784-845C-053ACDB0D6C3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1056470-5226-4697-9D3E-E56A124563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3088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00-4CF6-4784-845C-053ACDB0D6C3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1056470-5226-4697-9D3E-E56A124563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39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00-4CF6-4784-845C-053ACDB0D6C3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6470-5226-4697-9D3E-E56A124563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9420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00-4CF6-4784-845C-053ACDB0D6C3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6470-5226-4697-9D3E-E56A124563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249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00-4CF6-4784-845C-053ACDB0D6C3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6470-5226-4697-9D3E-E56A124563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135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EC00-4CF6-4784-845C-053ACDB0D6C3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1056470-5226-4697-9D3E-E56A124563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9741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CEC00-4CF6-4784-845C-053ACDB0D6C3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1056470-5226-4697-9D3E-E56A124563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138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606548"/>
            <a:ext cx="9144000" cy="2387600"/>
          </a:xfrm>
        </p:spPr>
        <p:txBody>
          <a:bodyPr/>
          <a:lstStyle/>
          <a:p>
            <a:r>
              <a:rPr lang="tr-TR" dirty="0"/>
              <a:t>Merkezi Sinir Sistemi-1 </a:t>
            </a:r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3276601" y="3698855"/>
            <a:ext cx="8915399" cy="1126283"/>
          </a:xfrm>
        </p:spPr>
        <p:txBody>
          <a:bodyPr>
            <a:noAutofit/>
          </a:bodyPr>
          <a:lstStyle/>
          <a:p>
            <a:r>
              <a:rPr lang="tr-TR" sz="6000" dirty="0" smtClean="0"/>
              <a:t>Öğretim Görevlisi</a:t>
            </a:r>
          </a:p>
          <a:p>
            <a:r>
              <a:rPr lang="tr-TR" sz="6000" dirty="0" smtClean="0"/>
              <a:t>Dr. Mert OCAK</a:t>
            </a: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189783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44693" y="754840"/>
            <a:ext cx="10451161" cy="5762561"/>
          </a:xfrm>
        </p:spPr>
        <p:txBody>
          <a:bodyPr/>
          <a:lstStyle/>
          <a:p>
            <a:r>
              <a:rPr lang="tr-TR" dirty="0"/>
              <a:t>Sinir sistemi iç ve dış çevrede yer alan kimyasal ve mekanik değişimlerle üretilen tüm bilgileri algılayan, analiz eden, birleştiren ve ileten, bununla birlikte vücudun birçok fonksiyonunu, özellikle motor, </a:t>
            </a:r>
            <a:r>
              <a:rPr lang="tr-TR" dirty="0" err="1"/>
              <a:t>visseral</a:t>
            </a:r>
            <a:r>
              <a:rPr lang="tr-TR" dirty="0"/>
              <a:t>, endokrin ve </a:t>
            </a:r>
            <a:r>
              <a:rPr lang="tr-TR" dirty="0" err="1"/>
              <a:t>mental</a:t>
            </a:r>
            <a:r>
              <a:rPr lang="tr-TR" dirty="0"/>
              <a:t> aktivitelerini direkt ve indirekt olarak organize ve koordine eden sistemdir. </a:t>
            </a:r>
            <a:endParaRPr lang="en-US" dirty="0"/>
          </a:p>
          <a:p>
            <a:r>
              <a:rPr lang="tr-TR" dirty="0"/>
              <a:t>	Sinir sistemini oluşturan </a:t>
            </a:r>
            <a:r>
              <a:rPr lang="tr-TR" b="1" dirty="0"/>
              <a:t>bütün yapılar </a:t>
            </a:r>
            <a:r>
              <a:rPr lang="tr-TR" b="1" dirty="0" err="1"/>
              <a:t>ektoderm’den</a:t>
            </a:r>
            <a:r>
              <a:rPr lang="tr-TR" b="1" dirty="0"/>
              <a:t> köken alır</a:t>
            </a:r>
            <a:r>
              <a:rPr lang="tr-TR" dirty="0"/>
              <a:t>. </a:t>
            </a:r>
            <a:r>
              <a:rPr lang="tr-TR" b="1" dirty="0" err="1"/>
              <a:t>Embriyonal</a:t>
            </a:r>
            <a:r>
              <a:rPr lang="tr-TR" b="1" dirty="0"/>
              <a:t> hayatta </a:t>
            </a:r>
            <a:r>
              <a:rPr lang="tr-TR" b="1" dirty="0" err="1"/>
              <a:t>kardiyovasküler</a:t>
            </a:r>
            <a:r>
              <a:rPr lang="tr-TR" b="1" dirty="0"/>
              <a:t> sistemden hemen sonra fonksiyona başlar</a:t>
            </a:r>
            <a:r>
              <a:rPr lang="tr-TR" dirty="0"/>
              <a:t>. Sinir sistemi anatomik olarak iki ana bölüm olarak incelenir; merkezi sinir sistemi (MSS) ve </a:t>
            </a:r>
            <a:r>
              <a:rPr lang="tr-TR" dirty="0" err="1"/>
              <a:t>periferik</a:t>
            </a:r>
            <a:r>
              <a:rPr lang="tr-TR" dirty="0"/>
              <a:t> sinir sistemi (PSS). MSS </a:t>
            </a:r>
            <a:r>
              <a:rPr lang="tr-TR" dirty="0" err="1"/>
              <a:t>tubus</a:t>
            </a:r>
            <a:r>
              <a:rPr lang="tr-TR" dirty="0"/>
              <a:t> </a:t>
            </a:r>
            <a:r>
              <a:rPr lang="tr-TR" dirty="0" err="1"/>
              <a:t>neuralis’ten</a:t>
            </a:r>
            <a:r>
              <a:rPr lang="tr-TR" dirty="0"/>
              <a:t>, PSS ise </a:t>
            </a:r>
            <a:r>
              <a:rPr lang="tr-TR" dirty="0" err="1"/>
              <a:t>crista</a:t>
            </a:r>
            <a:r>
              <a:rPr lang="tr-TR" dirty="0"/>
              <a:t> </a:t>
            </a:r>
            <a:r>
              <a:rPr lang="tr-TR" dirty="0" err="1"/>
              <a:t>neuralis’ten</a:t>
            </a:r>
            <a:r>
              <a:rPr lang="tr-TR" dirty="0"/>
              <a:t> gelişir. </a:t>
            </a:r>
            <a:endParaRPr lang="en-US" dirty="0"/>
          </a:p>
          <a:p>
            <a:r>
              <a:rPr lang="tr-TR" dirty="0"/>
              <a:t>	</a:t>
            </a:r>
            <a:r>
              <a:rPr lang="tr-TR" dirty="0" err="1"/>
              <a:t>Intrauterin</a:t>
            </a:r>
            <a:r>
              <a:rPr lang="tr-TR" dirty="0"/>
              <a:t> 25. günde oluşumunu tamamlayan </a:t>
            </a:r>
            <a:r>
              <a:rPr lang="tr-TR" dirty="0" err="1"/>
              <a:t>tubus</a:t>
            </a:r>
            <a:r>
              <a:rPr lang="tr-TR" dirty="0"/>
              <a:t> </a:t>
            </a:r>
            <a:r>
              <a:rPr lang="tr-TR" dirty="0" err="1"/>
              <a:t>neuralis’in</a:t>
            </a:r>
            <a:r>
              <a:rPr lang="tr-TR" dirty="0"/>
              <a:t> lümeninden </a:t>
            </a:r>
            <a:r>
              <a:rPr lang="tr-TR" b="1" dirty="0"/>
              <a:t>beyin </a:t>
            </a:r>
            <a:r>
              <a:rPr lang="tr-TR" b="1" dirty="0" err="1"/>
              <a:t>ventrikülleri</a:t>
            </a:r>
            <a:r>
              <a:rPr lang="tr-TR" b="1" dirty="0"/>
              <a:t>, </a:t>
            </a:r>
            <a:r>
              <a:rPr lang="tr-TR" b="1" dirty="0" err="1"/>
              <a:t>aquaductus</a:t>
            </a:r>
            <a:r>
              <a:rPr lang="tr-TR" b="1" dirty="0"/>
              <a:t> </a:t>
            </a:r>
            <a:r>
              <a:rPr lang="tr-TR" b="1" dirty="0" err="1"/>
              <a:t>mesencephali</a:t>
            </a:r>
            <a:r>
              <a:rPr lang="tr-TR" b="1" dirty="0"/>
              <a:t> (</a:t>
            </a:r>
            <a:r>
              <a:rPr lang="tr-TR" b="1" dirty="0" err="1"/>
              <a:t>cerebri</a:t>
            </a:r>
            <a:r>
              <a:rPr lang="tr-TR" b="1" dirty="0"/>
              <a:t>, </a:t>
            </a:r>
            <a:r>
              <a:rPr lang="tr-TR" b="1" dirty="0" err="1"/>
              <a:t>Sylvii</a:t>
            </a:r>
            <a:r>
              <a:rPr lang="tr-TR" b="1" dirty="0"/>
              <a:t>) ve </a:t>
            </a:r>
            <a:r>
              <a:rPr lang="tr-TR" b="1" dirty="0" err="1"/>
              <a:t>canalis</a:t>
            </a:r>
            <a:r>
              <a:rPr lang="tr-TR" b="1" dirty="0"/>
              <a:t> </a:t>
            </a:r>
            <a:r>
              <a:rPr lang="tr-TR" b="1" dirty="0" err="1"/>
              <a:t>centralis</a:t>
            </a:r>
            <a:r>
              <a:rPr lang="tr-TR" b="1" dirty="0"/>
              <a:t> </a:t>
            </a:r>
            <a:r>
              <a:rPr lang="tr-TR" dirty="0"/>
              <a:t>oluşur. </a:t>
            </a:r>
            <a:r>
              <a:rPr lang="tr-TR" dirty="0" err="1"/>
              <a:t>Intrauterin</a:t>
            </a:r>
            <a:r>
              <a:rPr lang="tr-TR" dirty="0"/>
              <a:t> 4. haftanın sonunda </a:t>
            </a:r>
            <a:r>
              <a:rPr lang="tr-TR" dirty="0" err="1"/>
              <a:t>tubus</a:t>
            </a:r>
            <a:r>
              <a:rPr lang="tr-TR" dirty="0"/>
              <a:t> </a:t>
            </a:r>
            <a:r>
              <a:rPr lang="tr-TR" dirty="0" err="1"/>
              <a:t>neuralis’in</a:t>
            </a:r>
            <a:r>
              <a:rPr lang="tr-TR" dirty="0"/>
              <a:t> </a:t>
            </a:r>
            <a:r>
              <a:rPr lang="tr-TR" b="1" dirty="0"/>
              <a:t>pars </a:t>
            </a:r>
            <a:r>
              <a:rPr lang="tr-TR" b="1" dirty="0" err="1"/>
              <a:t>cranialis</a:t>
            </a:r>
            <a:r>
              <a:rPr lang="tr-TR" b="1" dirty="0"/>
              <a:t> </a:t>
            </a:r>
            <a:r>
              <a:rPr lang="tr-TR" dirty="0"/>
              <a:t>denilen üst ucunda </a:t>
            </a:r>
            <a:r>
              <a:rPr lang="tr-TR" b="1" dirty="0"/>
              <a:t>primer beyin vezikülleri </a:t>
            </a:r>
            <a:r>
              <a:rPr lang="tr-TR" dirty="0"/>
              <a:t>denilen üç adet kese oluşur. Bu keseler önden arkaya doğru </a:t>
            </a:r>
            <a:r>
              <a:rPr lang="tr-TR" b="1" dirty="0" err="1"/>
              <a:t>prosencephalon</a:t>
            </a:r>
            <a:r>
              <a:rPr lang="tr-TR" b="1" dirty="0"/>
              <a:t>, </a:t>
            </a:r>
            <a:r>
              <a:rPr lang="tr-TR" b="1" dirty="0" err="1"/>
              <a:t>mesencephalon</a:t>
            </a:r>
            <a:r>
              <a:rPr lang="tr-TR" b="1" dirty="0"/>
              <a:t> </a:t>
            </a:r>
            <a:r>
              <a:rPr lang="tr-TR" dirty="0"/>
              <a:t>ve</a:t>
            </a:r>
            <a:r>
              <a:rPr lang="tr-TR" b="1" dirty="0"/>
              <a:t> </a:t>
            </a:r>
            <a:r>
              <a:rPr lang="tr-TR" b="1" dirty="0" err="1"/>
              <a:t>rhombencephalon</a:t>
            </a:r>
            <a:r>
              <a:rPr lang="tr-TR" b="1" dirty="0"/>
              <a:t> </a:t>
            </a:r>
            <a:r>
              <a:rPr lang="tr-TR" dirty="0"/>
              <a:t>olarak </a:t>
            </a:r>
            <a:r>
              <a:rPr lang="tr-TR" dirty="0" err="1"/>
              <a:t>isimlendirlir</a:t>
            </a:r>
            <a:r>
              <a:rPr lang="tr-TR" dirty="0"/>
              <a:t>. </a:t>
            </a:r>
            <a:r>
              <a:rPr lang="tr-TR" dirty="0" err="1"/>
              <a:t>Tubus</a:t>
            </a:r>
            <a:r>
              <a:rPr lang="tr-TR" dirty="0"/>
              <a:t> </a:t>
            </a:r>
            <a:r>
              <a:rPr lang="tr-TR" dirty="0" err="1"/>
              <a:t>neuralis’in</a:t>
            </a:r>
            <a:r>
              <a:rPr lang="tr-TR" dirty="0"/>
              <a:t> </a:t>
            </a:r>
            <a:r>
              <a:rPr lang="tr-TR" b="1" dirty="0"/>
              <a:t>pars </a:t>
            </a:r>
            <a:r>
              <a:rPr lang="tr-TR" b="1" dirty="0" err="1"/>
              <a:t>spinalis</a:t>
            </a:r>
            <a:r>
              <a:rPr lang="tr-TR" b="1" dirty="0"/>
              <a:t> </a:t>
            </a:r>
            <a:r>
              <a:rPr lang="tr-TR" dirty="0"/>
              <a:t>denilen alt ucundan ise </a:t>
            </a:r>
            <a:r>
              <a:rPr lang="tr-TR" b="1" dirty="0" err="1"/>
              <a:t>medulla</a:t>
            </a:r>
            <a:r>
              <a:rPr lang="tr-TR" b="1" dirty="0"/>
              <a:t> </a:t>
            </a:r>
            <a:r>
              <a:rPr lang="tr-TR" b="1" dirty="0" err="1"/>
              <a:t>spinalis</a:t>
            </a:r>
            <a:r>
              <a:rPr lang="tr-TR" b="1" dirty="0"/>
              <a:t> </a:t>
            </a:r>
            <a:r>
              <a:rPr lang="tr-TR" dirty="0"/>
              <a:t>ve </a:t>
            </a:r>
            <a:r>
              <a:rPr lang="tr-TR" b="1" dirty="0" err="1"/>
              <a:t>spinal</a:t>
            </a:r>
            <a:r>
              <a:rPr lang="tr-TR" b="1" dirty="0"/>
              <a:t> sinirler </a:t>
            </a:r>
            <a:r>
              <a:rPr lang="tr-TR" dirty="0"/>
              <a:t>gelişir. </a:t>
            </a:r>
            <a:endParaRPr lang="en-US" dirty="0"/>
          </a:p>
          <a:p>
            <a:r>
              <a:rPr lang="tr-TR" dirty="0"/>
              <a:t>	Primer beyin veziküllerinden </a:t>
            </a:r>
            <a:r>
              <a:rPr lang="tr-TR" b="1" dirty="0" err="1"/>
              <a:t>encephalon</a:t>
            </a:r>
            <a:r>
              <a:rPr lang="tr-TR" b="1" dirty="0"/>
              <a:t> </a:t>
            </a:r>
            <a:r>
              <a:rPr lang="tr-TR" dirty="0"/>
              <a:t>gelişir. </a:t>
            </a:r>
            <a:r>
              <a:rPr lang="tr-TR" b="1" dirty="0" err="1"/>
              <a:t>Prosencephalon’dan</a:t>
            </a:r>
            <a:r>
              <a:rPr lang="tr-TR" b="1" dirty="0"/>
              <a:t> </a:t>
            </a:r>
            <a:r>
              <a:rPr lang="tr-TR" b="1" dirty="0" err="1"/>
              <a:t>telencephalon</a:t>
            </a:r>
            <a:r>
              <a:rPr lang="tr-TR" b="1" dirty="0"/>
              <a:t> ve </a:t>
            </a:r>
            <a:r>
              <a:rPr lang="tr-TR" b="1" dirty="0" err="1"/>
              <a:t>diencephalon</a:t>
            </a:r>
            <a:r>
              <a:rPr lang="tr-TR" b="1" dirty="0"/>
              <a:t>, </a:t>
            </a:r>
            <a:r>
              <a:rPr lang="tr-TR" b="1" dirty="0" err="1"/>
              <a:t>mesencephalon’dan</a:t>
            </a:r>
            <a:r>
              <a:rPr lang="tr-TR" b="1" dirty="0"/>
              <a:t> aynı isimli beyin sapı bölümü, </a:t>
            </a:r>
            <a:r>
              <a:rPr lang="tr-TR" b="1" dirty="0" err="1"/>
              <a:t>rhombencephalon’dan</a:t>
            </a:r>
            <a:r>
              <a:rPr lang="tr-TR" b="1" dirty="0"/>
              <a:t> ise </a:t>
            </a:r>
            <a:r>
              <a:rPr lang="tr-TR" b="1" dirty="0" err="1"/>
              <a:t>medulla</a:t>
            </a:r>
            <a:r>
              <a:rPr lang="tr-TR" b="1" dirty="0"/>
              <a:t> </a:t>
            </a:r>
            <a:r>
              <a:rPr lang="tr-TR" b="1" dirty="0" err="1"/>
              <a:t>oblongata</a:t>
            </a:r>
            <a:r>
              <a:rPr lang="tr-TR" b="1" dirty="0"/>
              <a:t> (</a:t>
            </a:r>
            <a:r>
              <a:rPr lang="tr-TR" b="1" dirty="0" err="1"/>
              <a:t>bulbus</a:t>
            </a:r>
            <a:r>
              <a:rPr lang="tr-TR" b="1" dirty="0"/>
              <a:t>) ve </a:t>
            </a:r>
            <a:r>
              <a:rPr lang="tr-TR" b="1" dirty="0" err="1"/>
              <a:t>metencephalon</a:t>
            </a:r>
            <a:r>
              <a:rPr lang="tr-TR" b="1" dirty="0"/>
              <a:t> (</a:t>
            </a:r>
            <a:r>
              <a:rPr lang="tr-TR" b="1" dirty="0" err="1"/>
              <a:t>pons+cerebellum</a:t>
            </a:r>
            <a:r>
              <a:rPr lang="tr-TR" b="1" dirty="0"/>
              <a:t>) gelişir.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994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01734" y="945084"/>
            <a:ext cx="10451161" cy="5210239"/>
          </a:xfrm>
        </p:spPr>
        <p:txBody>
          <a:bodyPr/>
          <a:lstStyle/>
          <a:p>
            <a:r>
              <a:rPr lang="tr-TR" b="1" dirty="0" err="1"/>
              <a:t>Diencephalon’un</a:t>
            </a:r>
            <a:r>
              <a:rPr lang="tr-TR" b="1" dirty="0"/>
              <a:t> alt bölümleri, </a:t>
            </a:r>
            <a:r>
              <a:rPr lang="tr-TR" b="1" dirty="0" err="1"/>
              <a:t>thalamus</a:t>
            </a:r>
            <a:r>
              <a:rPr lang="tr-TR" b="1" dirty="0"/>
              <a:t>, </a:t>
            </a:r>
            <a:r>
              <a:rPr lang="tr-TR" b="1" dirty="0" err="1"/>
              <a:t>hypothalamus</a:t>
            </a:r>
            <a:r>
              <a:rPr lang="tr-TR" b="1" dirty="0"/>
              <a:t>, </a:t>
            </a:r>
            <a:r>
              <a:rPr lang="tr-TR" b="1" dirty="0" err="1"/>
              <a:t>epithalamus</a:t>
            </a:r>
            <a:r>
              <a:rPr lang="tr-TR" b="1" dirty="0"/>
              <a:t> ve </a:t>
            </a:r>
            <a:r>
              <a:rPr lang="tr-TR" b="1" dirty="0" err="1"/>
              <a:t>subthalamus’tur</a:t>
            </a:r>
            <a:r>
              <a:rPr lang="tr-TR" b="1" dirty="0"/>
              <a:t>. Ayrıca </a:t>
            </a:r>
            <a:r>
              <a:rPr lang="tr-TR" b="1" dirty="0" err="1"/>
              <a:t>epifiz</a:t>
            </a:r>
            <a:r>
              <a:rPr lang="tr-TR" b="1" dirty="0"/>
              <a:t> bezi, n. </a:t>
            </a:r>
            <a:r>
              <a:rPr lang="tr-TR" b="1" dirty="0" err="1"/>
              <a:t>opticus’lar</a:t>
            </a:r>
            <a:r>
              <a:rPr lang="tr-TR" b="1" dirty="0"/>
              <a:t> ve gözün retina tabakası da </a:t>
            </a:r>
            <a:r>
              <a:rPr lang="tr-TR" b="1" dirty="0" err="1"/>
              <a:t>diencephalon’dan</a:t>
            </a:r>
            <a:r>
              <a:rPr lang="tr-TR" b="1" dirty="0"/>
              <a:t> gelişir. </a:t>
            </a:r>
            <a:r>
              <a:rPr lang="tr-TR" b="1" dirty="0" err="1"/>
              <a:t>Telencephalon’dan</a:t>
            </a:r>
            <a:r>
              <a:rPr lang="tr-TR" b="1" dirty="0"/>
              <a:t> (</a:t>
            </a:r>
            <a:r>
              <a:rPr lang="tr-TR" b="1" dirty="0" err="1"/>
              <a:t>cerebrum</a:t>
            </a:r>
            <a:r>
              <a:rPr lang="tr-TR" b="1" dirty="0"/>
              <a:t>) </a:t>
            </a:r>
            <a:r>
              <a:rPr lang="tr-TR" b="1" dirty="0" err="1"/>
              <a:t>hemispherium</a:t>
            </a:r>
            <a:r>
              <a:rPr lang="tr-TR" b="1" dirty="0"/>
              <a:t> </a:t>
            </a:r>
            <a:r>
              <a:rPr lang="tr-TR" b="1" dirty="0" err="1"/>
              <a:t>cerebri’ler</a:t>
            </a:r>
            <a:r>
              <a:rPr lang="tr-TR" b="1" dirty="0"/>
              <a:t> (beyin yarımküreleri) oluşur. </a:t>
            </a:r>
            <a:r>
              <a:rPr lang="tr-TR" b="1" dirty="0" err="1"/>
              <a:t>Hemispherium</a:t>
            </a:r>
            <a:r>
              <a:rPr lang="tr-TR" b="1" dirty="0"/>
              <a:t> </a:t>
            </a:r>
            <a:r>
              <a:rPr lang="tr-TR" b="1" dirty="0" err="1"/>
              <a:t>cerebri</a:t>
            </a:r>
            <a:r>
              <a:rPr lang="tr-TR" b="1" dirty="0"/>
              <a:t> içindeki bölümler </a:t>
            </a:r>
            <a:r>
              <a:rPr lang="tr-TR" b="1" dirty="0" err="1"/>
              <a:t>cortex</a:t>
            </a:r>
            <a:r>
              <a:rPr lang="tr-TR" b="1" dirty="0"/>
              <a:t> </a:t>
            </a:r>
            <a:r>
              <a:rPr lang="tr-TR" b="1" dirty="0" err="1"/>
              <a:t>cerebri</a:t>
            </a:r>
            <a:r>
              <a:rPr lang="tr-TR" b="1" dirty="0"/>
              <a:t>, </a:t>
            </a:r>
            <a:r>
              <a:rPr lang="tr-TR" b="1" dirty="0" err="1"/>
              <a:t>substantia</a:t>
            </a:r>
            <a:r>
              <a:rPr lang="tr-TR" b="1" dirty="0"/>
              <a:t> </a:t>
            </a:r>
            <a:r>
              <a:rPr lang="tr-TR" b="1" dirty="0" err="1"/>
              <a:t>alba</a:t>
            </a:r>
            <a:r>
              <a:rPr lang="tr-TR" b="1" dirty="0"/>
              <a:t>(beyaz cevher), </a:t>
            </a:r>
            <a:r>
              <a:rPr lang="tr-TR" b="1" dirty="0" err="1"/>
              <a:t>paras</a:t>
            </a:r>
            <a:r>
              <a:rPr lang="tr-TR" b="1" dirty="0"/>
              <a:t> </a:t>
            </a:r>
            <a:r>
              <a:rPr lang="tr-TR" b="1" dirty="0" err="1"/>
              <a:t>basalis</a:t>
            </a:r>
            <a:r>
              <a:rPr lang="tr-TR" b="1" dirty="0"/>
              <a:t> </a:t>
            </a:r>
            <a:r>
              <a:rPr lang="tr-TR" b="1" dirty="0" err="1"/>
              <a:t>telencephali</a:t>
            </a:r>
            <a:r>
              <a:rPr lang="tr-TR" b="1" dirty="0"/>
              <a:t> (</a:t>
            </a:r>
            <a:r>
              <a:rPr lang="tr-TR" b="1" dirty="0" err="1"/>
              <a:t>olfaktor</a:t>
            </a:r>
            <a:r>
              <a:rPr lang="tr-TR" b="1" dirty="0"/>
              <a:t> sistem ve </a:t>
            </a:r>
            <a:r>
              <a:rPr lang="tr-TR" b="1" dirty="0" err="1"/>
              <a:t>limbik</a:t>
            </a:r>
            <a:r>
              <a:rPr lang="tr-TR" b="1" dirty="0"/>
              <a:t> sistem) ve </a:t>
            </a:r>
            <a:r>
              <a:rPr lang="tr-TR" b="1" dirty="0" err="1"/>
              <a:t>nuclei</a:t>
            </a:r>
            <a:r>
              <a:rPr lang="tr-TR" b="1" dirty="0"/>
              <a:t> </a:t>
            </a:r>
            <a:r>
              <a:rPr lang="tr-TR" b="1" dirty="0" err="1"/>
              <a:t>basales’tir</a:t>
            </a:r>
            <a:r>
              <a:rPr lang="tr-TR" b="1" dirty="0"/>
              <a:t>. </a:t>
            </a:r>
            <a:r>
              <a:rPr lang="tr-TR" b="1" dirty="0" err="1"/>
              <a:t>Bulbus</a:t>
            </a:r>
            <a:r>
              <a:rPr lang="tr-TR" b="1" dirty="0"/>
              <a:t> </a:t>
            </a:r>
            <a:r>
              <a:rPr lang="tr-TR" b="1" dirty="0" err="1"/>
              <a:t>olfactorius</a:t>
            </a:r>
            <a:r>
              <a:rPr lang="tr-TR" b="1" dirty="0"/>
              <a:t> </a:t>
            </a:r>
            <a:r>
              <a:rPr lang="tr-TR" b="1" dirty="0" err="1"/>
              <a:t>telencephalon</a:t>
            </a:r>
            <a:r>
              <a:rPr lang="tr-TR" b="1" dirty="0"/>
              <a:t> tarafından oluşturulur.  </a:t>
            </a:r>
            <a:endParaRPr lang="en-US" dirty="0"/>
          </a:p>
          <a:p>
            <a:r>
              <a:rPr lang="tr-TR" dirty="0"/>
              <a:t>	Merkezi sinir sistemi </a:t>
            </a:r>
            <a:r>
              <a:rPr lang="tr-TR" b="1" dirty="0"/>
              <a:t>beyin (</a:t>
            </a:r>
            <a:r>
              <a:rPr lang="tr-TR" b="1" dirty="0" err="1"/>
              <a:t>encephalon</a:t>
            </a:r>
            <a:r>
              <a:rPr lang="tr-TR" b="1" dirty="0"/>
              <a:t>)</a:t>
            </a:r>
            <a:r>
              <a:rPr lang="tr-TR" dirty="0"/>
              <a:t> ve </a:t>
            </a:r>
            <a:r>
              <a:rPr lang="tr-TR" b="1" dirty="0"/>
              <a:t>omurilikten (</a:t>
            </a:r>
            <a:r>
              <a:rPr lang="tr-TR" b="1" dirty="0" err="1"/>
              <a:t>medulla</a:t>
            </a:r>
            <a:r>
              <a:rPr lang="tr-TR" b="1" dirty="0"/>
              <a:t> </a:t>
            </a:r>
            <a:r>
              <a:rPr lang="tr-TR" b="1" dirty="0" err="1"/>
              <a:t>spinalis</a:t>
            </a:r>
            <a:r>
              <a:rPr lang="tr-TR" b="1" dirty="0"/>
              <a:t>)</a:t>
            </a:r>
            <a:r>
              <a:rPr lang="tr-TR" dirty="0"/>
              <a:t> oluşur. Merkezi sinir sistemini oluşturan yapılar dıştan içe doğru </a:t>
            </a:r>
            <a:r>
              <a:rPr lang="tr-TR" b="1" dirty="0"/>
              <a:t>dura </a:t>
            </a:r>
            <a:r>
              <a:rPr lang="tr-TR" b="1" dirty="0" err="1"/>
              <a:t>mater</a:t>
            </a:r>
            <a:r>
              <a:rPr lang="tr-TR" b="1" dirty="0"/>
              <a:t>, </a:t>
            </a:r>
            <a:r>
              <a:rPr lang="tr-TR" b="1" dirty="0" err="1"/>
              <a:t>arachnoidea</a:t>
            </a:r>
            <a:r>
              <a:rPr lang="tr-TR" b="1" dirty="0"/>
              <a:t> </a:t>
            </a:r>
            <a:r>
              <a:rPr lang="tr-TR" b="1" dirty="0" err="1"/>
              <a:t>mater</a:t>
            </a:r>
            <a:r>
              <a:rPr lang="tr-TR" b="1" dirty="0"/>
              <a:t> ve </a:t>
            </a:r>
            <a:r>
              <a:rPr lang="tr-TR" b="1" dirty="0" err="1"/>
              <a:t>pia</a:t>
            </a:r>
            <a:r>
              <a:rPr lang="tr-TR" b="1" dirty="0"/>
              <a:t> </a:t>
            </a:r>
            <a:r>
              <a:rPr lang="tr-TR" b="1" dirty="0" err="1"/>
              <a:t>mater</a:t>
            </a:r>
            <a:r>
              <a:rPr lang="tr-TR" b="1" dirty="0"/>
              <a:t> </a:t>
            </a:r>
            <a:r>
              <a:rPr lang="tr-TR" dirty="0"/>
              <a:t>denilen üç zarla sarılmıştır. </a:t>
            </a:r>
            <a:r>
              <a:rPr lang="tr-TR" dirty="0" err="1"/>
              <a:t>Periferik</a:t>
            </a:r>
            <a:r>
              <a:rPr lang="tr-TR" dirty="0"/>
              <a:t> sinir sistemi ise </a:t>
            </a:r>
            <a:r>
              <a:rPr lang="tr-TR" b="1" dirty="0"/>
              <a:t>31 çift </a:t>
            </a:r>
            <a:r>
              <a:rPr lang="tr-TR" b="1" dirty="0" err="1"/>
              <a:t>spinal</a:t>
            </a:r>
            <a:r>
              <a:rPr lang="tr-TR" b="1" dirty="0"/>
              <a:t> sinir</a:t>
            </a:r>
            <a:r>
              <a:rPr lang="tr-TR" dirty="0"/>
              <a:t> ve </a:t>
            </a:r>
            <a:r>
              <a:rPr lang="tr-TR" b="1" dirty="0"/>
              <a:t>12 çift </a:t>
            </a:r>
            <a:r>
              <a:rPr lang="tr-TR" b="1" dirty="0" err="1"/>
              <a:t>kraniyal</a:t>
            </a:r>
            <a:r>
              <a:rPr lang="tr-TR" b="1" dirty="0"/>
              <a:t> sinir</a:t>
            </a:r>
            <a:r>
              <a:rPr lang="tr-TR" dirty="0"/>
              <a:t> ile bunların </a:t>
            </a:r>
            <a:r>
              <a:rPr lang="tr-TR" b="1" dirty="0" err="1"/>
              <a:t>ganglionlarından</a:t>
            </a:r>
            <a:r>
              <a:rPr lang="tr-TR" dirty="0"/>
              <a:t> oluşur. Sinir sisteminin bir başka bölümü olan </a:t>
            </a:r>
            <a:r>
              <a:rPr lang="tr-TR" b="1" dirty="0"/>
              <a:t>otonom sinir sistemi</a:t>
            </a:r>
            <a:r>
              <a:rPr lang="tr-TR" dirty="0"/>
              <a:t> hem merkezi hem de </a:t>
            </a:r>
            <a:r>
              <a:rPr lang="tr-TR" dirty="0" err="1"/>
              <a:t>periferik</a:t>
            </a:r>
            <a:r>
              <a:rPr lang="tr-TR" dirty="0"/>
              <a:t> sinir sistemi içinde dağılmış bir şekilde fonksiyon görür. </a:t>
            </a:r>
            <a:r>
              <a:rPr lang="tr-TR" b="1" dirty="0" err="1"/>
              <a:t>Hypothalamus</a:t>
            </a:r>
            <a:r>
              <a:rPr lang="tr-TR" b="1" dirty="0"/>
              <a:t> tarafından kontrol edilen</a:t>
            </a:r>
            <a:r>
              <a:rPr lang="tr-TR" dirty="0"/>
              <a:t> otonom sinir sistemi genellikle antagonist olarak çalışan </a:t>
            </a:r>
            <a:r>
              <a:rPr lang="tr-TR" dirty="0" err="1"/>
              <a:t>simpatik</a:t>
            </a:r>
            <a:r>
              <a:rPr lang="tr-TR" dirty="0"/>
              <a:t> sinir sistemi ve </a:t>
            </a:r>
            <a:r>
              <a:rPr lang="tr-TR" dirty="0" err="1"/>
              <a:t>parasimpatik</a:t>
            </a:r>
            <a:r>
              <a:rPr lang="tr-TR" dirty="0"/>
              <a:t> sinir sistemi tarafından oluşturulur. </a:t>
            </a:r>
            <a:r>
              <a:rPr lang="tr-TR" dirty="0" err="1"/>
              <a:t>Simpatik</a:t>
            </a:r>
            <a:r>
              <a:rPr lang="tr-TR" dirty="0"/>
              <a:t> sinir sistemi genellikle vücut alarm durumundayken çalışırken </a:t>
            </a:r>
            <a:r>
              <a:rPr lang="tr-TR" dirty="0" err="1"/>
              <a:t>parasimpatik</a:t>
            </a:r>
            <a:r>
              <a:rPr lang="tr-TR" dirty="0"/>
              <a:t> sinir sistemi genellikle vücut dinlenme halindeyken aktiftir. Otonom sinir sisteminin </a:t>
            </a:r>
            <a:r>
              <a:rPr lang="tr-TR" dirty="0" err="1"/>
              <a:t>özofagustan</a:t>
            </a:r>
            <a:r>
              <a:rPr lang="tr-TR" dirty="0"/>
              <a:t> itibaren sindirim </a:t>
            </a:r>
            <a:r>
              <a:rPr lang="tr-TR" dirty="0" err="1"/>
              <a:t>kanalaının</a:t>
            </a:r>
            <a:r>
              <a:rPr lang="tr-TR" dirty="0"/>
              <a:t> sonuna kadar olan kısmı ile ilgili olan bölümüne </a:t>
            </a:r>
            <a:r>
              <a:rPr lang="tr-TR" b="1" dirty="0" err="1"/>
              <a:t>enterik</a:t>
            </a:r>
            <a:r>
              <a:rPr lang="tr-TR" b="1" dirty="0"/>
              <a:t> sinir sistemi </a:t>
            </a:r>
            <a:r>
              <a:rPr lang="tr-TR" dirty="0"/>
              <a:t>denilir.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621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44693" y="754840"/>
            <a:ext cx="10451161" cy="5762561"/>
          </a:xfrm>
        </p:spPr>
        <p:txBody>
          <a:bodyPr>
            <a:normAutofit lnSpcReduction="10000"/>
          </a:bodyPr>
          <a:lstStyle/>
          <a:p>
            <a:r>
              <a:rPr lang="tr-TR" b="1" dirty="0"/>
              <a:t>Fonksiyonlarına göre nöron tipleri</a:t>
            </a:r>
            <a:endParaRPr lang="en-US" b="1" dirty="0"/>
          </a:p>
          <a:p>
            <a:r>
              <a:rPr lang="tr-TR" dirty="0"/>
              <a:t>	Nöronlar taşıdıkları duyuların tiplerine göre </a:t>
            </a:r>
            <a:r>
              <a:rPr lang="tr-TR" dirty="0" err="1"/>
              <a:t>afferent</a:t>
            </a:r>
            <a:r>
              <a:rPr lang="tr-TR" dirty="0"/>
              <a:t> nöronlar, </a:t>
            </a:r>
            <a:r>
              <a:rPr lang="tr-TR" dirty="0" err="1"/>
              <a:t>efferent</a:t>
            </a:r>
            <a:r>
              <a:rPr lang="tr-TR" dirty="0"/>
              <a:t> nöronlar ve </a:t>
            </a:r>
            <a:r>
              <a:rPr lang="tr-TR" dirty="0" err="1"/>
              <a:t>internöronlar</a:t>
            </a:r>
            <a:r>
              <a:rPr lang="tr-TR" dirty="0"/>
              <a:t> olmak üzere üçe ayrılırlar. </a:t>
            </a:r>
            <a:endParaRPr lang="en-US" dirty="0"/>
          </a:p>
          <a:p>
            <a:r>
              <a:rPr lang="tr-TR" dirty="0"/>
              <a:t>• </a:t>
            </a:r>
            <a:r>
              <a:rPr lang="tr-TR" b="1" dirty="0" err="1"/>
              <a:t>Efferent</a:t>
            </a:r>
            <a:r>
              <a:rPr lang="tr-TR" b="1" dirty="0"/>
              <a:t> nöronlar: </a:t>
            </a:r>
            <a:r>
              <a:rPr lang="tr-TR" dirty="0"/>
              <a:t>Bu nöronlar</a:t>
            </a:r>
            <a:r>
              <a:rPr lang="tr-TR" b="1" dirty="0"/>
              <a:t> merkezden </a:t>
            </a:r>
            <a:r>
              <a:rPr lang="tr-TR" b="1" dirty="0" err="1"/>
              <a:t>perifere</a:t>
            </a:r>
            <a:r>
              <a:rPr lang="tr-TR" b="1" dirty="0"/>
              <a:t> doğru</a:t>
            </a:r>
            <a:r>
              <a:rPr lang="tr-TR" dirty="0"/>
              <a:t> iletim yaparlar. İskelet kaslarına gidenlere </a:t>
            </a:r>
            <a:r>
              <a:rPr lang="tr-TR" b="1" dirty="0"/>
              <a:t>somatik motor nöron</a:t>
            </a:r>
            <a:r>
              <a:rPr lang="tr-TR" dirty="0"/>
              <a:t>, organlara, bezlere ve damarlara otonom uyarıyı götürenlere </a:t>
            </a:r>
            <a:r>
              <a:rPr lang="tr-TR" b="1" dirty="0" err="1"/>
              <a:t>visseral</a:t>
            </a:r>
            <a:r>
              <a:rPr lang="tr-TR" b="1" dirty="0"/>
              <a:t> motor nöron </a:t>
            </a:r>
            <a:r>
              <a:rPr lang="tr-TR" dirty="0"/>
              <a:t>denilir. Somatik motor nöronlar </a:t>
            </a:r>
            <a:r>
              <a:rPr lang="tr-TR" b="1" dirty="0" err="1"/>
              <a:t>medulla</a:t>
            </a:r>
            <a:r>
              <a:rPr lang="tr-TR" b="1" dirty="0"/>
              <a:t> </a:t>
            </a:r>
            <a:r>
              <a:rPr lang="tr-TR" b="1" dirty="0" err="1"/>
              <a:t>spinalis’in</a:t>
            </a:r>
            <a:r>
              <a:rPr lang="tr-TR" b="1" dirty="0"/>
              <a:t> </a:t>
            </a:r>
            <a:r>
              <a:rPr lang="tr-TR" b="1" dirty="0" err="1"/>
              <a:t>cornu</a:t>
            </a:r>
            <a:r>
              <a:rPr lang="tr-TR" b="1" dirty="0"/>
              <a:t> </a:t>
            </a:r>
            <a:r>
              <a:rPr lang="tr-TR" b="1" dirty="0" err="1"/>
              <a:t>anterius’unda</a:t>
            </a:r>
            <a:r>
              <a:rPr lang="tr-TR" b="1" dirty="0"/>
              <a:t> </a:t>
            </a:r>
            <a:r>
              <a:rPr lang="tr-TR" dirty="0"/>
              <a:t>bulunurlar. </a:t>
            </a:r>
            <a:endParaRPr lang="en-US" dirty="0"/>
          </a:p>
          <a:p>
            <a:r>
              <a:rPr lang="tr-TR" dirty="0"/>
              <a:t>• </a:t>
            </a:r>
            <a:r>
              <a:rPr lang="tr-TR" b="1" dirty="0"/>
              <a:t>Duyu (</a:t>
            </a:r>
            <a:r>
              <a:rPr lang="tr-TR" b="1" dirty="0" err="1"/>
              <a:t>afferent</a:t>
            </a:r>
            <a:r>
              <a:rPr lang="tr-TR" b="1" dirty="0"/>
              <a:t>) nöronlar: </a:t>
            </a:r>
            <a:r>
              <a:rPr lang="tr-TR" dirty="0"/>
              <a:t>Bu nöronlar </a:t>
            </a:r>
            <a:r>
              <a:rPr lang="tr-TR" b="1" dirty="0" err="1"/>
              <a:t>periferden</a:t>
            </a:r>
            <a:r>
              <a:rPr lang="tr-TR" b="1" dirty="0"/>
              <a:t> merkeze doğru</a:t>
            </a:r>
            <a:r>
              <a:rPr lang="tr-TR" dirty="0"/>
              <a:t> iletim yaparlar. Derideki reseptörler tarafından alınan </a:t>
            </a:r>
            <a:r>
              <a:rPr lang="tr-TR" b="1" dirty="0"/>
              <a:t>somatik duyular (ağrı, ısı, basınç, dokunma) </a:t>
            </a:r>
            <a:r>
              <a:rPr lang="tr-TR" dirty="0"/>
              <a:t>ile kas </a:t>
            </a:r>
            <a:r>
              <a:rPr lang="tr-TR" dirty="0" err="1"/>
              <a:t>iğcikleri</a:t>
            </a:r>
            <a:r>
              <a:rPr lang="tr-TR" dirty="0"/>
              <a:t>, </a:t>
            </a:r>
            <a:r>
              <a:rPr lang="tr-TR" dirty="0" err="1"/>
              <a:t>golgi</a:t>
            </a:r>
            <a:r>
              <a:rPr lang="tr-TR" dirty="0"/>
              <a:t> </a:t>
            </a:r>
            <a:r>
              <a:rPr lang="tr-TR" dirty="0" err="1"/>
              <a:t>tendon</a:t>
            </a:r>
            <a:r>
              <a:rPr lang="tr-TR" dirty="0"/>
              <a:t> organı ve eklem kapsülünden alınan </a:t>
            </a:r>
            <a:r>
              <a:rPr lang="tr-TR" b="1" dirty="0" err="1"/>
              <a:t>proprioseptif</a:t>
            </a:r>
            <a:r>
              <a:rPr lang="tr-TR" b="1" dirty="0"/>
              <a:t> duyuyu </a:t>
            </a:r>
            <a:r>
              <a:rPr lang="tr-TR" dirty="0"/>
              <a:t>taşıyanlara </a:t>
            </a:r>
            <a:r>
              <a:rPr lang="tr-TR" b="1" dirty="0"/>
              <a:t>somatik duyu nöronları</a:t>
            </a:r>
            <a:r>
              <a:rPr lang="tr-TR" dirty="0"/>
              <a:t>, organlar, damarlar ve bez yapıdaki reseptörler tarafından alınan duyuları taşıyanlara </a:t>
            </a:r>
            <a:r>
              <a:rPr lang="tr-TR" b="1" dirty="0" err="1"/>
              <a:t>visseral</a:t>
            </a:r>
            <a:r>
              <a:rPr lang="tr-TR" b="1" dirty="0"/>
              <a:t> duyu nöronları </a:t>
            </a:r>
            <a:r>
              <a:rPr lang="tr-TR" dirty="0"/>
              <a:t>denilir. Görme, işitme, tat ve koku gibi özel duyuları taşıyanlara ise </a:t>
            </a:r>
            <a:r>
              <a:rPr lang="tr-TR" b="1" dirty="0"/>
              <a:t>özel duyu nöronları </a:t>
            </a:r>
            <a:r>
              <a:rPr lang="tr-TR" dirty="0"/>
              <a:t>denilir. </a:t>
            </a:r>
            <a:endParaRPr lang="en-US" dirty="0"/>
          </a:p>
          <a:p>
            <a:r>
              <a:rPr lang="tr-TR" dirty="0"/>
              <a:t>• </a:t>
            </a:r>
            <a:r>
              <a:rPr lang="tr-TR" b="1" dirty="0"/>
              <a:t>Ara nöronlar (</a:t>
            </a:r>
            <a:r>
              <a:rPr lang="tr-TR" b="1" dirty="0" err="1"/>
              <a:t>internöronlar</a:t>
            </a:r>
            <a:r>
              <a:rPr lang="tr-TR" b="1" dirty="0"/>
              <a:t>):</a:t>
            </a:r>
            <a:r>
              <a:rPr lang="tr-TR" dirty="0"/>
              <a:t> Sinir sistemi içindeki nöronları çok büyük bir kısmı bu tiptir. Bu nöronlar uyarının gideceği nöronun duyarlılığını artırırlar (</a:t>
            </a:r>
            <a:r>
              <a:rPr lang="tr-TR" b="1" dirty="0" err="1"/>
              <a:t>eksite</a:t>
            </a:r>
            <a:r>
              <a:rPr lang="tr-TR" b="1" dirty="0"/>
              <a:t> ederler</a:t>
            </a:r>
            <a:r>
              <a:rPr lang="tr-TR" dirty="0"/>
              <a:t>) veya azaltırlar (</a:t>
            </a:r>
            <a:r>
              <a:rPr lang="tr-TR" b="1" dirty="0" err="1"/>
              <a:t>inhibe</a:t>
            </a:r>
            <a:r>
              <a:rPr lang="tr-TR" b="1" dirty="0"/>
              <a:t> ederler</a:t>
            </a:r>
            <a:r>
              <a:rPr lang="tr-TR" dirty="0"/>
              <a:t>). Aksonları uzun olan </a:t>
            </a:r>
            <a:r>
              <a:rPr lang="tr-TR" dirty="0" err="1"/>
              <a:t>internöronlara</a:t>
            </a:r>
            <a:r>
              <a:rPr lang="tr-TR" dirty="0"/>
              <a:t> </a:t>
            </a:r>
            <a:r>
              <a:rPr lang="tr-TR" b="1" dirty="0" err="1"/>
              <a:t>golgi</a:t>
            </a:r>
            <a:r>
              <a:rPr lang="tr-TR" b="1" dirty="0"/>
              <a:t> tip I nöronlar</a:t>
            </a:r>
            <a:r>
              <a:rPr lang="tr-TR" dirty="0"/>
              <a:t>, aksonları kısa olanlara ise </a:t>
            </a:r>
            <a:r>
              <a:rPr lang="tr-TR" b="1" dirty="0" err="1"/>
              <a:t>golgi</a:t>
            </a:r>
            <a:r>
              <a:rPr lang="tr-TR" b="1" dirty="0"/>
              <a:t> tip II nöronlar </a:t>
            </a:r>
            <a:r>
              <a:rPr lang="tr-TR" dirty="0"/>
              <a:t>denilir. En iyi bilinen </a:t>
            </a:r>
            <a:r>
              <a:rPr lang="tr-TR" dirty="0" err="1"/>
              <a:t>internöron</a:t>
            </a:r>
            <a:r>
              <a:rPr lang="tr-TR" dirty="0"/>
              <a:t>, </a:t>
            </a:r>
            <a:r>
              <a:rPr lang="tr-TR" b="1" dirty="0" err="1"/>
              <a:t>medulla</a:t>
            </a:r>
            <a:r>
              <a:rPr lang="tr-TR" b="1" dirty="0"/>
              <a:t> </a:t>
            </a:r>
            <a:r>
              <a:rPr lang="tr-TR" b="1" dirty="0" err="1"/>
              <a:t>spinalis’in</a:t>
            </a:r>
            <a:r>
              <a:rPr lang="tr-TR" b="1" dirty="0"/>
              <a:t> </a:t>
            </a:r>
            <a:r>
              <a:rPr lang="tr-TR" b="1" dirty="0" err="1"/>
              <a:t>lamina</a:t>
            </a:r>
            <a:r>
              <a:rPr lang="tr-TR" b="1" dirty="0"/>
              <a:t> </a:t>
            </a:r>
            <a:r>
              <a:rPr lang="tr-TR" b="1" dirty="0" err="1"/>
              <a:t>VII’sinde</a:t>
            </a:r>
            <a:r>
              <a:rPr lang="tr-TR" b="1" dirty="0"/>
              <a:t> bulunan ve </a:t>
            </a:r>
            <a:r>
              <a:rPr lang="tr-TR" b="1" dirty="0" err="1"/>
              <a:t>cornu</a:t>
            </a:r>
            <a:r>
              <a:rPr lang="tr-TR" b="1" dirty="0"/>
              <a:t> </a:t>
            </a:r>
            <a:r>
              <a:rPr lang="tr-TR" b="1" dirty="0" err="1"/>
              <a:t>anterius’taki</a:t>
            </a:r>
            <a:r>
              <a:rPr lang="tr-TR" b="1" dirty="0"/>
              <a:t> alfa (alt) motor nöronları </a:t>
            </a:r>
            <a:r>
              <a:rPr lang="tr-TR" b="1" dirty="0" err="1"/>
              <a:t>inhibe</a:t>
            </a:r>
            <a:r>
              <a:rPr lang="tr-TR" b="1" dirty="0"/>
              <a:t> eden </a:t>
            </a:r>
            <a:r>
              <a:rPr lang="tr-TR" b="1" dirty="0" err="1"/>
              <a:t>Renschaw</a:t>
            </a:r>
            <a:r>
              <a:rPr lang="tr-TR" b="1" dirty="0"/>
              <a:t> hücresidir.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884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405639"/>
              </p:ext>
            </p:extLst>
          </p:nvPr>
        </p:nvGraphicFramePr>
        <p:xfrm>
          <a:off x="1784357" y="769608"/>
          <a:ext cx="9826682" cy="55207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56901">
                  <a:extLst>
                    <a:ext uri="{9D8B030D-6E8A-4147-A177-3AD203B41FA5}">
                      <a16:colId xmlns:a16="http://schemas.microsoft.com/office/drawing/2014/main" val="448390181"/>
                    </a:ext>
                  </a:extLst>
                </a:gridCol>
                <a:gridCol w="1523517">
                  <a:extLst>
                    <a:ext uri="{9D8B030D-6E8A-4147-A177-3AD203B41FA5}">
                      <a16:colId xmlns:a16="http://schemas.microsoft.com/office/drawing/2014/main" val="3889265362"/>
                    </a:ext>
                  </a:extLst>
                </a:gridCol>
                <a:gridCol w="2062037">
                  <a:extLst>
                    <a:ext uri="{9D8B030D-6E8A-4147-A177-3AD203B41FA5}">
                      <a16:colId xmlns:a16="http://schemas.microsoft.com/office/drawing/2014/main" val="1492093440"/>
                    </a:ext>
                  </a:extLst>
                </a:gridCol>
                <a:gridCol w="1365875">
                  <a:extLst>
                    <a:ext uri="{9D8B030D-6E8A-4147-A177-3AD203B41FA5}">
                      <a16:colId xmlns:a16="http://schemas.microsoft.com/office/drawing/2014/main" val="2628417090"/>
                    </a:ext>
                  </a:extLst>
                </a:gridCol>
                <a:gridCol w="1523517">
                  <a:extLst>
                    <a:ext uri="{9D8B030D-6E8A-4147-A177-3AD203B41FA5}">
                      <a16:colId xmlns:a16="http://schemas.microsoft.com/office/drawing/2014/main" val="1538978835"/>
                    </a:ext>
                  </a:extLst>
                </a:gridCol>
                <a:gridCol w="2094835">
                  <a:extLst>
                    <a:ext uri="{9D8B030D-6E8A-4147-A177-3AD203B41FA5}">
                      <a16:colId xmlns:a16="http://schemas.microsoft.com/office/drawing/2014/main" val="1459903749"/>
                    </a:ext>
                  </a:extLst>
                </a:gridCol>
              </a:tblGrid>
              <a:tr h="2998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SOMATİK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VİSSERAL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643462"/>
                  </a:ext>
                </a:extLst>
              </a:tr>
              <a:tr h="12958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GENEL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tüm spinal sinirler 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+ 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5,7,9,10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(GSA)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Somatik yapılardan ağrı, ısı, dokunma, basınç duyuları ve proprioseptif duyuların alınması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AFFERENT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tüm spinal sinirler 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+ 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7,9,10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(GVA)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İç organlardan, damarlardan ve bezlerden duyu alınması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3249676"/>
                  </a:ext>
                </a:extLst>
              </a:tr>
              <a:tr h="5080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ÖZEL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2,8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(ÖSA)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Görme, işitme ve denge duyuları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1,7,9,10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(ÖVA)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Koku ve tat duyularının alınması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47739147"/>
                  </a:ext>
                </a:extLst>
              </a:tr>
              <a:tr h="3000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1346724"/>
                  </a:ext>
                </a:extLst>
              </a:tr>
              <a:tr h="15584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GENEL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tüm spinal sinirler 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+ 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3,4,6,12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(GSE)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Çizgili kaslara motor innervasyon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EFFERENT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tüm spinal sinirler 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+ 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3,7,9,10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(GVE)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Parasempatik innervasyon (damarların ve organların düz kasları ve bezlerine gider)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76464523"/>
                  </a:ext>
                </a:extLst>
              </a:tr>
              <a:tr h="15584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ÖZEL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YOK!!!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5,7,9,10,11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(ÖVE)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Yutak kavislerinden gelişen çizgili kasların (mimik, çiğneme, yumuşak damak, </a:t>
                      </a:r>
                      <a:r>
                        <a:rPr lang="tr-TR" sz="900" dirty="0" err="1">
                          <a:effectLst/>
                        </a:rPr>
                        <a:t>larinks</a:t>
                      </a:r>
                      <a:r>
                        <a:rPr lang="tr-TR" sz="900" dirty="0">
                          <a:effectLst/>
                        </a:rPr>
                        <a:t> ve </a:t>
                      </a:r>
                      <a:r>
                        <a:rPr lang="tr-TR" sz="900" dirty="0" err="1">
                          <a:effectLst/>
                        </a:rPr>
                        <a:t>farinks</a:t>
                      </a:r>
                      <a:r>
                        <a:rPr lang="tr-TR" sz="900" dirty="0">
                          <a:effectLst/>
                        </a:rPr>
                        <a:t>) uyarılması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74039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038488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121</TotalTime>
  <Words>253</Words>
  <Application>Microsoft Office PowerPoint</Application>
  <PresentationFormat>Geniş ekran</PresentationFormat>
  <Paragraphs>61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Times New Roman</vt:lpstr>
      <vt:lpstr>Wingdings 3</vt:lpstr>
      <vt:lpstr>Duman</vt:lpstr>
      <vt:lpstr>Merkezi Sinir Sistemi-1 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Merkezi Sinir Sistemi-1</dc:title>
  <dc:creator>Mert Ocak</dc:creator>
  <cp:lastModifiedBy>mert ocak</cp:lastModifiedBy>
  <cp:revision>3</cp:revision>
  <dcterms:created xsi:type="dcterms:W3CDTF">2020-01-15T07:20:16Z</dcterms:created>
  <dcterms:modified xsi:type="dcterms:W3CDTF">2020-01-16T06:19:47Z</dcterms:modified>
</cp:coreProperties>
</file>