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Başlık Slaydı">
    <p:spTree>
      <p:nvGrpSpPr>
        <p:cNvPr id="1" name=""/>
        <p:cNvGrpSpPr/>
        <p:nvPr/>
      </p:nvGrpSpPr>
      <p:grpSpPr>
        <a:xfrm>
          <a:off x="0" y="0"/>
          <a:ext cx="0" cy="0"/>
          <a:chOff x="0" y="0"/>
          <a:chExt cx="0" cy="0"/>
        </a:xfrm>
      </p:grpSpPr>
      <p:sp>
        <p:nvSpPr>
          <p:cNvPr id="8" name="7 Başlık"/>
          <p:cNvSpPr>
            <a:spLocks noGrp="1"/>
          </p:cNvSpPr>
          <p:nvPr>
            <p:ph type="ctrTitle" hasCustomPrompt="1"/>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hasCustomPrompt="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274638"/>
            <a:ext cx="6019800" cy="5851525"/>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İçerik Yer Tutucusu"/>
          <p:cNvSpPr>
            <a:spLocks noGrp="1"/>
          </p:cNvSpPr>
          <p:nvPr>
            <p:ph sz="quarter" idx="1" hasCustomPrompt="1"/>
          </p:nvPr>
        </p:nvSpPr>
        <p:spPr>
          <a:xfrm>
            <a:off x="457200" y="1219200"/>
            <a:ext cx="8229600"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9" name="8 İçerik Yer Tutucusu"/>
          <p:cNvSpPr>
            <a:spLocks noGrp="1"/>
          </p:cNvSpPr>
          <p:nvPr>
            <p:ph sz="quarter" idx="1" hasCustomPrompt="1"/>
          </p:nvPr>
        </p:nvSpPr>
        <p:spPr>
          <a:xfrm>
            <a:off x="457200" y="1219200"/>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1" name="10 İçerik Yer Tutucusu"/>
          <p:cNvSpPr>
            <a:spLocks noGrp="1"/>
          </p:cNvSpPr>
          <p:nvPr>
            <p:ph sz="quarter" idx="2" hasCustomPrompt="1"/>
          </p:nvPr>
        </p:nvSpPr>
        <p:spPr>
          <a:xfrm>
            <a:off x="4632198" y="1216152"/>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11" name="10 İçerik Yer Tutucusu"/>
          <p:cNvSpPr>
            <a:spLocks noGrp="1"/>
          </p:cNvSpPr>
          <p:nvPr>
            <p:ph sz="quarter" idx="2" hasCustomPrompt="1"/>
          </p:nvPr>
        </p:nvSpPr>
        <p:spPr>
          <a:xfrm>
            <a:off x="457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3" name="12 İçerik Yer Tutucusu"/>
          <p:cNvSpPr>
            <a:spLocks noGrp="1"/>
          </p:cNvSpPr>
          <p:nvPr>
            <p:ph sz="quarter" idx="4" hasCustomPrompt="1"/>
          </p:nvPr>
        </p:nvSpPr>
        <p:spPr>
          <a:xfrm>
            <a:off x="4648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hasCustomPrompt="1"/>
          </p:nvPr>
        </p:nvSpPr>
        <p:spPr>
          <a:xfrm>
            <a:off x="304800" y="304800"/>
            <a:ext cx="5715000" cy="57150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hasCustomPrompt="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hasCustomPrompt="1"/>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panose="05040102010807070707"/>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panose="05040102010807070707"/>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panose="05040102010807070707"/>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panose="05000000000000000000"/>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panose="05000000000000000000"/>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panose="05040102010807070707"/>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panose="05040102010807070707"/>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panose="05040102010807070707"/>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panose="05040102010807070707"/>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anose="020F0502020204030204" pitchFamily="34" charset="0"/>
                <a:cs typeface="Calibri" panose="020F0502020204030204" pitchFamily="34" charset="0"/>
              </a:rPr>
              <a:t>Dersin Adı: Gruplarla Sosyal Hizmet</a:t>
            </a:r>
            <a:endParaRPr lang="tr-TR" sz="3000" dirty="0" smtClean="0">
              <a:solidFill>
                <a:schemeClr val="tx1"/>
              </a:solidFill>
              <a:latin typeface="Calibri" panose="020F0502020204030204" pitchFamily="34" charset="0"/>
              <a:cs typeface="Calibri" panose="020F0502020204030204" pitchFamily="34" charset="0"/>
            </a:endParaRPr>
          </a:p>
          <a:p>
            <a:pPr algn="just"/>
            <a:r>
              <a:rPr lang="tr-TR" sz="3000" dirty="0" smtClean="0">
                <a:solidFill>
                  <a:schemeClr val="tx1"/>
                </a:solidFill>
                <a:latin typeface="Calibri" panose="020F0502020204030204" pitchFamily="34" charset="0"/>
                <a:cs typeface="Calibri" panose="020F0502020204030204" pitchFamily="34" charset="0"/>
              </a:rPr>
              <a:t>Sorumlu Öğretim Üyesi: Prof. Dr. Veli DUYAN</a:t>
            </a:r>
            <a:endParaRPr lang="tr-TR" sz="3000" dirty="0" smtClean="0">
              <a:solidFill>
                <a:schemeClr val="tx1"/>
              </a:solidFill>
              <a:latin typeface="Calibri" panose="020F0502020204030204" pitchFamily="34" charset="0"/>
              <a:cs typeface="Calibri" panose="020F0502020204030204" pitchFamily="34" charset="0"/>
            </a:endParaRPr>
          </a:p>
          <a:p>
            <a:pPr algn="just"/>
            <a:endParaRPr lang="tr-TR" sz="3000" dirty="0" smtClean="0">
              <a:solidFill>
                <a:schemeClr val="tx1"/>
              </a:solidFill>
              <a:latin typeface="Calibri" panose="020F0502020204030204" pitchFamily="34" charset="0"/>
              <a:cs typeface="Calibri" panose="020F0502020204030204" pitchFamily="34" charset="0"/>
            </a:endParaRPr>
          </a:p>
          <a:p>
            <a:pPr algn="just"/>
            <a:r>
              <a:rPr lang="tr-TR" sz="3000" dirty="0" smtClean="0">
                <a:solidFill>
                  <a:schemeClr val="tx1"/>
                </a:solidFill>
                <a:latin typeface="Calibri" panose="020F0502020204030204" pitchFamily="34" charset="0"/>
                <a:cs typeface="Calibri" panose="020F0502020204030204" pitchFamily="34" charset="0"/>
              </a:rPr>
              <a:t>Konu:</a:t>
            </a:r>
            <a:r>
              <a:rPr lang="nn-NO" sz="3200" dirty="0" smtClean="0"/>
              <a:t>Gruplarla sosyal hizmet müdahalesi I</a:t>
            </a:r>
            <a:r>
              <a:rPr lang="tr-TR" sz="3200" smtClean="0"/>
              <a:t>I</a:t>
            </a:r>
            <a:endParaRPr lang="tr-TR" sz="3000" dirty="0" smtClean="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Tedavi </a:t>
            </a:r>
            <a:r>
              <a:rPr lang="tr-TR" b="1" dirty="0" smtClean="0"/>
              <a:t>Grupları</a:t>
            </a:r>
            <a:endParaRPr lang="tr-TR" dirty="0"/>
          </a:p>
        </p:txBody>
      </p:sp>
      <p:sp>
        <p:nvSpPr>
          <p:cNvPr id="3" name="2 İçerik Yer Tutucusu"/>
          <p:cNvSpPr>
            <a:spLocks noGrp="1"/>
          </p:cNvSpPr>
          <p:nvPr>
            <p:ph sz="quarter" idx="1"/>
          </p:nvPr>
        </p:nvSpPr>
        <p:spPr>
          <a:xfrm>
            <a:off x="457200" y="1556792"/>
            <a:ext cx="8229600" cy="4600168"/>
          </a:xfrm>
        </p:spPr>
        <p:txBody>
          <a:bodyPr/>
          <a:lstStyle/>
          <a:p>
            <a:r>
              <a:rPr lang="tr-TR" dirty="0" smtClean="0"/>
              <a:t>Üyelerinin </a:t>
            </a:r>
            <a:r>
              <a:rPr lang="tr-TR" dirty="0" smtClean="0"/>
              <a:t>duygusal ve toplumsal gereksinimlerini odak alan her grup, tedavi grubu olarak tanımlanabilir. Gelişme, terapi, eğitim, sosyalleştirme ve destek grupları tedavi gruplarının beş türüdür.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Gelişme Grupları</a:t>
            </a:r>
            <a:endParaRPr lang="tr-TR" dirty="0" smtClean="0"/>
          </a:p>
          <a:p>
            <a:r>
              <a:rPr lang="tr-TR" dirty="0" smtClean="0"/>
              <a:t>Adından da anlaşılacağı gibi gelişme gruplarının amacı, her bir grup üyesinin gelişmesini desteklemek ve teşvik etmektir. Bu gelişme, üyenin </a:t>
            </a:r>
            <a:r>
              <a:rPr lang="tr-TR" dirty="0" err="1" smtClean="0"/>
              <a:t>içgörü</a:t>
            </a:r>
            <a:r>
              <a:rPr lang="tr-TR" dirty="0" smtClean="0"/>
              <a:t> ya da kendine anlayış geliştirmesine yardımcı olmak suretiyle gerçekleştirilebilmektedir.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Terapi Grupları</a:t>
            </a:r>
            <a:endParaRPr lang="tr-TR" dirty="0" smtClean="0"/>
          </a:p>
          <a:p>
            <a:r>
              <a:rPr lang="tr-TR" dirty="0" smtClean="0"/>
              <a:t>Terapi grupları, genellikle, ciddi duygusal ve kişisel sorunları olan bireylerden oluşur. Bu tür gruplara liderlik yapabilmek için oldukça fazla beceri, kavrayış, insan davranışı ve grup dinamikleri hakkında bilgi, grup danışmanlığı yapma kapasitesi ve davranışsal değişiklikler yaratmak için grubu kullanabilme becerisi gerekmektedir.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Eğitim Grupları</a:t>
            </a:r>
            <a:endParaRPr lang="tr-TR" dirty="0" smtClean="0"/>
          </a:p>
          <a:p>
            <a:r>
              <a:rPr lang="tr-TR" dirty="0" smtClean="0"/>
              <a:t>Eğitim grupları, üyelerine kendileri veya başkaları hakkında bilgi sağlamak amacıyla oluşturulabilir. Eğitim gruplarının odak noktası üyelerine bilgi edinmeleri ve daha karmaşık beceriler öğrenmeleri için yardım etmektir.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Sosyalleştirme Grupları</a:t>
            </a:r>
            <a:endParaRPr lang="tr-TR" dirty="0" smtClean="0"/>
          </a:p>
          <a:p>
            <a:r>
              <a:rPr lang="tr-TR" dirty="0" smtClean="0"/>
              <a:t>Sosyalleştirme gruplarının amacı genellikle, sosyal olarak daha kabul edilebilir hale gelmeleri için grup üyelerinin davranışlarını ve tutumlarını değiştirmek ya da geliştirmektir. Sosyal becerileri geliştirmek, kendine güveni artırmak, geleceği planlamak diğer odak noktalarıdır.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Destek Grupları</a:t>
            </a:r>
            <a:endParaRPr lang="tr-TR" dirty="0" smtClean="0"/>
          </a:p>
          <a:p>
            <a:r>
              <a:rPr lang="tr-TR" dirty="0" smtClean="0"/>
              <a:t>Kendine yardım grupları, gün geçtikçe popülerliği artan ve genellikle bireylere belirli sosyal ve kişisel sorunlarıyla ilgili yardım etme konusunda başarılı olan gruplardır.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sym typeface="+mn-ea"/>
              </a:rPr>
              <a:t>Kaynaklar</a:t>
            </a:r>
            <a:endParaRPr lang="tr-TR" altLang="en-US">
              <a:sym typeface="+mn-ea"/>
            </a:endParaRPr>
          </a:p>
        </p:txBody>
      </p:sp>
      <p:sp>
        <p:nvSpPr>
          <p:cNvPr id="3" name="Content Placeholder 2"/>
          <p:cNvSpPr>
            <a:spLocks noGrp="1"/>
          </p:cNvSpPr>
          <p:nvPr>
            <p:ph sz="quarter" idx="1"/>
          </p:nvPr>
        </p:nvSpPr>
        <p:spPr/>
        <p:txBody>
          <a:bodyPr/>
          <a:p>
            <a:endParaRPr lang="tr-TR" altLang="en-US"/>
          </a:p>
          <a:p>
            <a:r>
              <a:rPr lang="tr-TR" altLang="en-US"/>
              <a:t>Duyan, V. (2016). Sosyal Hizmet Temelleri Yaklaşımları  Müdahale Yöntemleri. Sosyal Çalışma Yayınları. Ankara.</a:t>
            </a:r>
            <a:endParaRPr lang="tr-TR" altLang="en-US"/>
          </a:p>
          <a:p>
            <a:r>
              <a:rPr lang="tr-TR" altLang="en-US"/>
              <a:t>Turan N. (2009). Sosyal Kişisel Çalışma: Birey ve Aileler İçin Sosyal Hizmet. (Ed. V. Duyan) Ankara: Aydınlar Matbaacılık.</a:t>
            </a:r>
            <a:endParaRPr lang="tr-TR" alt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Origin</Template>
  <TotalTime>0</TotalTime>
  <Words>1977</Words>
  <Application>WPS Presentation</Application>
  <PresentationFormat>Ekran Gösterisi (4:3)</PresentationFormat>
  <Paragraphs>31</Paragraphs>
  <Slides>8</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8</vt:i4>
      </vt:variant>
    </vt:vector>
  </HeadingPairs>
  <TitlesOfParts>
    <vt:vector size="20" baseType="lpstr">
      <vt:lpstr>Arial</vt:lpstr>
      <vt:lpstr>SimSun</vt:lpstr>
      <vt:lpstr>Wingdings</vt:lpstr>
      <vt:lpstr>Wingdings 3</vt:lpstr>
      <vt:lpstr>Wingdings</vt:lpstr>
      <vt:lpstr>Calibri</vt:lpstr>
      <vt:lpstr>Gill Sans MT</vt:lpstr>
      <vt:lpstr>Bookman Old Style</vt:lpstr>
      <vt:lpstr>Microsoft YaHei</vt:lpstr>
      <vt:lpstr/>
      <vt:lpstr>Arial Unicode MS</vt:lpstr>
      <vt:lpstr>Kaynak</vt:lpstr>
      <vt:lpstr>Ankara Üniversitesi  Sağlık Bilimleri Fakültesi Sosyal Hizmet Bölümü</vt:lpstr>
      <vt:lpstr>Tedavi Grupları</vt:lpstr>
      <vt:lpstr>PowerPoint 演示文稿</vt:lpstr>
      <vt:lpstr>PowerPoint 演示文稿</vt:lpstr>
      <vt:lpstr>PowerPoint 演示文稿</vt:lpstr>
      <vt:lpstr>PowerPoint 演示文稿</vt:lpstr>
      <vt:lpstr>PowerPoint 演示文稿</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münevver göker</cp:lastModifiedBy>
  <cp:revision>8</cp:revision>
  <dcterms:created xsi:type="dcterms:W3CDTF">2017-04-26T08:36:00Z</dcterms:created>
  <dcterms:modified xsi:type="dcterms:W3CDTF">2020-04-28T20:09:48Z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1033-11.2.0.9281</vt:lpwstr>
  </property>
</Properties>
</file>