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406" r:id="rId2"/>
    <p:sldId id="349" r:id="rId3"/>
    <p:sldId id="350" r:id="rId4"/>
    <p:sldId id="353" r:id="rId5"/>
    <p:sldId id="354" r:id="rId6"/>
    <p:sldId id="351" r:id="rId7"/>
    <p:sldId id="405" r:id="rId8"/>
    <p:sldId id="358" r:id="rId9"/>
    <p:sldId id="360" r:id="rId10"/>
    <p:sldId id="361" r:id="rId11"/>
    <p:sldId id="362" r:id="rId12"/>
    <p:sldId id="364" r:id="rId13"/>
    <p:sldId id="365" r:id="rId14"/>
    <p:sldId id="366" r:id="rId15"/>
    <p:sldId id="367" r:id="rId16"/>
    <p:sldId id="368" r:id="rId17"/>
    <p:sldId id="369" r:id="rId18"/>
    <p:sldId id="396" r:id="rId19"/>
    <p:sldId id="371" r:id="rId20"/>
    <p:sldId id="372" r:id="rId21"/>
    <p:sldId id="373" r:id="rId22"/>
    <p:sldId id="374" r:id="rId23"/>
    <p:sldId id="408" r:id="rId24"/>
    <p:sldId id="375" r:id="rId25"/>
    <p:sldId id="376" r:id="rId26"/>
    <p:sldId id="377" r:id="rId27"/>
    <p:sldId id="378" r:id="rId28"/>
    <p:sldId id="379" r:id="rId29"/>
    <p:sldId id="380" r:id="rId30"/>
    <p:sldId id="381" r:id="rId31"/>
    <p:sldId id="384" r:id="rId32"/>
    <p:sldId id="385" r:id="rId33"/>
    <p:sldId id="387" r:id="rId34"/>
    <p:sldId id="386" r:id="rId35"/>
    <p:sldId id="388" r:id="rId36"/>
    <p:sldId id="389" r:id="rId37"/>
    <p:sldId id="393" r:id="rId38"/>
    <p:sldId id="394" r:id="rId39"/>
    <p:sldId id="409" r:id="rId40"/>
    <p:sldId id="410" r:id="rId41"/>
    <p:sldId id="395" r:id="rId42"/>
    <p:sldId id="397" r:id="rId43"/>
    <p:sldId id="398" r:id="rId44"/>
    <p:sldId id="399" r:id="rId45"/>
    <p:sldId id="400" r:id="rId46"/>
    <p:sldId id="401" r:id="rId47"/>
    <p:sldId id="403" r:id="rId48"/>
    <p:sldId id="4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88" userDrawn="1">
          <p15:clr>
            <a:srgbClr val="A4A3A4"/>
          </p15:clr>
        </p15:guide>
        <p15:guide id="2" pos="2880">
          <p15:clr>
            <a:srgbClr val="A4A3A4"/>
          </p15:clr>
        </p15:guide>
        <p15:guide id="3" orient="horz" pos="384" userDrawn="1">
          <p15:clr>
            <a:srgbClr val="A4A3A4"/>
          </p15:clr>
        </p15:guide>
        <p15:guide id="4" orient="horz" pos="2160" userDrawn="1">
          <p15:clr>
            <a:srgbClr val="A4A3A4"/>
          </p15:clr>
        </p15:guide>
        <p15:guide id="5" pos="5472" userDrawn="1">
          <p15:clr>
            <a:srgbClr val="A4A3A4"/>
          </p15:clr>
        </p15:guide>
        <p15:guide id="6" pos="288" userDrawn="1">
          <p15:clr>
            <a:srgbClr val="A4A3A4"/>
          </p15:clr>
        </p15:guide>
        <p15:guide id="7" orient="horz" pos="768" userDrawn="1">
          <p15:clr>
            <a:srgbClr val="A4A3A4"/>
          </p15:clr>
        </p15:guide>
        <p15:guide id="8" orient="horz" pos="9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432" autoAdjust="0"/>
    <p:restoredTop sz="94249" autoAdjust="0"/>
  </p:normalViewPr>
  <p:slideViewPr>
    <p:cSldViewPr>
      <p:cViewPr varScale="1">
        <p:scale>
          <a:sx n="72" d="100"/>
          <a:sy n="72" d="100"/>
        </p:scale>
        <p:origin x="966" y="66"/>
      </p:cViewPr>
      <p:guideLst>
        <p:guide orient="horz" pos="3888"/>
        <p:guide pos="2880"/>
        <p:guide orient="horz" pos="384"/>
        <p:guide orient="horz" pos="2160"/>
        <p:guide pos="5472"/>
        <p:guide pos="288"/>
        <p:guide orient="horz" pos="768"/>
        <p:guide orient="horz" pos="96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48" d="100"/>
          <a:sy n="48" d="100"/>
        </p:scale>
        <p:origin x="1824" y="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5/21/2020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5/21/2020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a:t>
            </a:r>
            <a:r>
              <a:rPr lang="en-IN" dirty="0" err="1"/>
              <a:t>MathType</a:t>
            </a:r>
            <a:r>
              <a:rPr lang="en-IN" dirty="0"/>
              <a:t>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endParaRPr lang="en-US"/>
          </a:p>
          <a:p>
            <a:endParaRPr lang="en-IN"/>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2188421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The fifth step in the decision-making process is to analyze the alternatives using the criteria you established in Step 2.  </a:t>
            </a:r>
          </a:p>
          <a:p>
            <a:pPr eaLnBrk="1" hangingPunct="1"/>
            <a:r>
              <a:rPr lang="en-US" dirty="0">
                <a:cs typeface="Arial" charset="0"/>
              </a:rPr>
              <a:t>The sixth step in the decision-making process is choosing the best alternative or the one that generated the highest total in Step 5. In our example (Exhibit 2-4), Amanda would choose the Dell Inspiron because it scored higher than all other alternatives (249 total).</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1452636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Exhibit 2-4 shows the total score for each alternative weighted by the previously assigned weights. </a:t>
            </a:r>
          </a:p>
        </p:txBody>
      </p:sp>
      <p:sp>
        <p:nvSpPr>
          <p:cNvPr id="4" name="Slide Number Placeholder 3"/>
          <p:cNvSpPr>
            <a:spLocks noGrp="1"/>
          </p:cNvSpPr>
          <p:nvPr>
            <p:ph type="sldNum" sz="quarter" idx="5"/>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2102516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In Step 7 in the decision-making process, you put the decision into action by conveying it to those affected and getting their commitment to it. We know that if the people who must implement a decision participate in the process, they’re more likely to support it than if you just tell them what to do. Another thing managers may need to do during implementation is reassess the environment for any changes, especially if it’s a long-term decision. Are the criteria, alternatives, and choice still the best ones, or has the environment changed in such a way that we need to reevaluate?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1588018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The last step in the decision-making process involves evaluating the outcome or result of the decision to see whether the problem was resolved. If the evaluation shows that the problem still exists, then the manager needs to assess what went wrong. Was the problem incorrectly defined? Were errors made when evaluating alternatives? Was the right alternative selected but poorly implemented? The answers might lead you to redo an earlier step or might even require starting the whole process over.</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493603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Arial" charset="0"/>
              </a:rPr>
              <a:t>Although everyone in an organization makes decisions, decision</a:t>
            </a:r>
            <a:r>
              <a:rPr lang="en-US" baseline="0" dirty="0">
                <a:cs typeface="Arial" charset="0"/>
              </a:rPr>
              <a:t> </a:t>
            </a:r>
            <a:r>
              <a:rPr lang="en-US" dirty="0">
                <a:cs typeface="Arial" charset="0"/>
              </a:rPr>
              <a:t>making is particularly important to managers. As Exhibit 2-5 shows, it’s part of all four managerial functions. In fact, that’s why we say that decision</a:t>
            </a:r>
            <a:r>
              <a:rPr lang="en-US" baseline="0" dirty="0">
                <a:cs typeface="Arial" charset="0"/>
              </a:rPr>
              <a:t> </a:t>
            </a:r>
            <a:r>
              <a:rPr lang="en-US" dirty="0">
                <a:cs typeface="Arial" charset="0"/>
              </a:rPr>
              <a:t>making is the essence of management. And that’s why managers—when they plan, organize, lead, and control—are called </a:t>
            </a:r>
            <a:r>
              <a:rPr lang="en-US" i="1" dirty="0">
                <a:cs typeface="Arial" charset="0"/>
              </a:rPr>
              <a:t>decision makers</a:t>
            </a:r>
            <a:r>
              <a:rPr lang="en-US" dirty="0">
                <a:cs typeface="Arial" charset="0"/>
              </a:rPr>
              <a:t>.</a:t>
            </a:r>
          </a:p>
          <a:p>
            <a:pPr eaLnBrk="1" hangingPunct="1"/>
            <a:endParaRPr lang="en-US" sz="1200" b="0" kern="1200" dirty="0">
              <a:solidFill>
                <a:schemeClr val="tx1"/>
              </a:solidFill>
              <a:effectLst/>
              <a:latin typeface="+mn-lt"/>
              <a:ea typeface="+mn-ea"/>
              <a:cs typeface="+mn-cs"/>
            </a:endParaRPr>
          </a:p>
          <a:p>
            <a:pPr eaLnBrk="1" hangingPunct="1"/>
            <a:r>
              <a:rPr lang="en-US" sz="1200" b="0" kern="1200" dirty="0">
                <a:solidFill>
                  <a:schemeClr val="tx1"/>
                </a:solidFill>
                <a:effectLst/>
                <a:latin typeface="+mn-lt"/>
                <a:ea typeface="+mn-ea"/>
                <a:cs typeface="+mn-cs"/>
              </a:rPr>
              <a:t>Long Description: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decisions, by managerial function are summarized below.</a:t>
            </a:r>
          </a:p>
          <a:p>
            <a:r>
              <a:rPr lang="en-US" sz="1200" kern="1200" dirty="0">
                <a:solidFill>
                  <a:schemeClr val="tx1"/>
                </a:solidFill>
                <a:effectLst/>
                <a:latin typeface="+mn-lt"/>
                <a:ea typeface="+mn-ea"/>
                <a:cs typeface="+mn-cs"/>
              </a:rPr>
              <a:t>Planning: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are the organization’s long-term objectives?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strategies will best achieve those objectives?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should the organization’s short-term objectives be?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difficult should individual goals be?</a:t>
            </a:r>
          </a:p>
          <a:p>
            <a:r>
              <a:rPr lang="en-US" sz="1200" kern="1200" dirty="0">
                <a:solidFill>
                  <a:schemeClr val="tx1"/>
                </a:solidFill>
                <a:effectLst/>
                <a:latin typeface="+mn-lt"/>
                <a:ea typeface="+mn-ea"/>
                <a:cs typeface="+mn-cs"/>
              </a:rPr>
              <a:t>Organizing: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many employees should I have report directly to me?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much centralization should there be in an organization?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should jobs be designed?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should the organization implement a different structure?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1199463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Long Description: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decisions, by managerial function are summarized below.</a:t>
            </a:r>
          </a:p>
          <a:p>
            <a:r>
              <a:rPr lang="en-US" sz="1200" kern="1200" dirty="0">
                <a:solidFill>
                  <a:schemeClr val="tx1"/>
                </a:solidFill>
                <a:effectLst/>
                <a:latin typeface="+mn-lt"/>
                <a:ea typeface="+mn-ea"/>
                <a:cs typeface="+mn-cs"/>
              </a:rPr>
              <a:t>Leading: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do I handle employees who appear to be unmotivated?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is the most effective leadership style in a given situation?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will a specific change affect worker productivity?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is the right time to stimulate conflict?</a:t>
            </a:r>
          </a:p>
          <a:p>
            <a:r>
              <a:rPr lang="en-US" sz="1200" kern="1200" dirty="0">
                <a:solidFill>
                  <a:schemeClr val="tx1"/>
                </a:solidFill>
                <a:effectLst/>
                <a:latin typeface="+mn-lt"/>
                <a:ea typeface="+mn-ea"/>
                <a:cs typeface="+mn-cs"/>
              </a:rPr>
              <a:t>Controlling: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activities in the organization need to be controlled?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should those activities be controlled?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is a performance deviation significant?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type of management information system should the organization have?</a:t>
            </a:r>
          </a:p>
        </p:txBody>
      </p:sp>
      <p:sp>
        <p:nvSpPr>
          <p:cNvPr id="4" name="Slide Number Placeholder 3"/>
          <p:cNvSpPr>
            <a:spLocks noGrp="1"/>
          </p:cNvSpPr>
          <p:nvPr>
            <p:ph type="sldNum" sz="quarter" idx="5"/>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1794263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We assume that managers will use </a:t>
            </a:r>
            <a:r>
              <a:rPr lang="en-US" b="1" dirty="0">
                <a:cs typeface="Arial" charset="0"/>
              </a:rPr>
              <a:t>rational decision making</a:t>
            </a:r>
            <a:r>
              <a:rPr lang="en-US" dirty="0">
                <a:cs typeface="Arial" charset="0"/>
              </a:rPr>
              <a:t>; that is, they’ll make logical and consistent choices to maximize value. After all, managers have all sorts of tools and techniques to help them be rational decision makers. Managers aren’t always rational. What does it mean to be a “rational” decision maker? A rational decision maker would be fully objective and logical. The problem faced would be clear and unambiguous, and the decision maker would have a clear and specific goal and know all possible alternatives and consequences. Finally, making decisions rationally would consistently lead to selecting the alternative that maximizes the likelihood of achieving that goal.</a:t>
            </a:r>
          </a:p>
          <a:p>
            <a:pPr eaLnBrk="1" hangingPunct="1"/>
            <a:endParaRPr lang="en-US" dirty="0">
              <a:cs typeface="Arial" charset="0"/>
            </a:endParaRPr>
          </a:p>
          <a:p>
            <a:r>
              <a:rPr lang="en-US" sz="1200" b="0" i="0" u="none" strike="noStrike" kern="1200" baseline="0" dirty="0">
                <a:solidFill>
                  <a:schemeClr val="tx1"/>
                </a:solidFill>
                <a:latin typeface="+mn-lt"/>
                <a:ea typeface="+mn-ea"/>
                <a:cs typeface="+mn-cs"/>
              </a:rPr>
              <a:t> These assumptions apply to any decision—personal or managerial. However, for managerial decision making, we need to add one additional assumption—decisions are made in the best interests of the organization. These assumptions of rationality aren’t very realistic and managers don’t always act rationally, but the next concept can help explain how most decisions get made in organizations.</a:t>
            </a:r>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val="683006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A more realistic approach to describing how managers make decisions is the concept of </a:t>
            </a:r>
            <a:r>
              <a:rPr lang="en-US" b="1" dirty="0">
                <a:cs typeface="Arial" charset="0"/>
              </a:rPr>
              <a:t>bounded rationality</a:t>
            </a:r>
            <a:r>
              <a:rPr lang="en-US" dirty="0">
                <a:cs typeface="Arial" charset="0"/>
              </a:rPr>
              <a:t>, which says that managers make decisions rationally, but are limited (bounded) by their ability to process information. Because they can’t possibly analyze all information on all alternatives, managers </a:t>
            </a:r>
            <a:r>
              <a:rPr lang="en-US" b="1" dirty="0">
                <a:cs typeface="Arial" charset="0"/>
              </a:rPr>
              <a:t>satisfice</a:t>
            </a:r>
            <a:r>
              <a:rPr lang="en-US" dirty="0">
                <a:cs typeface="Arial" charset="0"/>
              </a:rPr>
              <a:t>, rather than maximize. That is, they accept solutions that are “good enough.” They’re being rational within the limits (bounds) of their ability to process information.</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1275561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What is </a:t>
            </a:r>
            <a:r>
              <a:rPr lang="en-US" b="1" dirty="0">
                <a:cs typeface="Arial" charset="0"/>
              </a:rPr>
              <a:t>intuitive decision making</a:t>
            </a:r>
            <a:r>
              <a:rPr lang="en-US" dirty="0">
                <a:cs typeface="Arial" charset="0"/>
              </a:rPr>
              <a:t>? It’s making decisions on the basis of experience, feelings, and accumulated judgment. Researchers studying managers’ use of intuitive decision</a:t>
            </a:r>
            <a:r>
              <a:rPr lang="en-US" baseline="0" dirty="0">
                <a:cs typeface="Arial" charset="0"/>
              </a:rPr>
              <a:t> </a:t>
            </a:r>
            <a:r>
              <a:rPr lang="en-US" dirty="0">
                <a:cs typeface="Arial" charset="0"/>
              </a:rPr>
              <a:t>making have identified five different aspects of intuition, which are described in Exhibit 2-6.</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1481414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Researchers studying managers’ use of intuitive decision making have identified five different aspects of intuition.</a:t>
            </a:r>
          </a:p>
          <a:p>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Source: </a:t>
            </a:r>
            <a:r>
              <a:rPr lang="en-US" sz="1200" kern="1200" dirty="0">
                <a:solidFill>
                  <a:schemeClr val="tx1"/>
                </a:solidFill>
                <a:effectLst/>
                <a:latin typeface="+mn-lt"/>
                <a:ea typeface="+mn-ea"/>
                <a:cs typeface="+mn-cs"/>
              </a:rPr>
              <a:t>Based on L. A. Burke and M. K. Miller, “Taking the Mystery Out of Intuitive Decision Making,” </a:t>
            </a:r>
            <a:r>
              <a:rPr lang="en-US" sz="1200" i="1" kern="1200" dirty="0">
                <a:solidFill>
                  <a:schemeClr val="tx1"/>
                </a:solidFill>
                <a:effectLst/>
                <a:latin typeface="+mn-lt"/>
                <a:ea typeface="+mn-ea"/>
                <a:cs typeface="+mn-cs"/>
              </a:rPr>
              <a:t>Academy of Management Executive</a:t>
            </a:r>
            <a:r>
              <a:rPr lang="en-US" sz="1200" kern="1200" dirty="0">
                <a:solidFill>
                  <a:schemeClr val="tx1"/>
                </a:solidFill>
                <a:effectLst/>
                <a:latin typeface="+mn-lt"/>
                <a:ea typeface="+mn-ea"/>
                <a:cs typeface="+mn-cs"/>
              </a:rPr>
              <a:t>, October 1999, pp. 91–99. </a:t>
            </a:r>
            <a:endParaRPr lang="en-US" dirty="0"/>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Long Description:</a:t>
            </a:r>
          </a:p>
          <a:p>
            <a:r>
              <a:rPr lang="en-US" sz="1200" kern="1200" dirty="0">
                <a:solidFill>
                  <a:schemeClr val="tx1"/>
                </a:solidFill>
                <a:effectLst/>
                <a:latin typeface="+mn-lt"/>
                <a:ea typeface="+mn-ea"/>
                <a:cs typeface="+mn-cs"/>
              </a:rPr>
              <a:t>The five aspects and their explanations are given below.</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Experience-based decisions: Managers make decisions based on their past experiences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Affect-initiated decisions: Managers make decisions based on feelings or emotions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Cognitive-based decisions:  Managers make decisions based on skills, knowledge, and training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Subconscious mental processing: Managers use data from subconscious mind to help them make decisions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Values or ethics-based decisions: Managers make decisions based on ethical values or culture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val="1089654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549718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“Any decision-making process is likely to be enhanced through the use of relevant and reliable evidence, whether it’s buying someone a birthday present or wondering which new washing machine to buy.” That’s the premise behind </a:t>
            </a:r>
            <a:r>
              <a:rPr lang="en-US" b="1" dirty="0">
                <a:cs typeface="Arial" charset="0"/>
              </a:rPr>
              <a:t>evidence-based management (EBMgt)</a:t>
            </a:r>
            <a:r>
              <a:rPr lang="en-US" dirty="0">
                <a:cs typeface="Arial" charset="0"/>
              </a:rPr>
              <a:t>, the “systematic use of the best available evidence to improve management practice.”</a:t>
            </a:r>
          </a:p>
          <a:p>
            <a:pPr eaLnBrk="1" hangingPunct="1"/>
            <a:endParaRPr lang="en-US" dirty="0">
              <a:cs typeface="Arial" charset="0"/>
            </a:endParaRPr>
          </a:p>
          <a:p>
            <a:pPr eaLnBrk="1" hangingPunct="1"/>
            <a:r>
              <a:rPr lang="en-US" dirty="0">
                <a:cs typeface="Arial" charset="0"/>
              </a:rPr>
              <a:t>EBMgt is quite relevant to managerial decision making. The four essential elements of EBMgt are the decision maker’s expertise and judgment; external evidence that’s been evaluated by the decision maker; opinions, preferences, and values of those who have a stake in the decision; and relevant organizational (internal) factors such as context, circumstances, and organizational members.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val="886388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Crowdsourcing involves soliciting ideas from the internet so you can learn from the collective insights of a diverse group of people. Discuss the Hershey Co. example of a contest with a cash prize that helped the firm find a solution to shipping candy in warmer climates or summer months.</a:t>
            </a:r>
          </a:p>
        </p:txBody>
      </p:sp>
      <p:sp>
        <p:nvSpPr>
          <p:cNvPr id="4" name="Slide Number Placeholder 3"/>
          <p:cNvSpPr>
            <a:spLocks noGrp="1"/>
          </p:cNvSpPr>
          <p:nvPr>
            <p:ph type="sldNum" sz="quarter" idx="5"/>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val="2335537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Some problems are straightforward. The decision maker’s goal is clear, the problem is familiar, and information about the problem is easily defined and complete. Such situations are called </a:t>
            </a:r>
            <a:r>
              <a:rPr lang="en-US" b="1" dirty="0">
                <a:cs typeface="Arial" charset="0"/>
              </a:rPr>
              <a:t>structured problems </a:t>
            </a:r>
            <a:r>
              <a:rPr lang="en-US" dirty="0">
                <a:cs typeface="Arial" charset="0"/>
              </a:rPr>
              <a:t>because they’re straightforward, familiar, and easily defined. Because it’s not an unusual occurrence, there’s probably some standardized routine for handling it. This is what we call a </a:t>
            </a:r>
            <a:r>
              <a:rPr lang="en-US" b="1" dirty="0">
                <a:cs typeface="Arial" charset="0"/>
              </a:rPr>
              <a:t>programmed decision</a:t>
            </a:r>
            <a:r>
              <a:rPr lang="en-US" dirty="0">
                <a:cs typeface="Arial" charset="0"/>
              </a:rPr>
              <a:t>, a</a:t>
            </a:r>
          </a:p>
          <a:p>
            <a:pPr eaLnBrk="1" hangingPunct="1"/>
            <a:r>
              <a:rPr lang="en-US" dirty="0">
                <a:cs typeface="Arial" charset="0"/>
              </a:rPr>
              <a:t>repetitive decision that can be handled by a routine approach. Because the problem is structured, the manager doesn’t have to go to the trouble and expense of going through an involved decision process. The “develop-the-alternatives” stage of the decision-making process either doesn’t exist or is given little attention. Why? Because once the structured problem is defined, the solution is usually self-evident or at least reduced to a few alternatives that are familiar and have proved successful in the past.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24</a:t>
            </a:fld>
            <a:endParaRPr lang="en-US" dirty="0"/>
          </a:p>
        </p:txBody>
      </p:sp>
    </p:spTree>
    <p:extLst>
      <p:ext uri="{BB962C8B-B14F-4D97-AF65-F5344CB8AC3E}">
        <p14:creationId xmlns:p14="http://schemas.microsoft.com/office/powerpoint/2010/main" val="11398019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A </a:t>
            </a:r>
            <a:r>
              <a:rPr lang="en-US" b="1" dirty="0">
                <a:cs typeface="Arial" charset="0"/>
              </a:rPr>
              <a:t>procedure </a:t>
            </a:r>
            <a:r>
              <a:rPr lang="en-US" dirty="0">
                <a:cs typeface="Arial" charset="0"/>
              </a:rPr>
              <a:t>is a series of sequential steps a manager uses to respond to a structured problem. The only difficulty is identifying the problem. Once it’s clear, so is the procedure. For instance, a purchasing manager receives a request from a warehouse manager for 15 tablets for the inventory clerks.</a:t>
            </a:r>
          </a:p>
          <a:p>
            <a:pPr eaLnBrk="1" hangingPunct="1"/>
            <a:endParaRPr lang="en-US" dirty="0">
              <a:cs typeface="Arial" charset="0"/>
            </a:endParaRPr>
          </a:p>
          <a:p>
            <a:pPr eaLnBrk="1" hangingPunct="1"/>
            <a:r>
              <a:rPr lang="en-US" dirty="0">
                <a:cs typeface="Arial" charset="0"/>
              </a:rPr>
              <a:t>A </a:t>
            </a:r>
            <a:r>
              <a:rPr lang="en-US" b="1" dirty="0">
                <a:cs typeface="Arial" charset="0"/>
              </a:rPr>
              <a:t>rule </a:t>
            </a:r>
            <a:r>
              <a:rPr lang="en-US" dirty="0">
                <a:cs typeface="Arial" charset="0"/>
              </a:rPr>
              <a:t>is an explicit statement that tells a manager what can or cannot be done. Rules are frequently used because they’re simple to follow and ensure consistency. For example, rules about lateness and absenteeism permit supervisors to make disciplinary decisions rapidly and fairly.</a:t>
            </a:r>
          </a:p>
          <a:p>
            <a:pPr eaLnBrk="1" hangingPunct="1"/>
            <a:endParaRPr lang="en-US" dirty="0">
              <a:cs typeface="Arial" charset="0"/>
            </a:endParaRPr>
          </a:p>
          <a:p>
            <a:pPr eaLnBrk="1" hangingPunct="1"/>
            <a:r>
              <a:rPr lang="en-US" dirty="0">
                <a:cs typeface="Arial" charset="0"/>
              </a:rPr>
              <a:t>The third type of programmed decisions is a </a:t>
            </a:r>
            <a:r>
              <a:rPr lang="en-US" b="1" dirty="0">
                <a:cs typeface="Arial" charset="0"/>
              </a:rPr>
              <a:t>policy</a:t>
            </a:r>
            <a:r>
              <a:rPr lang="en-US" dirty="0">
                <a:cs typeface="Arial" charset="0"/>
              </a:rPr>
              <a:t>, a guideline for making a decision. In contrast to a rule, a policy establishes general parameters for the decision maker rather than specifically stating what should or should not be done. Policies typically contain an ambiguous term that leaves interpretation up to the decision maker.</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val="1663682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Not all the problems managers face can be solved using programmed decisions. Many organizational situations involve </a:t>
            </a:r>
            <a:r>
              <a:rPr lang="en-US" b="1" dirty="0">
                <a:cs typeface="Arial" charset="0"/>
              </a:rPr>
              <a:t>unstructured problems</a:t>
            </a:r>
            <a:r>
              <a:rPr lang="en-US" dirty="0">
                <a:cs typeface="Arial" charset="0"/>
              </a:rPr>
              <a:t>, new or unusual problems for which information is ambiguous or incomplete. Whether to build a new manufacturing facility in China is an example of an unstructured problem.</a:t>
            </a:r>
          </a:p>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val="1894160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cs typeface="Arial" charset="0"/>
              </a:rPr>
              <a:t>Exhibit 2-7 describes the differences between programmed and nonprogrammed decisions. Lower-level managers mostly rely on programmed decisions (procedures, rules, and policies) because they confront familiar and repetitive problems. As managers move up the organizational hierarchy, the problems they confront become more unstructured.</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9102712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Way of thinking: People that approach decisions from a rational perspective will logically process information and to make sure it’s logical and consistent before making a decision. Others tend to be more creative and intuitive.  </a:t>
            </a:r>
          </a:p>
          <a:p>
            <a:pPr eaLnBrk="1" hangingPunct="1"/>
            <a:endParaRPr lang="en-US" dirty="0">
              <a:cs typeface="Arial" charset="0"/>
            </a:endParaRPr>
          </a:p>
          <a:p>
            <a:pPr eaLnBrk="1" hangingPunct="1"/>
            <a:r>
              <a:rPr lang="en-US" dirty="0">
                <a:cs typeface="Arial" charset="0"/>
              </a:rPr>
              <a:t>Tolerance for ambiguity: Some of us have a low tolerance for ambiguity and prefer order and certainty. Others can tolerate much higher levels of uncertainty and can process numerous thoughts at the same time.</a:t>
            </a:r>
          </a:p>
          <a:p>
            <a:pPr eaLnBrk="1" hangingPunct="1"/>
            <a:endParaRPr lang="en-US" dirty="0">
              <a:cs typeface="Arial" charset="0"/>
            </a:endParaRPr>
          </a:p>
          <a:p>
            <a:pPr eaLnBrk="1" hangingPunct="1"/>
            <a:r>
              <a:rPr lang="en-US" dirty="0">
                <a:cs typeface="Arial" charset="0"/>
              </a:rPr>
              <a:t>When you diagram these two dimensions you get four possible decision-making styles.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val="1520566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Each of these different styles has different strengths and weaknesses. While these four styles are distinct, most managers will display characteristics from more than one style.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29</a:t>
            </a:fld>
            <a:endParaRPr lang="en-US" dirty="0"/>
          </a:p>
        </p:txBody>
      </p:sp>
    </p:spTree>
    <p:extLst>
      <p:ext uri="{BB962C8B-B14F-4D97-AF65-F5344CB8AC3E}">
        <p14:creationId xmlns:p14="http://schemas.microsoft.com/office/powerpoint/2010/main" val="1116601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Visual of the Decision-Style Model. Most business students will score highest on the analytical style.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Long Description:</a:t>
            </a:r>
          </a:p>
          <a:p>
            <a:r>
              <a:rPr lang="en-US" sz="1200" kern="1200" dirty="0">
                <a:solidFill>
                  <a:schemeClr val="tx1"/>
                </a:solidFill>
                <a:effectLst/>
                <a:latin typeface="+mn-lt"/>
                <a:ea typeface="+mn-ea"/>
                <a:cs typeface="+mn-cs"/>
              </a:rPr>
              <a:t>The horizontal axis shows “Way of thinking” ranging from “Rational” on the left end to “Intuitive” on the right end. The vertical axis shows “Tolerance for ambiguity” from “Low” at the bottom end to “High” at the top end.</a:t>
            </a:r>
          </a:p>
          <a:p>
            <a:r>
              <a:rPr lang="en-US" sz="1200" kern="1200" dirty="0">
                <a:solidFill>
                  <a:schemeClr val="tx1"/>
                </a:solidFill>
                <a:effectLst/>
                <a:latin typeface="+mn-lt"/>
                <a:ea typeface="+mn-ea"/>
                <a:cs typeface="+mn-cs"/>
              </a:rPr>
              <a:t>Four styles of decision-making are shown in the following intersecting regions: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Rational, Low tolerance for ambiguity: Directive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Rational, High tolerance for ambiguity: Analytic</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Intuitive, Low tolerance for ambiguity: Behavioral</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Intuitive, High tolerance for ambiguity: Conceptual</a:t>
            </a:r>
            <a:endParaRPr lang="en-US" b="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30</a:t>
            </a:fld>
            <a:endParaRPr lang="en-US" dirty="0"/>
          </a:p>
        </p:txBody>
      </p:sp>
    </p:spTree>
    <p:extLst>
      <p:ext uri="{BB962C8B-B14F-4D97-AF65-F5344CB8AC3E}">
        <p14:creationId xmlns:p14="http://schemas.microsoft.com/office/powerpoint/2010/main" val="17764874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When managers make decisions, they not only use their own particular style, they may use “rules of thumb,” or </a:t>
            </a:r>
            <a:r>
              <a:rPr lang="en-US" b="1" dirty="0">
                <a:cs typeface="Arial" charset="0"/>
              </a:rPr>
              <a:t>heuristics</a:t>
            </a:r>
            <a:r>
              <a:rPr lang="en-US" b="0" dirty="0">
                <a:cs typeface="Arial" charset="0"/>
              </a:rPr>
              <a:t>,</a:t>
            </a:r>
            <a:r>
              <a:rPr lang="en-US" b="1" dirty="0">
                <a:cs typeface="Arial" charset="0"/>
              </a:rPr>
              <a:t> </a:t>
            </a:r>
            <a:r>
              <a:rPr lang="en-US" dirty="0">
                <a:cs typeface="Arial" charset="0"/>
              </a:rPr>
              <a:t>to simplify their decision</a:t>
            </a:r>
            <a:r>
              <a:rPr lang="en-US" baseline="0" dirty="0">
                <a:cs typeface="Arial" charset="0"/>
              </a:rPr>
              <a:t> </a:t>
            </a:r>
            <a:r>
              <a:rPr lang="en-US" dirty="0">
                <a:cs typeface="Arial" charset="0"/>
              </a:rPr>
              <a:t>making. Rules of thumb can be useful because they help make sense of complex, uncertain, and ambiguous information. Even though managers may use rules of thumb, that doesn’t mean those rules are reliable. Why? Because they may lead to errors and biases in processing and evaluating information.</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31</a:t>
            </a:fld>
            <a:endParaRPr lang="en-US" dirty="0"/>
          </a:p>
        </p:txBody>
      </p:sp>
    </p:spTree>
    <p:extLst>
      <p:ext uri="{BB962C8B-B14F-4D97-AF65-F5344CB8AC3E}">
        <p14:creationId xmlns:p14="http://schemas.microsoft.com/office/powerpoint/2010/main" val="160201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cs typeface="Arial" charset="0"/>
              </a:rPr>
              <a:t>Managers at all levels and in all areas of organizations make </a:t>
            </a:r>
            <a:r>
              <a:rPr lang="en-US" b="1" dirty="0">
                <a:cs typeface="Arial" charset="0"/>
              </a:rPr>
              <a:t>decisions</a:t>
            </a:r>
            <a:r>
              <a:rPr lang="en-US" dirty="0">
                <a:cs typeface="Arial" charset="0"/>
              </a:rPr>
              <a:t>. That is, they make choices. Although decision making is typically described as choosing among alternatives, this view is too simplistic. Why? Because decision</a:t>
            </a:r>
            <a:r>
              <a:rPr lang="en-US" baseline="0" dirty="0">
                <a:cs typeface="Arial" charset="0"/>
              </a:rPr>
              <a:t> </a:t>
            </a:r>
            <a:r>
              <a:rPr lang="en-US" dirty="0">
                <a:cs typeface="Arial" charset="0"/>
              </a:rPr>
              <a:t>making is (and should be) a process,</a:t>
            </a:r>
            <a:r>
              <a:rPr lang="en-US" baseline="0" dirty="0">
                <a:cs typeface="Arial" charset="0"/>
              </a:rPr>
              <a:t> </a:t>
            </a:r>
            <a:r>
              <a:rPr lang="en-US" dirty="0">
                <a:cs typeface="Arial" charset="0"/>
              </a:rPr>
              <a:t>not just a simple act of choosing among alternatives.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Source: Alex Segre/Alamy </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4543962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Exhibit 2-9 identifies 12 common decision errors of managers and biases they may have. Let’s look at each. </a:t>
            </a:r>
            <a:endParaRPr lang="en-US" dirty="0"/>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Long Description:</a:t>
            </a:r>
          </a:p>
          <a:p>
            <a:r>
              <a:rPr lang="en-US" sz="1200" kern="1200" dirty="0">
                <a:solidFill>
                  <a:schemeClr val="tx1"/>
                </a:solidFill>
                <a:effectLst/>
                <a:latin typeface="+mn-lt"/>
                <a:ea typeface="+mn-ea"/>
                <a:cs typeface="+mn-cs"/>
              </a:rPr>
              <a:t>The decision errors and biases are: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Representation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Randomness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Sunk costs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Self-serving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Hindsight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Overconfidence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Immediate gratification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Anchoring effect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Selective perception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Confirmation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Framing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Availability</a:t>
            </a:r>
            <a:endParaRPr lang="en-US" b="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32</a:t>
            </a:fld>
            <a:endParaRPr lang="en-US" dirty="0"/>
          </a:p>
        </p:txBody>
      </p:sp>
    </p:spTree>
    <p:extLst>
      <p:ext uri="{BB962C8B-B14F-4D97-AF65-F5344CB8AC3E}">
        <p14:creationId xmlns:p14="http://schemas.microsoft.com/office/powerpoint/2010/main" val="4530776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When decision makers tend to think they know more than they do or hold unrealistically positive views of themselves and their performance, they’re exhibiting the </a:t>
            </a:r>
            <a:r>
              <a:rPr lang="en-US" i="1" dirty="0">
                <a:cs typeface="Arial" charset="0"/>
              </a:rPr>
              <a:t>overconfidence bias. </a:t>
            </a:r>
          </a:p>
          <a:p>
            <a:pPr eaLnBrk="1" hangingPunct="1"/>
            <a:endParaRPr lang="en-US" i="1" dirty="0">
              <a:cs typeface="Arial" charset="0"/>
            </a:endParaRPr>
          </a:p>
          <a:p>
            <a:pPr eaLnBrk="1" hangingPunct="1"/>
            <a:r>
              <a:rPr lang="en-US" dirty="0">
                <a:cs typeface="Arial" charset="0"/>
              </a:rPr>
              <a:t>The </a:t>
            </a:r>
            <a:r>
              <a:rPr lang="en-US" i="1" dirty="0">
                <a:cs typeface="Arial" charset="0"/>
              </a:rPr>
              <a:t>immediate gratification bias </a:t>
            </a:r>
            <a:r>
              <a:rPr lang="en-US" dirty="0">
                <a:cs typeface="Arial" charset="0"/>
              </a:rPr>
              <a:t>describes decision makers who tend to want immediate rewards and to avoid immediate costs. For these individuals, decision choices that provide quick payoffs are more appealing than those with payoffs in the future.</a:t>
            </a:r>
          </a:p>
          <a:p>
            <a:pPr eaLnBrk="1" hangingPunct="1"/>
            <a:endParaRPr lang="en-US" dirty="0">
              <a:cs typeface="Arial" charset="0"/>
            </a:endParaRPr>
          </a:p>
          <a:p>
            <a:pPr eaLnBrk="1" hangingPunct="1"/>
            <a:r>
              <a:rPr lang="en-US" dirty="0">
                <a:cs typeface="Arial" charset="0"/>
              </a:rPr>
              <a:t>The </a:t>
            </a:r>
            <a:r>
              <a:rPr lang="en-US" i="1" dirty="0">
                <a:cs typeface="Arial" charset="0"/>
              </a:rPr>
              <a:t>anchoring effect </a:t>
            </a:r>
            <a:r>
              <a:rPr lang="en-US" dirty="0">
                <a:cs typeface="Arial" charset="0"/>
              </a:rPr>
              <a:t>describes how decision makers fixate on initial information as a starting point and then, once set, fail to adequately adjust for subsequent information. First impressions, ideas, prices, and estimates carry unwarranted weight relative to information received later.</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33</a:t>
            </a:fld>
            <a:endParaRPr lang="en-US" dirty="0"/>
          </a:p>
        </p:txBody>
      </p:sp>
    </p:spTree>
    <p:extLst>
      <p:ext uri="{BB962C8B-B14F-4D97-AF65-F5344CB8AC3E}">
        <p14:creationId xmlns:p14="http://schemas.microsoft.com/office/powerpoint/2010/main" val="5647657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When decision makers selectively organize and interpret events based on their biased perceptions, they’re using the </a:t>
            </a:r>
            <a:r>
              <a:rPr lang="en-US" i="1" dirty="0">
                <a:cs typeface="Arial" charset="0"/>
              </a:rPr>
              <a:t>selective perception bias</a:t>
            </a:r>
            <a:r>
              <a:rPr lang="en-US" dirty="0">
                <a:cs typeface="Arial" charset="0"/>
              </a:rPr>
              <a:t>. This influences the information they pay attention to, the problems they identify, and the alternatives they develop. </a:t>
            </a:r>
          </a:p>
          <a:p>
            <a:pPr eaLnBrk="1" hangingPunct="1"/>
            <a:endParaRPr lang="en-US" dirty="0">
              <a:cs typeface="Arial" charset="0"/>
            </a:endParaRPr>
          </a:p>
          <a:p>
            <a:pPr eaLnBrk="1" hangingPunct="1"/>
            <a:r>
              <a:rPr lang="en-US" dirty="0">
                <a:cs typeface="Arial" charset="0"/>
              </a:rPr>
              <a:t>Decision makers who seek out information that reaffirms their past choices and discount information that contradicts past judgments exhibit the </a:t>
            </a:r>
            <a:r>
              <a:rPr lang="en-US" i="1" dirty="0">
                <a:cs typeface="Arial" charset="0"/>
              </a:rPr>
              <a:t>confirmation bias.</a:t>
            </a:r>
          </a:p>
          <a:p>
            <a:pPr eaLnBrk="1" hangingPunct="1"/>
            <a:endParaRPr lang="en-US" i="1" dirty="0">
              <a:cs typeface="Arial" charset="0"/>
            </a:endParaRPr>
          </a:p>
          <a:p>
            <a:pPr eaLnBrk="1" hangingPunct="1"/>
            <a:r>
              <a:rPr lang="en-US" dirty="0">
                <a:cs typeface="Arial" charset="0"/>
              </a:rPr>
              <a:t>The </a:t>
            </a:r>
            <a:r>
              <a:rPr lang="en-US" i="1" dirty="0">
                <a:cs typeface="Arial" charset="0"/>
              </a:rPr>
              <a:t>framing bias </a:t>
            </a:r>
            <a:r>
              <a:rPr lang="en-US" dirty="0">
                <a:cs typeface="Arial" charset="0"/>
              </a:rPr>
              <a:t>is when decision makers select and highlight certain aspects of a situation while excluding others. By drawing attention to specific aspects of a situation and highlighting them, while at the same time downplaying or omitting other aspects, they distort what they see and create incorrect reference points. </a:t>
            </a:r>
            <a:endParaRPr lang="en-US" i="1" dirty="0">
              <a:cs typeface="Arial" charset="0"/>
            </a:endParaRPr>
          </a:p>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34</a:t>
            </a:fld>
            <a:endParaRPr lang="en-US" dirty="0"/>
          </a:p>
        </p:txBody>
      </p:sp>
    </p:spTree>
    <p:extLst>
      <p:ext uri="{BB962C8B-B14F-4D97-AF65-F5344CB8AC3E}">
        <p14:creationId xmlns:p14="http://schemas.microsoft.com/office/powerpoint/2010/main" val="10015285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The </a:t>
            </a:r>
            <a:r>
              <a:rPr lang="en-US" i="1" dirty="0">
                <a:cs typeface="Arial" charset="0"/>
              </a:rPr>
              <a:t>availability bias </a:t>
            </a:r>
            <a:r>
              <a:rPr lang="en-US" dirty="0">
                <a:cs typeface="Arial" charset="0"/>
              </a:rPr>
              <a:t>happens when decision makers tend to remember events that are the most recent and vivid in their memory. The result? It distorts their ability to recall events in an objective manner and results in distorted judgments and probability estimates. </a:t>
            </a:r>
          </a:p>
          <a:p>
            <a:pPr eaLnBrk="1" hangingPunct="1"/>
            <a:endParaRPr lang="en-US" dirty="0">
              <a:cs typeface="Arial" charset="0"/>
            </a:endParaRPr>
          </a:p>
          <a:p>
            <a:pPr eaLnBrk="1" hangingPunct="1"/>
            <a:r>
              <a:rPr lang="en-US" dirty="0">
                <a:cs typeface="Arial" charset="0"/>
              </a:rPr>
              <a:t>When decision makers assess the likelihood of an event based on how closely it resembles other events or sets of events, that’s the </a:t>
            </a:r>
            <a:r>
              <a:rPr lang="en-US" i="1" dirty="0">
                <a:cs typeface="Arial" charset="0"/>
              </a:rPr>
              <a:t>representation bias. </a:t>
            </a:r>
            <a:r>
              <a:rPr lang="en-US" dirty="0">
                <a:cs typeface="Arial" charset="0"/>
              </a:rPr>
              <a:t>Managers exhibiting this bias draw analogies and see identical situations where they don’t exist. </a:t>
            </a:r>
          </a:p>
          <a:p>
            <a:pPr eaLnBrk="1" hangingPunct="1"/>
            <a:endParaRPr lang="en-US" dirty="0">
              <a:cs typeface="Arial" charset="0"/>
            </a:endParaRPr>
          </a:p>
          <a:p>
            <a:pPr eaLnBrk="1" hangingPunct="1"/>
            <a:r>
              <a:rPr lang="en-US" dirty="0">
                <a:cs typeface="Arial" charset="0"/>
              </a:rPr>
              <a:t>The </a:t>
            </a:r>
            <a:r>
              <a:rPr lang="en-US" i="1" dirty="0">
                <a:cs typeface="Arial" charset="0"/>
              </a:rPr>
              <a:t>randomness bias </a:t>
            </a:r>
            <a:r>
              <a:rPr lang="en-US" dirty="0">
                <a:cs typeface="Arial" charset="0"/>
              </a:rPr>
              <a:t>describes the actions of decision makers who try to create meaning out of random events. They do this because most decision makers have difficulty dealing with chance even though random events happen to everyone, and there’s nothing that can be done to predict them.</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35</a:t>
            </a:fld>
            <a:endParaRPr lang="en-US" dirty="0"/>
          </a:p>
        </p:txBody>
      </p:sp>
    </p:spTree>
    <p:extLst>
      <p:ext uri="{BB962C8B-B14F-4D97-AF65-F5344CB8AC3E}">
        <p14:creationId xmlns:p14="http://schemas.microsoft.com/office/powerpoint/2010/main" val="15253985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The </a:t>
            </a:r>
            <a:r>
              <a:rPr lang="en-US" i="1" dirty="0">
                <a:cs typeface="Arial" charset="0"/>
              </a:rPr>
              <a:t>sunk costs error </a:t>
            </a:r>
            <a:r>
              <a:rPr lang="en-US" dirty="0">
                <a:cs typeface="Arial" charset="0"/>
              </a:rPr>
              <a:t>occurs when decision makers forget that current choices can’t correct the past. They incorrectly fixate on past expenditures of time, money, or effort in assessing choices rather than on future consequences. Instead of ignoring sunk costs, they can’t forget them. </a:t>
            </a:r>
          </a:p>
          <a:p>
            <a:pPr eaLnBrk="1" hangingPunct="1"/>
            <a:endParaRPr lang="en-US" dirty="0">
              <a:cs typeface="Arial" charset="0"/>
            </a:endParaRPr>
          </a:p>
          <a:p>
            <a:pPr eaLnBrk="1" hangingPunct="1"/>
            <a:r>
              <a:rPr lang="en-US" dirty="0">
                <a:cs typeface="Arial" charset="0"/>
              </a:rPr>
              <a:t>Decision makers who are quick to take credit for their successes and to blame failure on outside factors are exhibiting the </a:t>
            </a:r>
            <a:r>
              <a:rPr lang="en-US" i="1" dirty="0">
                <a:cs typeface="Arial" charset="0"/>
              </a:rPr>
              <a:t>self-serving bias. </a:t>
            </a:r>
          </a:p>
          <a:p>
            <a:pPr eaLnBrk="1" hangingPunct="1"/>
            <a:endParaRPr lang="en-US" i="1" dirty="0">
              <a:cs typeface="Arial" charset="0"/>
            </a:endParaRPr>
          </a:p>
          <a:p>
            <a:pPr eaLnBrk="1" hangingPunct="1"/>
            <a:r>
              <a:rPr lang="en-US" dirty="0">
                <a:cs typeface="Arial" charset="0"/>
              </a:rPr>
              <a:t>Finally, the </a:t>
            </a:r>
            <a:r>
              <a:rPr lang="en-US" i="1" dirty="0">
                <a:cs typeface="Arial" charset="0"/>
              </a:rPr>
              <a:t>hindsight bias </a:t>
            </a:r>
            <a:r>
              <a:rPr lang="en-US" dirty="0">
                <a:cs typeface="Arial" charset="0"/>
              </a:rPr>
              <a:t>is the tendency for decision makers to falsely believe that they would have accurately predicted the outcome of an event once that outcome is actually known.</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36</a:t>
            </a:fld>
            <a:endParaRPr lang="en-US" dirty="0"/>
          </a:p>
        </p:txBody>
      </p:sp>
    </p:spTree>
    <p:extLst>
      <p:ext uri="{BB962C8B-B14F-4D97-AF65-F5344CB8AC3E}">
        <p14:creationId xmlns:p14="http://schemas.microsoft.com/office/powerpoint/2010/main" val="7711259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The way managers approach decision</a:t>
            </a:r>
            <a:r>
              <a:rPr lang="en-US" baseline="0" dirty="0">
                <a:cs typeface="Arial" charset="0"/>
              </a:rPr>
              <a:t> </a:t>
            </a:r>
            <a:r>
              <a:rPr lang="en-US" dirty="0">
                <a:cs typeface="Arial" charset="0"/>
              </a:rPr>
              <a:t>making—using a rational and analytical mindset in identifying problems, coming up with alternatives, evaluating alternatives, and choosing one of those alternatives—may not be best and certainly not the only choice in today’s environment. That’s where design thinking comes in. </a:t>
            </a:r>
            <a:r>
              <a:rPr lang="en-US" b="1" dirty="0">
                <a:cs typeface="Arial" charset="0"/>
              </a:rPr>
              <a:t>Design thinking </a:t>
            </a:r>
            <a:r>
              <a:rPr lang="en-US" dirty="0">
                <a:cs typeface="Arial" charset="0"/>
              </a:rPr>
              <a:t>has been described as “approaching management problems as designers approach design problems.”</a:t>
            </a:r>
          </a:p>
          <a:p>
            <a:pPr eaLnBrk="1" hangingPunct="1"/>
            <a:endParaRPr lang="en-US" dirty="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can the design thinking approach teach managers about making better decisions? Well, it begins with the first step of identifying problems. Design thinking says that managers should look at problem identification collaboratively and integratively, with the goal of gaining a deep understanding of the situation. They should look not only at the rational aspects, but also at the emotional elements. Then invariably, of course, design thinking would influence how managers identify and evaluate alternatives. “A traditional manager (educated in a business school, of course) would take the options that have been presented and analyze them based on deductive reasoning and then select the one with the highest net present value. However, using design thinking, a manager would say, ‘What is something completely new that would be lovely if it existed but doesn’t now?’”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Design thinking means opening up your perspective and gaining insights by using observation and inquiry skills and not relying simply on rational analysis.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will discuss big data and AI more in the next few slides.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37</a:t>
            </a:fld>
            <a:endParaRPr lang="en-US" dirty="0"/>
          </a:p>
        </p:txBody>
      </p:sp>
    </p:spTree>
    <p:extLst>
      <p:ext uri="{BB962C8B-B14F-4D97-AF65-F5344CB8AC3E}">
        <p14:creationId xmlns:p14="http://schemas.microsoft.com/office/powerpoint/2010/main" val="19695195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what is </a:t>
            </a:r>
            <a:r>
              <a:rPr lang="en-US" sz="1200" b="1" kern="1200" dirty="0">
                <a:solidFill>
                  <a:schemeClr val="tx1"/>
                </a:solidFill>
                <a:effectLst/>
                <a:latin typeface="+mn-lt"/>
                <a:ea typeface="+mn-ea"/>
                <a:cs typeface="+mn-cs"/>
              </a:rPr>
              <a:t>big data</a:t>
            </a:r>
            <a:r>
              <a:rPr lang="en-US" sz="1200" kern="1200" dirty="0">
                <a:solidFill>
                  <a:schemeClr val="tx1"/>
                </a:solidFill>
                <a:effectLst/>
                <a:latin typeface="+mn-lt"/>
                <a:ea typeface="+mn-ea"/>
                <a:cs typeface="+mn-cs"/>
              </a:rPr>
              <a:t>? It’s the vast amount of quantifiable information that can be analyzed by highly sophisticated data processing. One IT expert described big data with “3V’s: high volume, high velocity, and/or high variety information assets.”</a:t>
            </a:r>
          </a:p>
          <a:p>
            <a:endParaRPr lang="en-US" dirty="0">
              <a:effectLst/>
            </a:endParaRPr>
          </a:p>
          <a:p>
            <a:r>
              <a:rPr lang="en-US" sz="1200" kern="1200" dirty="0">
                <a:solidFill>
                  <a:schemeClr val="tx1"/>
                </a:solidFill>
                <a:effectLst/>
                <a:latin typeface="+mn-lt"/>
                <a:ea typeface="+mn-ea"/>
                <a:cs typeface="+mn-cs"/>
              </a:rPr>
              <a:t>What does big data have to do with decision making? A lot, as you can imagine. With this type of data at hand, decision makers have very powerful tools to help them make decisions. However, experts caution that collecting and analyzing data for data’s sake is wasted effort. Goals are needed when collecting and using this type of information. As one individual said, “Big data is a descendant of Taylor’s ‘scientific management’ of more than a century ago.”</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Taylor used a stopwatch to time and monitor a worker’s every movement, big data is using math modeling, predictive algorithms, and artificial intelligence software to measure and monitor people and machines like never before. But managers need to really examine and evaluate how big data might contribute to their decision making before jumping in with both feet. Why? Because big data, no matter how comprehensive or well analyzed, needs to be tempered by good judgment. For instance, a recent government report states: “Companies should remember that while big data is very good at detecting correlations, it does not explain which correlations are meaningful.” </a:t>
            </a:r>
            <a:endParaRPr lang="en-US" dirty="0">
              <a:effectLs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38</a:t>
            </a:fld>
            <a:endParaRPr lang="en-US" dirty="0"/>
          </a:p>
        </p:txBody>
      </p:sp>
    </p:spTree>
    <p:extLst>
      <p:ext uri="{BB962C8B-B14F-4D97-AF65-F5344CB8AC3E}">
        <p14:creationId xmlns:p14="http://schemas.microsoft.com/office/powerpoint/2010/main" val="15040133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data availability has paved the way for AI to expand data analysis and gives us new tools to help with decision making. These tools are machine learning, deep learning, and analytics. </a:t>
            </a:r>
          </a:p>
        </p:txBody>
      </p:sp>
      <p:sp>
        <p:nvSpPr>
          <p:cNvPr id="4" name="Slide Number Placeholder 3"/>
          <p:cNvSpPr>
            <a:spLocks noGrp="1"/>
          </p:cNvSpPr>
          <p:nvPr>
            <p:ph type="sldNum" sz="quarter" idx="5"/>
          </p:nvPr>
        </p:nvSpPr>
        <p:spPr/>
        <p:txBody>
          <a:bodyPr/>
          <a:lstStyle/>
          <a:p>
            <a:fld id="{A73D6722-9B4D-4E29-B226-C325925A8118}" type="slidenum">
              <a:rPr lang="en-US" smtClean="0"/>
              <a:pPr/>
              <a:t>39</a:t>
            </a:fld>
            <a:endParaRPr lang="en-US" dirty="0"/>
          </a:p>
        </p:txBody>
      </p:sp>
    </p:spTree>
    <p:extLst>
      <p:ext uri="{BB962C8B-B14F-4D97-AF65-F5344CB8AC3E}">
        <p14:creationId xmlns:p14="http://schemas.microsoft.com/office/powerpoint/2010/main" val="25488430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Machine learning can analyze high volumes of data and generate systems that can make decisions with little or no human interaction. </a:t>
            </a:r>
          </a:p>
          <a:p>
            <a:endParaRPr lang="en-US" dirty="0"/>
          </a:p>
          <a:p>
            <a:r>
              <a:rPr lang="en-US" dirty="0"/>
              <a:t>Deep learning has been used to develop programs that identify skin cancers by viewing scanned images with a level of accuracy equivalent to the best experts.</a:t>
            </a:r>
          </a:p>
          <a:p>
            <a:endParaRPr lang="en-US" dirty="0"/>
          </a:p>
          <a:p>
            <a:r>
              <a:rPr lang="en-US" dirty="0"/>
              <a:t>Analytics has innumerable applications, one of which is currently used in professional sports to help coaches make data-driven decisions. </a:t>
            </a:r>
          </a:p>
          <a:p>
            <a:endParaRPr lang="en-US" dirty="0"/>
          </a:p>
          <a:p>
            <a:r>
              <a:rPr lang="en-US" dirty="0"/>
              <a:t>Overall, almost 100% of large corporations use some form of AI.</a:t>
            </a:r>
          </a:p>
        </p:txBody>
      </p:sp>
      <p:sp>
        <p:nvSpPr>
          <p:cNvPr id="4" name="Slide Number Placeholder 3"/>
          <p:cNvSpPr>
            <a:spLocks noGrp="1"/>
          </p:cNvSpPr>
          <p:nvPr>
            <p:ph type="sldNum" sz="quarter" idx="5"/>
          </p:nvPr>
        </p:nvSpPr>
        <p:spPr/>
        <p:txBody>
          <a:bodyPr/>
          <a:lstStyle/>
          <a:p>
            <a:fld id="{A73D6722-9B4D-4E29-B226-C325925A8118}" type="slidenum">
              <a:rPr lang="en-US" smtClean="0"/>
              <a:pPr/>
              <a:t>40</a:t>
            </a:fld>
            <a:endParaRPr lang="en-US" dirty="0"/>
          </a:p>
        </p:txBody>
      </p:sp>
    </p:spTree>
    <p:extLst>
      <p:ext uri="{BB962C8B-B14F-4D97-AF65-F5344CB8AC3E}">
        <p14:creationId xmlns:p14="http://schemas.microsoft.com/office/powerpoint/2010/main" val="26060592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A decision is a choice. The decision-making process consists of eight steps: (1) identify problem; (2) identify decision criteria; (3) weight the criteria; (4) develop alternatives; (5) analyze alternatives; (6) select alternative; (7) implement alternative; and (8) evaluate decision effectiveness.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41</a:t>
            </a:fld>
            <a:endParaRPr lang="en-US" dirty="0"/>
          </a:p>
        </p:txBody>
      </p:sp>
    </p:spTree>
    <p:extLst>
      <p:ext uri="{BB962C8B-B14F-4D97-AF65-F5344CB8AC3E}">
        <p14:creationId xmlns:p14="http://schemas.microsoft.com/office/powerpoint/2010/main" val="1722588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example shows the process for Amanda’s decision about which laptop to buy her sales reps.</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Long Description:</a:t>
            </a:r>
          </a:p>
          <a:p>
            <a:r>
              <a:rPr lang="en-US" sz="1200" kern="1200" dirty="0">
                <a:solidFill>
                  <a:schemeClr val="tx1"/>
                </a:solidFill>
                <a:effectLst/>
                <a:latin typeface="+mn-lt"/>
                <a:ea typeface="+mn-ea"/>
                <a:cs typeface="+mn-cs"/>
              </a:rPr>
              <a:t>The steps and the example at each stage are summarized sequentially below.</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Identifying a problem: "My sales reps need new computers!"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Identifying Decision Criteria: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Memory and storage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Display quality</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Battery life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Warranty</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Carrying weight</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Allocating Weights to the Criteria:</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Memory and storage: 10</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Battery life: 8</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Carrying weight: 6</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Warranty: 4</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Display quality: 3</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Developing Alternatives: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Acer Aspire 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Apple MacBook Pro</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Dell XPS 13</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Lenovo ThinkPad X1</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Lenovo Yoga</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Microsoft Surface Book</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Razer Blade Stealth</a:t>
            </a:r>
          </a:p>
          <a:p>
            <a:pPr marL="0" indent="0">
              <a:buFont typeface="Arial" panose="020B0604020202020204" pitchFamily="34" charset="0"/>
              <a:buNone/>
            </a:pP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Analyzing Alternatives: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Acer Aspire 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Apple MacBook Pro</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Dell XPS 13</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Lenovo ThinkPad X1</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Lenovo Yoga</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Microsoft Surface Book</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Razer Blade Stealth</a:t>
            </a:r>
          </a:p>
          <a:p>
            <a:pPr marL="0" indent="0">
              <a:buFont typeface="Arial" panose="020B0604020202020204" pitchFamily="34" charset="0"/>
              <a:buNone/>
            </a:pP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Selecting an alternative:</a:t>
            </a:r>
          </a:p>
          <a:p>
            <a:pPr marL="0" indent="0">
              <a:buFont typeface="Arial" panose="020B0604020202020204" pitchFamily="34" charset="0"/>
              <a:buNone/>
            </a:pPr>
            <a:r>
              <a:rPr lang="en-US" sz="1200"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Acer Aspire 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Apple MacBook Pro (with a tick mark)</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Dell XPS 13</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Lenovo ThinkPad X1</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Lenovo Yoga</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Microsoft Surface Book</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Razer Blade Stealth</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Implementing the alternative: Microsoft Surface Book</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Evaluating Decision Effectiveness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last step leads back to the first.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625792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The assumptions of rationality are as follows: the problem is clear and unambiguous; a single, well-defined goal is to be achieved; all alternatives and consequences are known; and the final choice will maximize the payoff. Bounded rationality says that managers make rational decisions but are bounded (limited) by their ability to process information.</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42</a:t>
            </a:fld>
            <a:endParaRPr lang="en-US" dirty="0"/>
          </a:p>
        </p:txBody>
      </p:sp>
    </p:spTree>
    <p:extLst>
      <p:ext uri="{BB962C8B-B14F-4D97-AF65-F5344CB8AC3E}">
        <p14:creationId xmlns:p14="http://schemas.microsoft.com/office/powerpoint/2010/main" val="6991068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Rational decision making occurs when the problem is clear, all alternatives and consequences are known, and there is no ambiguity. Satisficing happens when decision makers accept solutions that are good enough. Intuitive decision making means making decisions on the basis of experience, feelings, and accumulated judgment. Using evidence-based management, a manager makes decisions based on the best available evidence. Crowdsourcing involves soliciting Internet input from others outside of your normal sources of information. It harnesses the power of collective wisdom.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43</a:t>
            </a:fld>
            <a:endParaRPr lang="en-US" dirty="0"/>
          </a:p>
        </p:txBody>
      </p:sp>
    </p:spTree>
    <p:extLst>
      <p:ext uri="{BB962C8B-B14F-4D97-AF65-F5344CB8AC3E}">
        <p14:creationId xmlns:p14="http://schemas.microsoft.com/office/powerpoint/2010/main" val="17797953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Programmed decisions are repetitive decisions that can be handled by a routine approach and are used when the problem being resolved is straightforward, familiar, and easily defined (structured). Nonprogrammed decisions are unique decisions that require a custom-made solution and are used when the problems are new or unusual (unstructured) and for which information is ambiguous or incomplete.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44</a:t>
            </a:fld>
            <a:endParaRPr lang="en-US" dirty="0"/>
          </a:p>
        </p:txBody>
      </p:sp>
    </p:spTree>
    <p:extLst>
      <p:ext uri="{BB962C8B-B14F-4D97-AF65-F5344CB8AC3E}">
        <p14:creationId xmlns:p14="http://schemas.microsoft.com/office/powerpoint/2010/main" val="14016907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Go back and review Exhibit 2-8 and discuss the styles if needed. Remember that most people will have some characteristics of more than one style.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45</a:t>
            </a:fld>
            <a:endParaRPr lang="en-US" dirty="0"/>
          </a:p>
        </p:txBody>
      </p:sp>
    </p:spTree>
    <p:extLst>
      <p:ext uri="{BB962C8B-B14F-4D97-AF65-F5344CB8AC3E}">
        <p14:creationId xmlns:p14="http://schemas.microsoft.com/office/powerpoint/2010/main" val="20279230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The 12 common decision-making errors and biases include overconfidence, immediate gratification, anchoring, selective perception, confirmation, framing, availability, representation, randomness, sunk costs, self-serving bias, and hindsight.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46</a:t>
            </a:fld>
            <a:endParaRPr lang="en-US" dirty="0"/>
          </a:p>
        </p:txBody>
      </p:sp>
    </p:spTree>
    <p:extLst>
      <p:ext uri="{BB962C8B-B14F-4D97-AF65-F5344CB8AC3E}">
        <p14:creationId xmlns:p14="http://schemas.microsoft.com/office/powerpoint/2010/main" val="11470613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Managers can make better decisions if they take advantage of technology to help them. These are several tools that will continue to expand as technology advances.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47</a:t>
            </a:fld>
            <a:endParaRPr lang="en-US" dirty="0"/>
          </a:p>
        </p:txBody>
      </p:sp>
    </p:spTree>
    <p:extLst>
      <p:ext uri="{BB962C8B-B14F-4D97-AF65-F5344CB8AC3E}">
        <p14:creationId xmlns:p14="http://schemas.microsoft.com/office/powerpoint/2010/main" val="20162665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Managers can make better decisions with the help of big data and tools that can be used to mine big data.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48</a:t>
            </a:fld>
            <a:endParaRPr lang="en-US" dirty="0"/>
          </a:p>
        </p:txBody>
      </p:sp>
    </p:spTree>
    <p:extLst>
      <p:ext uri="{BB962C8B-B14F-4D97-AF65-F5344CB8AC3E}">
        <p14:creationId xmlns:p14="http://schemas.microsoft.com/office/powerpoint/2010/main" val="1627514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Every decision starts with a </a:t>
            </a:r>
            <a:r>
              <a:rPr lang="en-US" b="1" dirty="0">
                <a:cs typeface="Arial" charset="0"/>
              </a:rPr>
              <a:t>problem</a:t>
            </a:r>
            <a:r>
              <a:rPr lang="en-US" dirty="0">
                <a:cs typeface="Arial" charset="0"/>
              </a:rPr>
              <a:t>, a discrepancy between an existing and a desired condition. For our example, Amanda is a sales manager whose reps need new laptops because their old ones are outdated and inadequate for doing their job. To make it simple, assume it’s not economical to add memory to the old computers and it’s the company’s policy to purchase, not lease. Now we have a problem—a disparity between the sales reps’ current computers (existing condition) and their need to have more efficient ones (desired condition). Amanda has a decision to make.</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1100985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Once a manager has identified a problem, he or she must identify the </a:t>
            </a:r>
            <a:r>
              <a:rPr lang="en-US" b="1" dirty="0">
                <a:cs typeface="Arial" charset="0"/>
              </a:rPr>
              <a:t>decision criteria </a:t>
            </a:r>
            <a:r>
              <a:rPr lang="en-US" dirty="0">
                <a:cs typeface="Arial" charset="0"/>
              </a:rPr>
              <a:t>important or relevant to resolving the problem. Every decision maker has criteria guiding his or her decisions even if they’re not explicitly stated. In our example, Amanda decides after careful consideration that memory and storage capabilities, display quality, battery life, warranty, and carrying weight are the relevant criteria in her decision.</a:t>
            </a:r>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934624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If the relevant criteria aren’t equally important, the decision maker must weight the items in order to give them the correct priority in the decision. How? A simple way is to give the most important criterion a weight of 10 and then assign weights to the rest using that standard. Of course, you could use any number as the highest weight. The weighted criteria for our example is shown in Exhibit 2-2.</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1150816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The fourth step in the decision-making process requires the decision maker to list viable alternatives that could resolve the problem. In this step, a decision maker needs to be creative, and the alternatives are only listed—not evaluated—just yet. Our sales manager, Amanda, identifies eight laptops as possible choices (see Exhibit 2-3).</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248390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Exhibit 2-3 contains a list of the seven possible alternatives with scores for each criteria. Keep in mind that this list is not exhaustive but simply one Amanda created to narrow down the possible choices. </a:t>
            </a:r>
          </a:p>
        </p:txBody>
      </p:sp>
      <p:sp>
        <p:nvSpPr>
          <p:cNvPr id="4" name="Slide Number Placeholder 3"/>
          <p:cNvSpPr>
            <a:spLocks noGrp="1"/>
          </p:cNvSpPr>
          <p:nvPr>
            <p:ph type="sldNum" sz="quarter" idx="5"/>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20149684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BDF791E7-750C-8341-AAFB-569D9EBD860C}" type="datetime1">
              <a:rPr lang="en-US" smtClean="0"/>
              <a:pPr/>
              <a:t>5/21/2020</a:t>
            </a:fld>
            <a:endParaRPr lang="en-US" dirty="0"/>
          </a:p>
        </p:txBody>
      </p:sp>
      <p:sp>
        <p:nvSpPr>
          <p:cNvPr id="8" name="TextBox 7"/>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2021 Pearson Education Ltd.</a:t>
            </a:r>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2" name="Date Placeholder 1"/>
          <p:cNvSpPr>
            <a:spLocks noGrp="1"/>
          </p:cNvSpPr>
          <p:nvPr>
            <p:ph type="dt" sz="half" idx="10"/>
          </p:nvPr>
        </p:nvSpPr>
        <p:spPr/>
        <p:txBody>
          <a:bodyPr/>
          <a:lstStyle>
            <a:lvl1pPr>
              <a:defRPr>
                <a:solidFill>
                  <a:schemeClr val="tx1"/>
                </a:solidFill>
              </a:defRPr>
            </a:lvl1pPr>
          </a:lstStyle>
          <a:p>
            <a:fld id="{E1C2AD04-9B57-CD4E-ACCE-94DAA54D9932}" type="datetime1">
              <a:rPr lang="en-US" smtClean="0"/>
              <a:pPr/>
              <a:t>5/21/2020</a:t>
            </a:fld>
            <a:endParaRPr lang="en-US" dirty="0"/>
          </a:p>
        </p:txBody>
      </p:sp>
      <p:sp>
        <p:nvSpPr>
          <p:cNvPr id="10" name="TextBox 9"/>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2021 Pearson Education Ltd.</a:t>
            </a:r>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4" name="Title 13"/>
          <p:cNvSpPr>
            <a:spLocks noGrp="1"/>
          </p:cNvSpPr>
          <p:nvPr>
            <p:ph type="title"/>
          </p:nvPr>
        </p:nvSpPr>
        <p:spPr>
          <a:xfrm>
            <a:off x="457200" y="215372"/>
            <a:ext cx="8229600" cy="621792"/>
          </a:xfrm>
        </p:spPr>
        <p:txBody>
          <a:bodyPr anchor="t" anchorCtr="0"/>
          <a:lstStyle/>
          <a:p>
            <a:r>
              <a:rPr lang="en-US" dirty="0"/>
              <a:t>Click to edit Master title style</a:t>
            </a:r>
          </a:p>
        </p:txBody>
      </p:sp>
      <p:sp>
        <p:nvSpPr>
          <p:cNvPr id="15" name="Date Placeholder 14"/>
          <p:cNvSpPr>
            <a:spLocks noGrp="1"/>
          </p:cNvSpPr>
          <p:nvPr>
            <p:ph type="dt" sz="half" idx="16"/>
          </p:nvPr>
        </p:nvSpPr>
        <p:spPr/>
        <p:txBody>
          <a:bodyPr/>
          <a:lstStyle/>
          <a:p>
            <a:fld id="{A9DF6EFB-3F44-496C-A842-1E0B3D3B975A}" type="datetimeFigureOut">
              <a:rPr lang="en-US" smtClean="0"/>
              <a:pPr/>
              <a:t>5/21/2020</a:t>
            </a:fld>
            <a:endParaRPr lang="en-US" dirty="0"/>
          </a:p>
        </p:txBody>
      </p:sp>
      <p:sp>
        <p:nvSpPr>
          <p:cNvPr id="18" name="Footer Placeholder 17"/>
          <p:cNvSpPr>
            <a:spLocks noGrp="1"/>
          </p:cNvSpPr>
          <p:nvPr>
            <p:ph type="ftr" sz="quarter" idx="18"/>
          </p:nvPr>
        </p:nvSpPr>
        <p:spPr/>
        <p:txBody>
          <a:bodyPr/>
          <a:lstStyle/>
          <a:p>
            <a:endParaRPr lang="en-US" dirty="0"/>
          </a:p>
        </p:txBody>
      </p:sp>
      <p:pic>
        <p:nvPicPr>
          <p:cNvPr id="11" name="Picture 10"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3" name="Picture Placeholder 2"/>
          <p:cNvSpPr>
            <a:spLocks noGrp="1"/>
          </p:cNvSpPr>
          <p:nvPr>
            <p:ph type="pic" sz="quarter" idx="19"/>
          </p:nvPr>
        </p:nvSpPr>
        <p:spPr>
          <a:xfrm>
            <a:off x="838200" y="2209800"/>
            <a:ext cx="4419600" cy="2743200"/>
          </a:xfrm>
        </p:spPr>
        <p:txBody>
          <a:bodyPr/>
          <a:lstStyle/>
          <a:p>
            <a:endParaRPr lang="en-IN"/>
          </a:p>
        </p:txBody>
      </p:sp>
    </p:spTree>
    <p:extLst>
      <p:ext uri="{BB962C8B-B14F-4D97-AF65-F5344CB8AC3E}">
        <p14:creationId xmlns:p14="http://schemas.microsoft.com/office/powerpoint/2010/main" val="3266047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r>
              <a:rPr lang="en-US" dirty="0"/>
              <a:t>Copyright © 2018 Pearson Education, Inc.</a:t>
            </a:r>
          </a:p>
        </p:txBody>
      </p:sp>
      <p:sp>
        <p:nvSpPr>
          <p:cNvPr id="4" name="Date Placeholder 3"/>
          <p:cNvSpPr>
            <a:spLocks noGrp="1"/>
          </p:cNvSpPr>
          <p:nvPr>
            <p:ph type="dt" sz="half" idx="11"/>
          </p:nvPr>
        </p:nvSpPr>
        <p:spPr/>
        <p:txBody>
          <a:bodyPr/>
          <a:lstStyle/>
          <a:p>
            <a:fld id="{42FB9264-E59D-4043-9483-B863A08BF7FA}" type="datetime1">
              <a:rPr lang="en-US" smtClean="0"/>
              <a:pPr/>
              <a:t>5/21/2020</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2021 Pearson Education Ltd.</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1"/>
          </p:nvPr>
        </p:nvSpPr>
        <p:spPr/>
        <p:txBody>
          <a:bodyPr/>
          <a:lstStyle/>
          <a:p>
            <a:fld id="{2C3A0B96-8BDC-3940-87A4-7335ADF41F82}" type="datetime1">
              <a:rPr lang="en-US" smtClean="0"/>
              <a:pPr/>
              <a:t>5/21/2020</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9" name="Date Placeholder 3"/>
          <p:cNvSpPr>
            <a:spLocks noGrp="1"/>
          </p:cNvSpPr>
          <p:nvPr>
            <p:ph type="dt" sz="half" idx="10"/>
          </p:nvPr>
        </p:nvSpPr>
        <p:spPr>
          <a:xfrm>
            <a:off x="6335713" y="113072"/>
            <a:ext cx="2133600" cy="182880"/>
          </a:xfrm>
        </p:spPr>
        <p:txBody>
          <a:bodyPr/>
          <a:lstStyle/>
          <a:p>
            <a:fld id="{69344A15-F0EB-274C-BCBE-62AA675174CC}" type="datetime1">
              <a:rPr lang="en-US" smtClean="0"/>
              <a:pPr/>
              <a:t>5/21/2020</a:t>
            </a:fld>
            <a:endParaRPr lang="en-US" dirty="0"/>
          </a:p>
        </p:txBody>
      </p:sp>
      <p:sp>
        <p:nvSpPr>
          <p:cNvPr id="4" name="Picture Placeholder 3"/>
          <p:cNvSpPr>
            <a:spLocks noGrp="1"/>
          </p:cNvSpPr>
          <p:nvPr>
            <p:ph type="pic" sz="quarter" idx="12"/>
          </p:nvPr>
        </p:nvSpPr>
        <p:spPr>
          <a:xfrm>
            <a:off x="381000" y="3048000"/>
            <a:ext cx="8382000" cy="1905000"/>
          </a:xfrm>
        </p:spPr>
        <p:txBody>
          <a:bodyPr/>
          <a:lstStyle/>
          <a:p>
            <a:endParaRPr lang="en-IN"/>
          </a:p>
        </p:txBody>
      </p:sp>
      <p:sp>
        <p:nvSpPr>
          <p:cNvPr id="5" name="Content Placeholder 4"/>
          <p:cNvSpPr>
            <a:spLocks noGrp="1"/>
          </p:cNvSpPr>
          <p:nvPr>
            <p:ph sz="quarter" idx="13"/>
          </p:nvPr>
        </p:nvSpPr>
        <p:spPr>
          <a:xfrm>
            <a:off x="762000" y="5105400"/>
            <a:ext cx="7467600" cy="68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309878BC-7C7D-8B4D-8C72-5012D25A75FF}" type="datetime1">
              <a:rPr lang="en-US" smtClean="0"/>
              <a:pPr/>
              <a:t>5/21/2020</a:t>
            </a:fld>
            <a:endParaRPr lang="en-US" dirty="0"/>
          </a:p>
        </p:txBody>
      </p:sp>
      <p:sp>
        <p:nvSpPr>
          <p:cNvPr id="5" name="Content Placeholder 4">
            <a:extLst>
              <a:ext uri="{FF2B5EF4-FFF2-40B4-BE49-F238E27FC236}">
                <a16:creationId xmlns:a16="http://schemas.microsoft.com/office/drawing/2014/main" id="{099044B3-242C-44B5-BFDE-50D399A4F85A}"/>
              </a:ext>
            </a:extLst>
          </p:cNvPr>
          <p:cNvSpPr>
            <a:spLocks noGrp="1"/>
          </p:cNvSpPr>
          <p:nvPr>
            <p:ph sz="quarter" idx="12"/>
          </p:nvPr>
        </p:nvSpPr>
        <p:spPr>
          <a:xfrm>
            <a:off x="5715000" y="662940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8E766D27-BC70-4256-A21C-6D667101BD42}"/>
              </a:ext>
            </a:extLst>
          </p:cNvPr>
          <p:cNvSpPr>
            <a:spLocks noGrp="1"/>
          </p:cNvSpPr>
          <p:nvPr>
            <p:ph sz="quarter" idx="13"/>
          </p:nvPr>
        </p:nvSpPr>
        <p:spPr>
          <a:xfrm>
            <a:off x="3810000" y="662940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a:xfrm>
            <a:off x="6335713" y="137160"/>
            <a:ext cx="2133600" cy="182880"/>
          </a:xfrm>
        </p:spPr>
        <p:txBody>
          <a:bodyPr/>
          <a:lstStyle>
            <a:lvl1pPr>
              <a:defRPr>
                <a:solidFill>
                  <a:schemeClr val="tx1"/>
                </a:solidFill>
              </a:defRPr>
            </a:lvl1pPr>
          </a:lstStyle>
          <a:p>
            <a:endParaRPr lang="en-US" dirty="0"/>
          </a:p>
        </p:txBody>
      </p:sp>
      <p:sp>
        <p:nvSpPr>
          <p:cNvPr id="9" name="TextBox 8"/>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2021 Pearson Education Ltd.</a:t>
            </a: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4" name="Picture Placeholder 3"/>
          <p:cNvSpPr>
            <a:spLocks noGrp="1"/>
          </p:cNvSpPr>
          <p:nvPr>
            <p:ph type="pic" sz="quarter" idx="14"/>
          </p:nvPr>
        </p:nvSpPr>
        <p:spPr>
          <a:xfrm>
            <a:off x="1143000" y="2514600"/>
            <a:ext cx="6477000" cy="1905000"/>
          </a:xfrm>
        </p:spPr>
        <p:txBody>
          <a:bodyPr/>
          <a:lstStyle/>
          <a:p>
            <a:endParaRPr lang="en-IN"/>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F71CB5E4-2482-7B44-B2CD-545334C269B9}" type="datetime1">
              <a:rPr lang="en-US" smtClean="0"/>
              <a:pPr/>
              <a:t>5/21/2020</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2233C098-7E69-2F4E-8219-6B630AF7AB62}" type="datetime1">
              <a:rPr lang="en-US" smtClean="0"/>
              <a:pPr/>
              <a:t>5/21/2020</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3" name="Date Placeholder 2"/>
          <p:cNvSpPr>
            <a:spLocks noGrp="1"/>
          </p:cNvSpPr>
          <p:nvPr>
            <p:ph type="dt" sz="half" idx="10"/>
          </p:nvPr>
        </p:nvSpPr>
        <p:spPr/>
        <p:txBody>
          <a:bodyPr/>
          <a:lstStyle/>
          <a:p>
            <a:fld id="{FAA56894-5F48-BC43-8C04-BBB42A2EF5DA}" type="datetime1">
              <a:rPr lang="en-US" smtClean="0"/>
              <a:pPr/>
              <a:t>5/21/2020</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r>
              <a:rPr lang="en-US" dirty="0"/>
              <a:t>Copyright © 2018 Pearson Education, Inc.</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D4DCA001-C90D-F048-B3C0-108AEB1AC539}" type="datetime1">
              <a:rPr lang="en-US" smtClean="0"/>
              <a:pPr/>
              <a:t>5/21/2020</a:t>
            </a:fld>
            <a:endParaRPr lang="en-US" dirty="0"/>
          </a:p>
        </p:txBody>
      </p:sp>
      <p:pic>
        <p:nvPicPr>
          <p:cNvPr id="7" name="Picture 6" descr="Pearson Logo"/>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2021 Pearson Education Ltd.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p:hf hdr="0" ftr="0" dt="0"/>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Management</a:t>
            </a:r>
          </a:p>
        </p:txBody>
      </p:sp>
      <p:sp>
        <p:nvSpPr>
          <p:cNvPr id="2" name="Text Placeholder 1"/>
          <p:cNvSpPr>
            <a:spLocks noGrp="1"/>
          </p:cNvSpPr>
          <p:nvPr>
            <p:ph type="body" sz="quarter" idx="13"/>
          </p:nvPr>
        </p:nvSpPr>
        <p:spPr>
          <a:xfrm>
            <a:off x="457200" y="896841"/>
            <a:ext cx="8229600" cy="322359"/>
          </a:xfrm>
        </p:spPr>
        <p:txBody>
          <a:bodyPr/>
          <a:lstStyle/>
          <a:p>
            <a:r>
              <a:rPr lang="en-US" dirty="0"/>
              <a:t>Fifteenth Edition, Global Edition</a:t>
            </a:r>
          </a:p>
        </p:txBody>
      </p:sp>
      <p:sp>
        <p:nvSpPr>
          <p:cNvPr id="3" name="Text Placeholder 2"/>
          <p:cNvSpPr>
            <a:spLocks noGrp="1"/>
          </p:cNvSpPr>
          <p:nvPr>
            <p:ph type="body" sz="quarter" idx="14"/>
          </p:nvPr>
        </p:nvSpPr>
        <p:spPr>
          <a:xfrm>
            <a:off x="4572000" y="2667000"/>
            <a:ext cx="4114800" cy="533400"/>
          </a:xfrm>
        </p:spPr>
        <p:txBody>
          <a:bodyPr anchor="ctr"/>
          <a:lstStyle/>
          <a:p>
            <a:r>
              <a:rPr lang="en-US" dirty="0"/>
              <a:t>Chapter 2</a:t>
            </a:r>
          </a:p>
        </p:txBody>
      </p:sp>
      <p:sp>
        <p:nvSpPr>
          <p:cNvPr id="4" name="Text Placeholder 3"/>
          <p:cNvSpPr>
            <a:spLocks noGrp="1"/>
          </p:cNvSpPr>
          <p:nvPr>
            <p:ph type="body" sz="quarter" idx="15"/>
          </p:nvPr>
        </p:nvSpPr>
        <p:spPr>
          <a:xfrm>
            <a:off x="4572000" y="3429001"/>
            <a:ext cx="4114800" cy="457200"/>
          </a:xfrm>
        </p:spPr>
        <p:txBody>
          <a:bodyPr anchor="ctr"/>
          <a:lstStyle/>
          <a:p>
            <a:r>
              <a:rPr lang="en-US" dirty="0"/>
              <a:t>Making Decisions</a:t>
            </a:r>
          </a:p>
        </p:txBody>
      </p:sp>
      <p:sp>
        <p:nvSpPr>
          <p:cNvPr id="6" name="Text Placeholder 5"/>
          <p:cNvSpPr>
            <a:spLocks noGrp="1"/>
          </p:cNvSpPr>
          <p:nvPr>
            <p:ph type="body" sz="quarter" idx="4294967295"/>
          </p:nvPr>
        </p:nvSpPr>
        <p:spPr>
          <a:xfrm>
            <a:off x="2884449" y="6427788"/>
            <a:ext cx="5870575" cy="274637"/>
          </a:xfrm>
          <a:solidFill>
            <a:schemeClr val="bg1"/>
          </a:solidFill>
        </p:spPr>
        <p:txBody>
          <a:bodyPr/>
          <a:lstStyle/>
          <a:p>
            <a:pPr marL="0" indent="0" algn="r">
              <a:buNone/>
              <a:defRPr/>
            </a:pPr>
            <a:r>
              <a:rPr lang="en-US" altLang="en-US" sz="1200" dirty="0">
                <a:latin typeface="Verdana" pitchFamily="34" charset="0"/>
                <a:ea typeface="Verdana" pitchFamily="34" charset="0"/>
                <a:cs typeface="Verdana" pitchFamily="34" charset="0"/>
              </a:rPr>
              <a:t>Copyright © 2021 Pearson Education Ltd.</a:t>
            </a:r>
          </a:p>
        </p:txBody>
      </p:sp>
      <p:pic>
        <p:nvPicPr>
          <p:cNvPr id="10" name="Picture 9" descr="A close up of a logo&#10;&#10;Description automatically generated">
            <a:extLst>
              <a:ext uri="{FF2B5EF4-FFF2-40B4-BE49-F238E27FC236}">
                <a16:creationId xmlns:a16="http://schemas.microsoft.com/office/drawing/2014/main" id="{C9BADA48-4E96-416E-B7E1-1CB5FEF9A8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316846"/>
            <a:ext cx="3810000" cy="4903020"/>
          </a:xfrm>
          <a:prstGeom prst="rect">
            <a:avLst/>
          </a:prstGeom>
        </p:spPr>
      </p:pic>
    </p:spTree>
    <p:extLst>
      <p:ext uri="{BB962C8B-B14F-4D97-AF65-F5344CB8AC3E}">
        <p14:creationId xmlns:p14="http://schemas.microsoft.com/office/powerpoint/2010/main" val="1238338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51" y="141249"/>
            <a:ext cx="8229600" cy="544551"/>
          </a:xfrm>
        </p:spPr>
        <p:txBody>
          <a:bodyPr/>
          <a:lstStyle/>
          <a:p>
            <a:r>
              <a:rPr lang="en-US" sz="2800" dirty="0"/>
              <a:t>Decision-Making Process Step 4: Develop Alternatives</a:t>
            </a:r>
          </a:p>
        </p:txBody>
      </p:sp>
      <p:sp>
        <p:nvSpPr>
          <p:cNvPr id="3" name="Content Placeholder 2"/>
          <p:cNvSpPr>
            <a:spLocks noGrp="1"/>
          </p:cNvSpPr>
          <p:nvPr>
            <p:ph idx="1"/>
          </p:nvPr>
        </p:nvSpPr>
        <p:spPr>
          <a:xfrm>
            <a:off x="457200" y="1230351"/>
            <a:ext cx="8229600" cy="1512849"/>
          </a:xfrm>
        </p:spPr>
        <p:txBody>
          <a:bodyPr/>
          <a:lstStyle/>
          <a:p>
            <a:r>
              <a:rPr lang="en-IN" sz="2400" dirty="0"/>
              <a:t>List viable alternatives that could solve the problem.</a:t>
            </a:r>
          </a:p>
          <a:p>
            <a:r>
              <a:rPr lang="en-IN" sz="2400" dirty="0"/>
              <a:t>Example: Amanda identifies eight laptops as possible choices (shown in Exhibit 2.3).</a:t>
            </a:r>
          </a:p>
        </p:txBody>
      </p:sp>
    </p:spTree>
    <p:extLst>
      <p:ext uri="{BB962C8B-B14F-4D97-AF65-F5344CB8AC3E}">
        <p14:creationId xmlns:p14="http://schemas.microsoft.com/office/powerpoint/2010/main" val="1961971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lstStyle/>
          <a:p>
            <a:r>
              <a:rPr lang="en-US" dirty="0"/>
              <a:t>Exhibit 2.3 Possible Alternatives</a:t>
            </a:r>
          </a:p>
        </p:txBody>
      </p:sp>
      <p:graphicFrame>
        <p:nvGraphicFramePr>
          <p:cNvPr id="7" name="Table 6" descr="Headers: Laptop, Memory and Storage, Battery Life, Carrying Weight, Warranty, Display Quality"/>
          <p:cNvGraphicFramePr>
            <a:graphicFrameLocks noGrp="1"/>
          </p:cNvGraphicFramePr>
          <p:nvPr>
            <p:extLst>
              <p:ext uri="{D42A27DB-BD31-4B8C-83A1-F6EECF244321}">
                <p14:modId xmlns:p14="http://schemas.microsoft.com/office/powerpoint/2010/main" val="789932911"/>
              </p:ext>
            </p:extLst>
          </p:nvPr>
        </p:nvGraphicFramePr>
        <p:xfrm>
          <a:off x="521825" y="1219201"/>
          <a:ext cx="8077200" cy="4831885"/>
        </p:xfrm>
        <a:graphic>
          <a:graphicData uri="http://schemas.openxmlformats.org/drawingml/2006/table">
            <a:tbl>
              <a:tblPr firstRow="1" bandRow="1">
                <a:tableStyleId>{3B4B98B0-60AC-42C2-AFA5-B58CD77FA1E5}</a:tableStyleId>
              </a:tblPr>
              <a:tblGrid>
                <a:gridCol w="1826150">
                  <a:extLst>
                    <a:ext uri="{9D8B030D-6E8A-4147-A177-3AD203B41FA5}">
                      <a16:colId xmlns:a16="http://schemas.microsoft.com/office/drawing/2014/main" val="20000"/>
                    </a:ext>
                  </a:extLst>
                </a:gridCol>
                <a:gridCol w="1474967">
                  <a:extLst>
                    <a:ext uri="{9D8B030D-6E8A-4147-A177-3AD203B41FA5}">
                      <a16:colId xmlns:a16="http://schemas.microsoft.com/office/drawing/2014/main" val="20001"/>
                    </a:ext>
                  </a:extLst>
                </a:gridCol>
                <a:gridCol w="1123784">
                  <a:extLst>
                    <a:ext uri="{9D8B030D-6E8A-4147-A177-3AD203B41FA5}">
                      <a16:colId xmlns:a16="http://schemas.microsoft.com/office/drawing/2014/main" val="20002"/>
                    </a:ext>
                  </a:extLst>
                </a:gridCol>
                <a:gridCol w="1194021">
                  <a:extLst>
                    <a:ext uri="{9D8B030D-6E8A-4147-A177-3AD203B41FA5}">
                      <a16:colId xmlns:a16="http://schemas.microsoft.com/office/drawing/2014/main" val="20003"/>
                    </a:ext>
                  </a:extLst>
                </a:gridCol>
                <a:gridCol w="1250653">
                  <a:extLst>
                    <a:ext uri="{9D8B030D-6E8A-4147-A177-3AD203B41FA5}">
                      <a16:colId xmlns:a16="http://schemas.microsoft.com/office/drawing/2014/main" val="20004"/>
                    </a:ext>
                  </a:extLst>
                </a:gridCol>
                <a:gridCol w="1207625">
                  <a:extLst>
                    <a:ext uri="{9D8B030D-6E8A-4147-A177-3AD203B41FA5}">
                      <a16:colId xmlns:a16="http://schemas.microsoft.com/office/drawing/2014/main" val="20005"/>
                    </a:ext>
                  </a:extLst>
                </a:gridCol>
              </a:tblGrid>
              <a:tr h="562838">
                <a:tc>
                  <a:txBody>
                    <a:bodyPr/>
                    <a:lstStyle/>
                    <a:p>
                      <a:pPr algn="ctr"/>
                      <a:r>
                        <a:rPr lang="en-US" sz="1800" baseline="0" dirty="0">
                          <a:solidFill>
                            <a:schemeClr val="bg1"/>
                          </a:solidFill>
                        </a:rPr>
                        <a:t>Laptop</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800" baseline="0" dirty="0">
                          <a:solidFill>
                            <a:schemeClr val="bg1"/>
                          </a:solidFill>
                        </a:rPr>
                        <a:t>Memory and Storage</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800" baseline="0" dirty="0">
                          <a:solidFill>
                            <a:schemeClr val="bg1"/>
                          </a:solidFill>
                        </a:rPr>
                        <a:t>Battery Life</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800" baseline="0" dirty="0">
                          <a:solidFill>
                            <a:schemeClr val="bg1"/>
                          </a:solidFill>
                        </a:rPr>
                        <a:t>Carrying Weight</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800" baseline="0" dirty="0">
                          <a:solidFill>
                            <a:schemeClr val="bg1"/>
                          </a:solidFill>
                        </a:rPr>
                        <a:t>Warranty</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800" baseline="0" dirty="0">
                          <a:solidFill>
                            <a:schemeClr val="bg1"/>
                          </a:solidFill>
                        </a:rPr>
                        <a:t>Display Quality</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97422">
                <a:tc>
                  <a:txBody>
                    <a:bodyPr/>
                    <a:lstStyle/>
                    <a:p>
                      <a:r>
                        <a:rPr lang="en-US" sz="1800" baseline="0" dirty="0"/>
                        <a:t>Acer Aspire E</a:t>
                      </a:r>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algn="ctr"/>
                      <a:r>
                        <a:rPr lang="en-US" sz="1800" baseline="0" dirty="0"/>
                        <a:t>10</a:t>
                      </a:r>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algn="ctr"/>
                      <a:r>
                        <a:rPr lang="en-US" sz="1800" baseline="0" dirty="0"/>
                        <a:t>3</a:t>
                      </a:r>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algn="ctr"/>
                      <a:r>
                        <a:rPr lang="en-US" sz="1800" baseline="0" dirty="0"/>
                        <a:t>10</a:t>
                      </a:r>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algn="ctr"/>
                      <a:r>
                        <a:rPr lang="en-US" sz="1800" baseline="0" dirty="0"/>
                        <a:t>8</a:t>
                      </a:r>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algn="ctr"/>
                      <a:r>
                        <a:rPr lang="en-US" sz="1800" baseline="0" dirty="0"/>
                        <a:t>5</a:t>
                      </a:r>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1"/>
                  </a:ext>
                </a:extLst>
              </a:tr>
              <a:tr h="446307">
                <a:tc>
                  <a:txBody>
                    <a:bodyPr/>
                    <a:lstStyle/>
                    <a:p>
                      <a:r>
                        <a:rPr lang="en-US" sz="1800" baseline="0" dirty="0"/>
                        <a:t>Apple MacBook Pro</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800" baseline="0" dirty="0"/>
                        <a:t>8</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800" baseline="0" dirty="0"/>
                        <a:t>5</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800" baseline="0" dirty="0"/>
                        <a:t>7</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800" baseline="0" dirty="0"/>
                        <a:t>10</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800" baseline="0" dirty="0"/>
                        <a:t>10</a:t>
                      </a:r>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2"/>
                  </a:ext>
                </a:extLst>
              </a:tr>
              <a:tr h="398677">
                <a:tc>
                  <a:txBody>
                    <a:bodyPr/>
                    <a:lstStyle/>
                    <a:p>
                      <a:r>
                        <a:rPr lang="en-US" sz="1800" baseline="0" dirty="0"/>
                        <a:t>Dell XPS 13</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800" baseline="0" dirty="0"/>
                        <a:t>8</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800" baseline="0" dirty="0"/>
                        <a:t>7</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800" baseline="0" dirty="0"/>
                        <a:t>7</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800" baseline="0" dirty="0"/>
                        <a:t>8</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800" baseline="0" dirty="0"/>
                        <a:t>7</a:t>
                      </a:r>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3"/>
                  </a:ext>
                </a:extLst>
              </a:tr>
              <a:tr h="398677">
                <a:tc>
                  <a:txBody>
                    <a:bodyPr/>
                    <a:lstStyle/>
                    <a:p>
                      <a:r>
                        <a:rPr lang="en-US" sz="1800" baseline="0" dirty="0"/>
                        <a:t>Lenovo ThinkPad</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800" baseline="0" dirty="0"/>
                        <a:t>7</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800" baseline="0" dirty="0"/>
                        <a:t>8</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800" baseline="0" dirty="0"/>
                        <a:t>7</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800" baseline="0" dirty="0"/>
                        <a:t>8</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800" baseline="0" dirty="0"/>
                        <a:t>7</a:t>
                      </a:r>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4"/>
                  </a:ext>
                </a:extLst>
              </a:tr>
              <a:tr h="561066">
                <a:tc>
                  <a:txBody>
                    <a:bodyPr/>
                    <a:lstStyle/>
                    <a:p>
                      <a:r>
                        <a:rPr lang="en-US" sz="1800" baseline="0" dirty="0"/>
                        <a:t>Lenovo Yoga</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800" baseline="0" dirty="0"/>
                        <a:t>8</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800" baseline="0" dirty="0"/>
                        <a:t>3</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800" baseline="0" dirty="0"/>
                        <a:t>6</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800" baseline="0" dirty="0"/>
                        <a:t>10</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800" baseline="0" dirty="0"/>
                        <a:t>8</a:t>
                      </a:r>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5"/>
                  </a:ext>
                </a:extLst>
              </a:tr>
              <a:tr h="446307">
                <a:tc>
                  <a:txBody>
                    <a:bodyPr/>
                    <a:lstStyle/>
                    <a:p>
                      <a:r>
                        <a:rPr lang="en-US" sz="1800" baseline="0" dirty="0"/>
                        <a:t>Microsoft Surface Book</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800" baseline="0" dirty="0"/>
                        <a:t>10</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800" baseline="0" dirty="0"/>
                        <a:t>7</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800" baseline="0" dirty="0"/>
                        <a:t>8</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800" baseline="0" dirty="0"/>
                        <a:t>6</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800" baseline="0" dirty="0"/>
                        <a:t>7</a:t>
                      </a:r>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6"/>
                  </a:ext>
                </a:extLst>
              </a:tr>
              <a:tr h="446307">
                <a:tc>
                  <a:txBody>
                    <a:bodyPr/>
                    <a:lstStyle/>
                    <a:p>
                      <a:r>
                        <a:rPr lang="en-US" sz="1800" baseline="0" dirty="0"/>
                        <a:t>Razer Blade Stealth</a:t>
                      </a:r>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algn="ctr"/>
                      <a:r>
                        <a:rPr lang="en-US" sz="1800" baseline="0" dirty="0"/>
                        <a:t>4</a:t>
                      </a:r>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algn="ctr"/>
                      <a:r>
                        <a:rPr lang="en-US" sz="1800" baseline="0" dirty="0"/>
                        <a:t>10</a:t>
                      </a:r>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algn="ctr"/>
                      <a:r>
                        <a:rPr lang="en-US" sz="1800" baseline="0" dirty="0"/>
                        <a:t>4</a:t>
                      </a:r>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algn="ctr"/>
                      <a:r>
                        <a:rPr lang="en-US" sz="1800" baseline="0" dirty="0"/>
                        <a:t>8</a:t>
                      </a:r>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algn="ctr"/>
                      <a:r>
                        <a:rPr lang="en-US" sz="1800" baseline="0" dirty="0"/>
                        <a:t>10</a:t>
                      </a:r>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23384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033"/>
            <a:ext cx="8229600" cy="1066800"/>
          </a:xfrm>
        </p:spPr>
        <p:txBody>
          <a:bodyPr/>
          <a:lstStyle/>
          <a:p>
            <a:r>
              <a:rPr lang="en-US" dirty="0"/>
              <a:t>Decision-Making Process Step 5: Analyze Alternatives Step 6: Select an Alternative</a:t>
            </a:r>
          </a:p>
        </p:txBody>
      </p:sp>
      <p:sp>
        <p:nvSpPr>
          <p:cNvPr id="3" name="Content Placeholder 2"/>
          <p:cNvSpPr>
            <a:spLocks noGrp="1"/>
          </p:cNvSpPr>
          <p:nvPr>
            <p:ph idx="1"/>
          </p:nvPr>
        </p:nvSpPr>
        <p:spPr>
          <a:xfrm>
            <a:off x="457200" y="1534633"/>
            <a:ext cx="8229600" cy="1894367"/>
          </a:xfrm>
        </p:spPr>
        <p:txBody>
          <a:bodyPr/>
          <a:lstStyle/>
          <a:p>
            <a:r>
              <a:rPr lang="en-US" sz="2400" dirty="0"/>
              <a:t>STEP 5: Once you identify the alternatives you need to analyze them using the criteria established in Step 2.</a:t>
            </a:r>
          </a:p>
          <a:p>
            <a:r>
              <a:rPr lang="en-US" sz="2400" dirty="0"/>
              <a:t>STEP 6: Choose the alternative that generates the highest total in Step 5.</a:t>
            </a:r>
          </a:p>
        </p:txBody>
      </p:sp>
    </p:spTree>
    <p:extLst>
      <p:ext uri="{BB962C8B-B14F-4D97-AF65-F5344CB8AC3E}">
        <p14:creationId xmlns:p14="http://schemas.microsoft.com/office/powerpoint/2010/main" val="1237058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lstStyle/>
          <a:p>
            <a:r>
              <a:rPr lang="en-US" dirty="0"/>
              <a:t>Exhibit 2.4 Evaluation of Alternatives</a:t>
            </a:r>
          </a:p>
        </p:txBody>
      </p:sp>
      <p:graphicFrame>
        <p:nvGraphicFramePr>
          <p:cNvPr id="7" name="Table 6" descr="Headers: Laptop, Memory and Storage, Battery Life, Carrying Weight, Warranty, Display Quality, Total"/>
          <p:cNvGraphicFramePr>
            <a:graphicFrameLocks noGrp="1"/>
          </p:cNvGraphicFramePr>
          <p:nvPr>
            <p:extLst>
              <p:ext uri="{D42A27DB-BD31-4B8C-83A1-F6EECF244321}">
                <p14:modId xmlns:p14="http://schemas.microsoft.com/office/powerpoint/2010/main" val="776550134"/>
              </p:ext>
            </p:extLst>
          </p:nvPr>
        </p:nvGraphicFramePr>
        <p:xfrm>
          <a:off x="457200" y="1219200"/>
          <a:ext cx="8229600" cy="4868865"/>
        </p:xfrm>
        <a:graphic>
          <a:graphicData uri="http://schemas.openxmlformats.org/drawingml/2006/table">
            <a:tbl>
              <a:tblPr firstRow="1" bandRow="1">
                <a:tableStyleId>{3B4B98B0-60AC-42C2-AFA5-B58CD77FA1E5}</a:tableStyleId>
              </a:tblPr>
              <a:tblGrid>
                <a:gridCol w="1645920">
                  <a:extLst>
                    <a:ext uri="{9D8B030D-6E8A-4147-A177-3AD203B41FA5}">
                      <a16:colId xmlns:a16="http://schemas.microsoft.com/office/drawing/2014/main" val="20000"/>
                    </a:ext>
                  </a:extLst>
                </a:gridCol>
                <a:gridCol w="1144988">
                  <a:extLst>
                    <a:ext uri="{9D8B030D-6E8A-4147-A177-3AD203B41FA5}">
                      <a16:colId xmlns:a16="http://schemas.microsoft.com/office/drawing/2014/main" val="20001"/>
                    </a:ext>
                  </a:extLst>
                </a:gridCol>
                <a:gridCol w="1073426">
                  <a:extLst>
                    <a:ext uri="{9D8B030D-6E8A-4147-A177-3AD203B41FA5}">
                      <a16:colId xmlns:a16="http://schemas.microsoft.com/office/drawing/2014/main" val="20002"/>
                    </a:ext>
                  </a:extLst>
                </a:gridCol>
                <a:gridCol w="1216550">
                  <a:extLst>
                    <a:ext uri="{9D8B030D-6E8A-4147-A177-3AD203B41FA5}">
                      <a16:colId xmlns:a16="http://schemas.microsoft.com/office/drawing/2014/main" val="20003"/>
                    </a:ext>
                  </a:extLst>
                </a:gridCol>
                <a:gridCol w="1091316">
                  <a:extLst>
                    <a:ext uri="{9D8B030D-6E8A-4147-A177-3AD203B41FA5}">
                      <a16:colId xmlns:a16="http://schemas.microsoft.com/office/drawing/2014/main" val="20004"/>
                    </a:ext>
                  </a:extLst>
                </a:gridCol>
                <a:gridCol w="1055536">
                  <a:extLst>
                    <a:ext uri="{9D8B030D-6E8A-4147-A177-3AD203B41FA5}">
                      <a16:colId xmlns:a16="http://schemas.microsoft.com/office/drawing/2014/main" val="20005"/>
                    </a:ext>
                  </a:extLst>
                </a:gridCol>
                <a:gridCol w="1001864">
                  <a:extLst>
                    <a:ext uri="{9D8B030D-6E8A-4147-A177-3AD203B41FA5}">
                      <a16:colId xmlns:a16="http://schemas.microsoft.com/office/drawing/2014/main" val="20006"/>
                    </a:ext>
                  </a:extLst>
                </a:gridCol>
              </a:tblGrid>
              <a:tr h="775285">
                <a:tc>
                  <a:txBody>
                    <a:bodyPr/>
                    <a:lstStyle/>
                    <a:p>
                      <a:pPr algn="ctr"/>
                      <a:r>
                        <a:rPr lang="en-US" sz="1600" baseline="0" dirty="0">
                          <a:solidFill>
                            <a:schemeClr val="bg1"/>
                          </a:solidFill>
                        </a:rPr>
                        <a:t>Laptop</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600" baseline="0" dirty="0">
                          <a:solidFill>
                            <a:schemeClr val="bg1"/>
                          </a:solidFill>
                        </a:rPr>
                        <a:t>Memory and Storage</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600" baseline="0" dirty="0">
                          <a:solidFill>
                            <a:schemeClr val="bg1"/>
                          </a:solidFill>
                        </a:rPr>
                        <a:t>Battery Life</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600" baseline="0" dirty="0">
                          <a:solidFill>
                            <a:schemeClr val="bg1"/>
                          </a:solidFill>
                        </a:rPr>
                        <a:t>Carrying Weight</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600" baseline="0" dirty="0">
                          <a:solidFill>
                            <a:schemeClr val="bg1"/>
                          </a:solidFill>
                        </a:rPr>
                        <a:t>Warranty</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600" baseline="0" dirty="0">
                          <a:solidFill>
                            <a:schemeClr val="bg1"/>
                          </a:solidFill>
                        </a:rPr>
                        <a:t>Display Quality</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600" baseline="0" dirty="0">
                          <a:solidFill>
                            <a:schemeClr val="bg1"/>
                          </a:solidFill>
                        </a:rPr>
                        <a:t>Total</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547432">
                <a:tc>
                  <a:txBody>
                    <a:bodyPr/>
                    <a:lstStyle/>
                    <a:p>
                      <a:r>
                        <a:rPr lang="en-US" sz="1600" baseline="0" dirty="0"/>
                        <a:t>Acer Aspire E</a:t>
                      </a:r>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algn="ctr"/>
                      <a:r>
                        <a:rPr lang="en-US" sz="1600" baseline="0" dirty="0"/>
                        <a:t>100</a:t>
                      </a:r>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algn="ctr"/>
                      <a:r>
                        <a:rPr lang="en-US" sz="1600" baseline="0" dirty="0"/>
                        <a:t>24</a:t>
                      </a:r>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algn="ctr"/>
                      <a:r>
                        <a:rPr lang="en-US" sz="1600" baseline="0" dirty="0"/>
                        <a:t>60</a:t>
                      </a:r>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algn="ctr"/>
                      <a:r>
                        <a:rPr lang="en-US" sz="1600" baseline="0" dirty="0"/>
                        <a:t>32</a:t>
                      </a:r>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algn="ctr"/>
                      <a:r>
                        <a:rPr lang="en-US" sz="1600" baseline="0" dirty="0"/>
                        <a:t>15</a:t>
                      </a:r>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algn="ctr"/>
                      <a:r>
                        <a:rPr lang="en-US" sz="1600" baseline="0" dirty="0"/>
                        <a:t>231</a:t>
                      </a:r>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1"/>
                  </a:ext>
                </a:extLst>
              </a:tr>
              <a:tr h="549161">
                <a:tc>
                  <a:txBody>
                    <a:bodyPr/>
                    <a:lstStyle/>
                    <a:p>
                      <a:r>
                        <a:rPr lang="en-US" sz="1600" baseline="0" dirty="0"/>
                        <a:t>Apple MacBook Pro</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600" baseline="0" dirty="0"/>
                        <a:t>80</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600" baseline="0" dirty="0"/>
                        <a:t>40</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600" baseline="0" dirty="0"/>
                        <a:t>42</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600" baseline="0" dirty="0"/>
                        <a:t>40</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600" baseline="0" dirty="0"/>
                        <a:t>30</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600" baseline="0" dirty="0"/>
                        <a:t>232</a:t>
                      </a:r>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2"/>
                  </a:ext>
                </a:extLst>
              </a:tr>
              <a:tr h="549161">
                <a:tc>
                  <a:txBody>
                    <a:bodyPr/>
                    <a:lstStyle/>
                    <a:p>
                      <a:r>
                        <a:rPr lang="en-US" sz="1600" baseline="0" dirty="0"/>
                        <a:t>Dell XPS 13</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600" baseline="0" dirty="0"/>
                        <a:t>80</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600" baseline="0" dirty="0"/>
                        <a:t>56</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600" baseline="0" dirty="0"/>
                        <a:t>42</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600" baseline="0" dirty="0"/>
                        <a:t>32</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600" baseline="0" dirty="0"/>
                        <a:t>21</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600" baseline="0" dirty="0"/>
                        <a:t>231</a:t>
                      </a:r>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3"/>
                  </a:ext>
                </a:extLst>
              </a:tr>
              <a:tr h="549161">
                <a:tc>
                  <a:txBody>
                    <a:bodyPr/>
                    <a:lstStyle/>
                    <a:p>
                      <a:r>
                        <a:rPr lang="en-US" sz="1600" baseline="0" dirty="0"/>
                        <a:t>Lenovo ThinkPad</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600" baseline="0" dirty="0"/>
                        <a:t>70</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600" baseline="0" dirty="0"/>
                        <a:t>64</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600" baseline="0" dirty="0"/>
                        <a:t>42</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600" baseline="0" dirty="0"/>
                        <a:t>32</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600" baseline="0" dirty="0"/>
                        <a:t>21</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600" baseline="0" dirty="0"/>
                        <a:t>229</a:t>
                      </a:r>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4"/>
                  </a:ext>
                </a:extLst>
              </a:tr>
              <a:tr h="498707">
                <a:tc>
                  <a:txBody>
                    <a:bodyPr/>
                    <a:lstStyle/>
                    <a:p>
                      <a:r>
                        <a:rPr lang="en-US" sz="1600" baseline="0" dirty="0"/>
                        <a:t>Lenovo Yoga</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600" baseline="0" dirty="0"/>
                        <a:t>80</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600" baseline="0" dirty="0"/>
                        <a:t>24</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600" baseline="0" dirty="0"/>
                        <a:t>36</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600" baseline="0" dirty="0"/>
                        <a:t>40</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600" baseline="0" dirty="0"/>
                        <a:t>24</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600" baseline="0" dirty="0"/>
                        <a:t>204</a:t>
                      </a:r>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5"/>
                  </a:ext>
                </a:extLst>
              </a:tr>
              <a:tr h="713245">
                <a:tc>
                  <a:txBody>
                    <a:bodyPr/>
                    <a:lstStyle/>
                    <a:p>
                      <a:r>
                        <a:rPr lang="en-US" sz="1600" baseline="0" dirty="0"/>
                        <a:t>Microsoft Surface Book</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600" baseline="0" dirty="0"/>
                        <a:t>100</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600" baseline="0" dirty="0"/>
                        <a:t>56</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600" baseline="0" dirty="0"/>
                        <a:t>48</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600" baseline="0" dirty="0"/>
                        <a:t>24</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600" baseline="0" dirty="0"/>
                        <a:t>21</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600" baseline="0" dirty="0"/>
                        <a:t>249</a:t>
                      </a:r>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6"/>
                  </a:ext>
                </a:extLst>
              </a:tr>
              <a:tr h="391790">
                <a:tc>
                  <a:txBody>
                    <a:bodyPr/>
                    <a:lstStyle/>
                    <a:p>
                      <a:r>
                        <a:rPr lang="en-US" sz="1600" baseline="0" dirty="0"/>
                        <a:t>Razer Blade Stealth</a:t>
                      </a:r>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algn="ctr"/>
                      <a:r>
                        <a:rPr lang="en-US" sz="1600" baseline="0" dirty="0"/>
                        <a:t>40</a:t>
                      </a:r>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algn="ctr"/>
                      <a:r>
                        <a:rPr lang="en-US" sz="1600" baseline="0" dirty="0"/>
                        <a:t>80</a:t>
                      </a:r>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algn="ctr"/>
                      <a:r>
                        <a:rPr lang="en-US" sz="1600" baseline="0" dirty="0"/>
                        <a:t>24</a:t>
                      </a:r>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algn="ctr"/>
                      <a:r>
                        <a:rPr lang="en-US" sz="1600" baseline="0" dirty="0"/>
                        <a:t>32</a:t>
                      </a:r>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algn="ctr"/>
                      <a:r>
                        <a:rPr lang="en-US" sz="1600" baseline="0" dirty="0"/>
                        <a:t>30</a:t>
                      </a:r>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algn="ctr"/>
                      <a:r>
                        <a:rPr lang="en-US" sz="1600" baseline="0" dirty="0"/>
                        <a:t>206</a:t>
                      </a:r>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373807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51" y="131955"/>
            <a:ext cx="8229600" cy="1097280"/>
          </a:xfrm>
        </p:spPr>
        <p:txBody>
          <a:bodyPr/>
          <a:lstStyle/>
          <a:p>
            <a:r>
              <a:rPr lang="en-US" dirty="0"/>
              <a:t>Decision-Making Process Step 7: Implement the Alternative</a:t>
            </a:r>
          </a:p>
        </p:txBody>
      </p:sp>
      <p:sp>
        <p:nvSpPr>
          <p:cNvPr id="3" name="Content Placeholder 2"/>
          <p:cNvSpPr>
            <a:spLocks noGrp="1"/>
          </p:cNvSpPr>
          <p:nvPr>
            <p:ph idx="1"/>
          </p:nvPr>
        </p:nvSpPr>
        <p:spPr>
          <a:xfrm>
            <a:off x="457200" y="1600201"/>
            <a:ext cx="8229600" cy="1447800"/>
          </a:xfrm>
        </p:spPr>
        <p:txBody>
          <a:bodyPr/>
          <a:lstStyle/>
          <a:p>
            <a:r>
              <a:rPr lang="en-IN" sz="2400" dirty="0"/>
              <a:t>Put the chosen alternative into action.</a:t>
            </a:r>
          </a:p>
          <a:p>
            <a:r>
              <a:rPr lang="en-IN" sz="2400" dirty="0"/>
              <a:t>Convey the decision to those affected and get their commitment to it.</a:t>
            </a:r>
          </a:p>
        </p:txBody>
      </p:sp>
    </p:spTree>
    <p:extLst>
      <p:ext uri="{BB962C8B-B14F-4D97-AF65-F5344CB8AC3E}">
        <p14:creationId xmlns:p14="http://schemas.microsoft.com/office/powerpoint/2010/main" val="2050981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51" y="141249"/>
            <a:ext cx="8229600" cy="1097280"/>
          </a:xfrm>
        </p:spPr>
        <p:txBody>
          <a:bodyPr/>
          <a:lstStyle/>
          <a:p>
            <a:r>
              <a:rPr lang="en-US" dirty="0"/>
              <a:t>Decision-Making Process Step 8: Evaluate Decision Effectiveness</a:t>
            </a:r>
          </a:p>
        </p:txBody>
      </p:sp>
      <p:sp>
        <p:nvSpPr>
          <p:cNvPr id="3" name="Content Placeholder 2"/>
          <p:cNvSpPr>
            <a:spLocks noGrp="1"/>
          </p:cNvSpPr>
          <p:nvPr>
            <p:ph idx="1"/>
          </p:nvPr>
        </p:nvSpPr>
        <p:spPr>
          <a:xfrm>
            <a:off x="457200" y="1535151"/>
            <a:ext cx="8229600" cy="1512849"/>
          </a:xfrm>
        </p:spPr>
        <p:txBody>
          <a:bodyPr/>
          <a:lstStyle/>
          <a:p>
            <a:r>
              <a:rPr lang="en-IN" sz="2400" dirty="0"/>
              <a:t>Evaluate the result or outcome of the decision to see if the problem was resolved.</a:t>
            </a:r>
          </a:p>
          <a:p>
            <a:r>
              <a:rPr lang="en-IN" sz="2400" dirty="0"/>
              <a:t>If it wasn’t resolved, what went wrong?</a:t>
            </a:r>
          </a:p>
        </p:txBody>
      </p:sp>
    </p:spTree>
    <p:extLst>
      <p:ext uri="{BB962C8B-B14F-4D97-AF65-F5344CB8AC3E}">
        <p14:creationId xmlns:p14="http://schemas.microsoft.com/office/powerpoint/2010/main" val="1051858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656"/>
            <a:ext cx="8229600" cy="1066800"/>
          </a:xfrm>
        </p:spPr>
        <p:txBody>
          <a:bodyPr/>
          <a:lstStyle/>
          <a:p>
            <a:r>
              <a:rPr lang="en-US" dirty="0"/>
              <a:t>Exhibit 2.5 Decisions Managers May Make: Planning and Organizing</a:t>
            </a:r>
          </a:p>
        </p:txBody>
      </p:sp>
      <p:pic>
        <p:nvPicPr>
          <p:cNvPr id="7" name="Picture Placeholder 6" descr="A chart lists the decisions managers may make in the four managerial functions.&#10;Long description is available in notes,&#10;press F6"/>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478489" y="1905000"/>
            <a:ext cx="8189839" cy="3272727"/>
          </a:xfrm>
          <a:prstGeom prst="rect">
            <a:avLst/>
          </a:prstGeom>
        </p:spPr>
      </p:pic>
    </p:spTree>
    <p:extLst>
      <p:ext uri="{BB962C8B-B14F-4D97-AF65-F5344CB8AC3E}">
        <p14:creationId xmlns:p14="http://schemas.microsoft.com/office/powerpoint/2010/main" val="1342375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List of 4 leading decisions and 4 controlling decisions managers may make."/>
          <p:cNvSpPr>
            <a:spLocks noGrp="1"/>
          </p:cNvSpPr>
          <p:nvPr>
            <p:ph type="title"/>
          </p:nvPr>
        </p:nvSpPr>
        <p:spPr>
          <a:xfrm>
            <a:off x="457200" y="191656"/>
            <a:ext cx="8229600" cy="1066800"/>
          </a:xfrm>
        </p:spPr>
        <p:txBody>
          <a:bodyPr/>
          <a:lstStyle/>
          <a:p>
            <a:r>
              <a:rPr lang="en-US" dirty="0"/>
              <a:t>Exhibit 2.5 Decisions Managers May Make: Leading and Controlling</a:t>
            </a:r>
          </a:p>
        </p:txBody>
      </p:sp>
      <p:pic>
        <p:nvPicPr>
          <p:cNvPr id="6" name="Picture Placeholder 5" descr="A chart lists the decisions managers may make in the four managerial functions.&#10;Long description is available in notes,&#10;press F6"/>
          <p:cNvPicPr>
            <a:picLocks noGrp="1" noChangeAspect="1"/>
          </p:cNvPicPr>
          <p:nvPr>
            <p:ph type="pic" sz="quarter" idx="14"/>
          </p:nvPr>
        </p:nvPicPr>
        <p:blipFill>
          <a:blip r:embed="rId3" cstate="print"/>
          <a:stretch>
            <a:fillRect/>
          </a:stretch>
        </p:blipFill>
        <p:spPr>
          <a:xfrm>
            <a:off x="480471" y="1799420"/>
            <a:ext cx="8184876" cy="3338874"/>
          </a:xfrm>
          <a:prstGeom prst="rect">
            <a:avLst/>
          </a:prstGeom>
        </p:spPr>
      </p:pic>
    </p:spTree>
    <p:extLst>
      <p:ext uri="{BB962C8B-B14F-4D97-AF65-F5344CB8AC3E}">
        <p14:creationId xmlns:p14="http://schemas.microsoft.com/office/powerpoint/2010/main" val="516677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26852"/>
          </a:xfrm>
        </p:spPr>
        <p:txBody>
          <a:bodyPr/>
          <a:lstStyle/>
          <a:p>
            <a:r>
              <a:rPr lang="en-US" dirty="0"/>
              <a:t>Rationality</a:t>
            </a:r>
          </a:p>
        </p:txBody>
      </p:sp>
      <p:sp>
        <p:nvSpPr>
          <p:cNvPr id="3" name="Content Placeholder 2"/>
          <p:cNvSpPr>
            <a:spLocks noGrp="1"/>
          </p:cNvSpPr>
          <p:nvPr>
            <p:ph idx="1"/>
          </p:nvPr>
        </p:nvSpPr>
        <p:spPr>
          <a:xfrm>
            <a:off x="457200" y="914400"/>
            <a:ext cx="8229600" cy="4713249"/>
          </a:xfrm>
        </p:spPr>
        <p:txBody>
          <a:bodyPr/>
          <a:lstStyle/>
          <a:p>
            <a:r>
              <a:rPr lang="en-US" sz="2400" b="1" dirty="0"/>
              <a:t>Rational Decision Making</a:t>
            </a:r>
            <a:r>
              <a:rPr lang="en-US" sz="2400" dirty="0"/>
              <a:t>: choices that are logical and consistent and maximize value</a:t>
            </a:r>
          </a:p>
          <a:p>
            <a:r>
              <a:rPr lang="en-US" sz="2400" dirty="0"/>
              <a:t>Assumptions of rationality:</a:t>
            </a:r>
          </a:p>
          <a:p>
            <a:pPr lvl="1"/>
            <a:r>
              <a:rPr lang="en-US" sz="2400" dirty="0"/>
              <a:t>Rational decision maker is logical and objective</a:t>
            </a:r>
          </a:p>
          <a:p>
            <a:pPr lvl="1"/>
            <a:r>
              <a:rPr lang="en-US" sz="2400" dirty="0"/>
              <a:t>Problem faced is clear and unambiguous</a:t>
            </a:r>
          </a:p>
          <a:p>
            <a:pPr lvl="1"/>
            <a:r>
              <a:rPr lang="en-US" sz="2400" dirty="0"/>
              <a:t>Decision maker would have clear, specific goal and be aware of all alternatives and consequences</a:t>
            </a:r>
          </a:p>
          <a:p>
            <a:pPr lvl="1"/>
            <a:r>
              <a:rPr lang="en-US" sz="2400" dirty="0"/>
              <a:t>The alternative that maximizes achieving this goal will be selected</a:t>
            </a:r>
          </a:p>
          <a:p>
            <a:pPr lvl="1"/>
            <a:r>
              <a:rPr lang="en-US" sz="2400" dirty="0"/>
              <a:t>Decisions are made in the best interest of the organization</a:t>
            </a:r>
          </a:p>
        </p:txBody>
      </p:sp>
    </p:spTree>
    <p:extLst>
      <p:ext uri="{BB962C8B-B14F-4D97-AF65-F5344CB8AC3E}">
        <p14:creationId xmlns:p14="http://schemas.microsoft.com/office/powerpoint/2010/main" val="314107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50652"/>
          </a:xfrm>
        </p:spPr>
        <p:txBody>
          <a:bodyPr/>
          <a:lstStyle/>
          <a:p>
            <a:r>
              <a:rPr lang="en-US" dirty="0"/>
              <a:t>Bounded Rationality</a:t>
            </a:r>
          </a:p>
        </p:txBody>
      </p:sp>
      <p:sp>
        <p:nvSpPr>
          <p:cNvPr id="3" name="Content Placeholder 2"/>
          <p:cNvSpPr>
            <a:spLocks noGrp="1"/>
          </p:cNvSpPr>
          <p:nvPr>
            <p:ph idx="1"/>
          </p:nvPr>
        </p:nvSpPr>
        <p:spPr>
          <a:xfrm>
            <a:off x="457200" y="903249"/>
            <a:ext cx="8229600" cy="1447800"/>
          </a:xfrm>
        </p:spPr>
        <p:txBody>
          <a:bodyPr/>
          <a:lstStyle/>
          <a:p>
            <a:r>
              <a:rPr lang="en-IN" sz="2400" dirty="0"/>
              <a:t>Bounded rationality: decision making that’s rational, but limited by an individual’s ability to process information</a:t>
            </a:r>
          </a:p>
          <a:p>
            <a:r>
              <a:rPr lang="en-IN" sz="2400" dirty="0"/>
              <a:t>Satisfice: accepting solutions that are “good enough”</a:t>
            </a:r>
          </a:p>
        </p:txBody>
      </p:sp>
    </p:spTree>
    <p:extLst>
      <p:ext uri="{BB962C8B-B14F-4D97-AF65-F5344CB8AC3E}">
        <p14:creationId xmlns:p14="http://schemas.microsoft.com/office/powerpoint/2010/main" val="512957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93"/>
            <a:ext cx="8229600" cy="550652"/>
          </a:xfrm>
        </p:spPr>
        <p:txBody>
          <a:bodyPr/>
          <a:lstStyle/>
          <a:p>
            <a:r>
              <a:rPr lang="en-US" dirty="0"/>
              <a:t>Learning Objectives</a:t>
            </a:r>
          </a:p>
        </p:txBody>
      </p:sp>
      <p:sp>
        <p:nvSpPr>
          <p:cNvPr id="3" name="Content Placeholder 2"/>
          <p:cNvSpPr>
            <a:spLocks noGrp="1"/>
          </p:cNvSpPr>
          <p:nvPr>
            <p:ph idx="1"/>
          </p:nvPr>
        </p:nvSpPr>
        <p:spPr>
          <a:xfrm>
            <a:off x="468351" y="927408"/>
            <a:ext cx="8229600" cy="3382963"/>
          </a:xfrm>
        </p:spPr>
        <p:txBody>
          <a:bodyPr/>
          <a:lstStyle/>
          <a:p>
            <a:pPr marL="0" indent="0">
              <a:buNone/>
            </a:pPr>
            <a:r>
              <a:rPr lang="en-US" sz="2400" b="1" dirty="0">
                <a:solidFill>
                  <a:srgbClr val="007FA3"/>
                </a:solidFill>
              </a:rPr>
              <a:t>2.1 </a:t>
            </a:r>
            <a:r>
              <a:rPr lang="en-US" sz="2400" b="1" dirty="0"/>
              <a:t>Describe</a:t>
            </a:r>
            <a:r>
              <a:rPr lang="en-US" sz="2400" dirty="0"/>
              <a:t> the eight steps in the decision-making process.</a:t>
            </a:r>
          </a:p>
          <a:p>
            <a:pPr marL="549275" indent="-1006475">
              <a:buNone/>
            </a:pPr>
            <a:r>
              <a:rPr lang="en-US" sz="2400" b="1" dirty="0">
                <a:solidFill>
                  <a:srgbClr val="007FA3"/>
                </a:solidFill>
              </a:rPr>
              <a:t>2.2 </a:t>
            </a:r>
            <a:r>
              <a:rPr lang="en-US" sz="2400" b="1" dirty="0"/>
              <a:t>Explain</a:t>
            </a:r>
            <a:r>
              <a:rPr lang="en-US" sz="2400" dirty="0"/>
              <a:t> the five approaches managers can use when making decisions.</a:t>
            </a:r>
          </a:p>
          <a:p>
            <a:pPr marL="0" indent="0">
              <a:buNone/>
            </a:pPr>
            <a:r>
              <a:rPr lang="en-US" sz="2400" b="1" dirty="0">
                <a:solidFill>
                  <a:srgbClr val="007FA3"/>
                </a:solidFill>
              </a:rPr>
              <a:t>2.3 </a:t>
            </a:r>
            <a:r>
              <a:rPr lang="en-US" sz="2400" b="1" dirty="0"/>
              <a:t>Classify </a:t>
            </a:r>
            <a:r>
              <a:rPr lang="en-US" sz="2400" dirty="0"/>
              <a:t>decisions and decision-making styles.</a:t>
            </a:r>
          </a:p>
          <a:p>
            <a:pPr marL="0" indent="0">
              <a:buNone/>
            </a:pPr>
            <a:r>
              <a:rPr lang="en-US" sz="2400" b="1" dirty="0">
                <a:solidFill>
                  <a:srgbClr val="007FA3"/>
                </a:solidFill>
              </a:rPr>
              <a:t>2.4 </a:t>
            </a:r>
            <a:r>
              <a:rPr lang="en-US" sz="2400" b="1" dirty="0"/>
              <a:t>Describe</a:t>
            </a:r>
            <a:r>
              <a:rPr lang="en-US" sz="2400" dirty="0"/>
              <a:t> how biases affect decision making.</a:t>
            </a:r>
          </a:p>
          <a:p>
            <a:pPr marL="534988" indent="-534988">
              <a:buNone/>
            </a:pPr>
            <a:r>
              <a:rPr lang="en-US" sz="2400" b="1" dirty="0">
                <a:solidFill>
                  <a:srgbClr val="007FA3"/>
                </a:solidFill>
              </a:rPr>
              <a:t>2.5 </a:t>
            </a:r>
            <a:r>
              <a:rPr lang="en-US" sz="2400" b="1" dirty="0"/>
              <a:t>Identify</a:t>
            </a:r>
            <a:r>
              <a:rPr lang="en-US" sz="2400" dirty="0"/>
              <a:t> cutting-edge approaches for improving decision making.</a:t>
            </a:r>
          </a:p>
        </p:txBody>
      </p:sp>
    </p:spTree>
    <p:extLst>
      <p:ext uri="{BB962C8B-B14F-4D97-AF65-F5344CB8AC3E}">
        <p14:creationId xmlns:p14="http://schemas.microsoft.com/office/powerpoint/2010/main" val="6156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50652"/>
          </a:xfrm>
        </p:spPr>
        <p:txBody>
          <a:bodyPr/>
          <a:lstStyle/>
          <a:p>
            <a:r>
              <a:rPr lang="en-US" dirty="0"/>
              <a:t>Intuition</a:t>
            </a:r>
          </a:p>
        </p:txBody>
      </p:sp>
      <p:sp>
        <p:nvSpPr>
          <p:cNvPr id="3" name="Content Placeholder 2"/>
          <p:cNvSpPr>
            <a:spLocks noGrp="1"/>
          </p:cNvSpPr>
          <p:nvPr>
            <p:ph idx="1"/>
          </p:nvPr>
        </p:nvSpPr>
        <p:spPr>
          <a:xfrm>
            <a:off x="457200" y="858645"/>
            <a:ext cx="8229600" cy="1351155"/>
          </a:xfrm>
        </p:spPr>
        <p:txBody>
          <a:bodyPr/>
          <a:lstStyle/>
          <a:p>
            <a:r>
              <a:rPr lang="en-US" sz="2800" b="1" dirty="0"/>
              <a:t>Intuitive Decision Making</a:t>
            </a:r>
            <a:r>
              <a:rPr lang="en-US" sz="2800" dirty="0"/>
              <a:t>: making decisions on the basis of experience, feelings, and accumulated judgment</a:t>
            </a:r>
          </a:p>
        </p:txBody>
      </p:sp>
    </p:spTree>
    <p:extLst>
      <p:ext uri="{BB962C8B-B14F-4D97-AF65-F5344CB8AC3E}">
        <p14:creationId xmlns:p14="http://schemas.microsoft.com/office/powerpoint/2010/main" val="994546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108"/>
            <a:ext cx="8229600" cy="609600"/>
          </a:xfrm>
        </p:spPr>
        <p:txBody>
          <a:bodyPr/>
          <a:lstStyle/>
          <a:p>
            <a:r>
              <a:rPr lang="en-US" dirty="0"/>
              <a:t>Exhibit 2.6 What is Intuition?</a:t>
            </a:r>
          </a:p>
        </p:txBody>
      </p:sp>
      <p:pic>
        <p:nvPicPr>
          <p:cNvPr id="7" name="Picture Placeholder 6" descr="A chart shows the five different aspects of intuition.&#10;Long description is available in notes,&#10;press F6"/>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470958" y="1228436"/>
            <a:ext cx="8213055" cy="3952661"/>
          </a:xfrm>
          <a:prstGeom prst="rect">
            <a:avLst/>
          </a:prstGeom>
        </p:spPr>
      </p:pic>
      <p:sp>
        <p:nvSpPr>
          <p:cNvPr id="4" name="Text Placeholder 3"/>
          <p:cNvSpPr>
            <a:spLocks noGrp="1"/>
          </p:cNvSpPr>
          <p:nvPr>
            <p:ph type="body" sz="quarter" idx="13"/>
          </p:nvPr>
        </p:nvSpPr>
        <p:spPr>
          <a:xfrm>
            <a:off x="457200" y="5535220"/>
            <a:ext cx="8229600" cy="646216"/>
          </a:xfrm>
        </p:spPr>
        <p:txBody>
          <a:bodyPr anchor="ctr"/>
          <a:lstStyle/>
          <a:p>
            <a:r>
              <a:rPr lang="en-US" sz="1600" dirty="0"/>
              <a:t>Exhibit 2.6 shows the five different aspects of intuition identified by researchers studying managers’ use of intuitive decision making.</a:t>
            </a:r>
          </a:p>
        </p:txBody>
      </p:sp>
    </p:spTree>
    <p:extLst>
      <p:ext uri="{BB962C8B-B14F-4D97-AF65-F5344CB8AC3E}">
        <p14:creationId xmlns:p14="http://schemas.microsoft.com/office/powerpoint/2010/main" val="1087925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50652"/>
          </a:xfrm>
        </p:spPr>
        <p:txBody>
          <a:bodyPr/>
          <a:lstStyle/>
          <a:p>
            <a:r>
              <a:rPr lang="en-US" dirty="0"/>
              <a:t>Evidence-Based Management</a:t>
            </a:r>
          </a:p>
        </p:txBody>
      </p:sp>
      <p:sp>
        <p:nvSpPr>
          <p:cNvPr id="3" name="Content Placeholder 2"/>
          <p:cNvSpPr>
            <a:spLocks noGrp="1"/>
          </p:cNvSpPr>
          <p:nvPr>
            <p:ph idx="1"/>
          </p:nvPr>
        </p:nvSpPr>
        <p:spPr>
          <a:xfrm>
            <a:off x="457200" y="905106"/>
            <a:ext cx="8229600" cy="1196898"/>
          </a:xfrm>
        </p:spPr>
        <p:txBody>
          <a:bodyPr/>
          <a:lstStyle/>
          <a:p>
            <a:pPr marL="342900" indent="-342900" eaLnBrk="0" hangingPunct="0">
              <a:spcBef>
                <a:spcPct val="20000"/>
              </a:spcBef>
              <a:buFont typeface="Arial" charset="0"/>
              <a:buChar char="•"/>
            </a:pPr>
            <a:r>
              <a:rPr lang="en-US" sz="2400" b="1" dirty="0"/>
              <a:t>Evidence-based management (</a:t>
            </a:r>
            <a:r>
              <a:rPr lang="en-US" sz="2400" b="1" spc="-300" dirty="0"/>
              <a:t>E B </a:t>
            </a:r>
            <a:r>
              <a:rPr lang="en-US" sz="2400" b="1" dirty="0" err="1"/>
              <a:t>Mgt</a:t>
            </a:r>
            <a:r>
              <a:rPr lang="en-US" sz="2400" b="1" dirty="0"/>
              <a:t>)</a:t>
            </a:r>
            <a:r>
              <a:rPr lang="en-US" sz="2400" dirty="0"/>
              <a:t>:</a:t>
            </a:r>
            <a:r>
              <a:rPr lang="en-US" sz="2400" b="1" dirty="0"/>
              <a:t> </a:t>
            </a:r>
            <a:r>
              <a:rPr lang="en-US" sz="2400" dirty="0"/>
              <a:t>the systematic use of the best available evidence to improve management practice.</a:t>
            </a:r>
          </a:p>
        </p:txBody>
      </p:sp>
    </p:spTree>
    <p:extLst>
      <p:ext uri="{BB962C8B-B14F-4D97-AF65-F5344CB8AC3E}">
        <p14:creationId xmlns:p14="http://schemas.microsoft.com/office/powerpoint/2010/main" val="507184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C8060-027D-47D6-AE5E-18B43121C94E}"/>
              </a:ext>
            </a:extLst>
          </p:cNvPr>
          <p:cNvSpPr>
            <a:spLocks noGrp="1"/>
          </p:cNvSpPr>
          <p:nvPr>
            <p:ph type="title"/>
          </p:nvPr>
        </p:nvSpPr>
        <p:spPr>
          <a:xfrm>
            <a:off x="457200" y="152400"/>
            <a:ext cx="8229600" cy="550652"/>
          </a:xfrm>
        </p:spPr>
        <p:txBody>
          <a:bodyPr/>
          <a:lstStyle/>
          <a:p>
            <a:r>
              <a:rPr lang="en-US" dirty="0"/>
              <a:t>Crowdsourcing</a:t>
            </a:r>
          </a:p>
        </p:txBody>
      </p:sp>
      <p:sp>
        <p:nvSpPr>
          <p:cNvPr id="3" name="Content Placeholder 2">
            <a:extLst>
              <a:ext uri="{FF2B5EF4-FFF2-40B4-BE49-F238E27FC236}">
                <a16:creationId xmlns:a16="http://schemas.microsoft.com/office/drawing/2014/main" id="{44CCA043-898F-4662-AC30-F9C2428860B0}"/>
              </a:ext>
            </a:extLst>
          </p:cNvPr>
          <p:cNvSpPr>
            <a:spLocks noGrp="1"/>
          </p:cNvSpPr>
          <p:nvPr>
            <p:ph idx="1"/>
          </p:nvPr>
        </p:nvSpPr>
        <p:spPr>
          <a:xfrm>
            <a:off x="457200" y="936702"/>
            <a:ext cx="8229600" cy="1196898"/>
          </a:xfrm>
        </p:spPr>
        <p:txBody>
          <a:bodyPr/>
          <a:lstStyle/>
          <a:p>
            <a:r>
              <a:rPr lang="en-US" sz="2400" b="1" dirty="0"/>
              <a:t>Crowdsourcing:</a:t>
            </a:r>
            <a:r>
              <a:rPr lang="en-US" sz="2400" dirty="0"/>
              <a:t> a decision-making approach where you solicit ideas and input from a network of people outside of the traditional set of decision makers.</a:t>
            </a:r>
          </a:p>
        </p:txBody>
      </p:sp>
    </p:spTree>
    <p:extLst>
      <p:ext uri="{BB962C8B-B14F-4D97-AF65-F5344CB8AC3E}">
        <p14:creationId xmlns:p14="http://schemas.microsoft.com/office/powerpoint/2010/main" val="3502568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955"/>
            <a:ext cx="8229600" cy="1097280"/>
          </a:xfrm>
        </p:spPr>
        <p:txBody>
          <a:bodyPr/>
          <a:lstStyle/>
          <a:p>
            <a:r>
              <a:rPr lang="en-US" dirty="0"/>
              <a:t>Types of Decisions: Structured Problems and Programmed Decisions</a:t>
            </a:r>
          </a:p>
        </p:txBody>
      </p:sp>
      <p:sp>
        <p:nvSpPr>
          <p:cNvPr id="3" name="Content Placeholder 2"/>
          <p:cNvSpPr>
            <a:spLocks noGrp="1"/>
          </p:cNvSpPr>
          <p:nvPr>
            <p:ph idx="1"/>
          </p:nvPr>
        </p:nvSpPr>
        <p:spPr>
          <a:xfrm>
            <a:off x="457200" y="1535151"/>
            <a:ext cx="8229600" cy="1741449"/>
          </a:xfrm>
        </p:spPr>
        <p:txBody>
          <a:bodyPr/>
          <a:lstStyle/>
          <a:p>
            <a:r>
              <a:rPr lang="en-IN" sz="2400" b="1" dirty="0"/>
              <a:t>Structured problems:</a:t>
            </a:r>
            <a:r>
              <a:rPr lang="en-IN" sz="2400" dirty="0"/>
              <a:t> straightforward, familiar, and easily defined problems</a:t>
            </a:r>
          </a:p>
          <a:p>
            <a:r>
              <a:rPr lang="en-IN" sz="2400" b="1" dirty="0"/>
              <a:t>Programmed decisions:</a:t>
            </a:r>
            <a:r>
              <a:rPr lang="en-IN" sz="2400" dirty="0"/>
              <a:t> repetitive decisions that can be handled by a routine approach</a:t>
            </a:r>
          </a:p>
        </p:txBody>
      </p:sp>
    </p:spTree>
    <p:extLst>
      <p:ext uri="{BB962C8B-B14F-4D97-AF65-F5344CB8AC3E}">
        <p14:creationId xmlns:p14="http://schemas.microsoft.com/office/powerpoint/2010/main" val="600473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50652"/>
          </a:xfrm>
        </p:spPr>
        <p:txBody>
          <a:bodyPr/>
          <a:lstStyle/>
          <a:p>
            <a:r>
              <a:rPr lang="en-US" dirty="0"/>
              <a:t>Types of Programmed Decisions</a:t>
            </a:r>
          </a:p>
        </p:txBody>
      </p:sp>
      <p:sp>
        <p:nvSpPr>
          <p:cNvPr id="3" name="Content Placeholder 2"/>
          <p:cNvSpPr>
            <a:spLocks noGrp="1"/>
          </p:cNvSpPr>
          <p:nvPr>
            <p:ph idx="1"/>
          </p:nvPr>
        </p:nvSpPr>
        <p:spPr>
          <a:xfrm>
            <a:off x="457200" y="912543"/>
            <a:ext cx="8229600" cy="2330604"/>
          </a:xfrm>
        </p:spPr>
        <p:txBody>
          <a:bodyPr/>
          <a:lstStyle/>
          <a:p>
            <a:r>
              <a:rPr lang="en-IN" sz="2400" b="1" dirty="0"/>
              <a:t>Procedure:</a:t>
            </a:r>
            <a:r>
              <a:rPr lang="en-IN" sz="2400" dirty="0"/>
              <a:t> a series of sequential steps used to respond to a well-structured problem</a:t>
            </a:r>
          </a:p>
          <a:p>
            <a:r>
              <a:rPr lang="en-IN" sz="2400" b="1" dirty="0"/>
              <a:t>Rule:</a:t>
            </a:r>
            <a:r>
              <a:rPr lang="en-IN" sz="2400" dirty="0"/>
              <a:t> an explicit statement that tells managers what can or cannot be done</a:t>
            </a:r>
          </a:p>
          <a:p>
            <a:r>
              <a:rPr lang="en-IN" sz="2400" b="1" dirty="0"/>
              <a:t>Policy:</a:t>
            </a:r>
            <a:r>
              <a:rPr lang="en-IN" sz="2400" dirty="0"/>
              <a:t> a guideline for making decisions</a:t>
            </a:r>
          </a:p>
        </p:txBody>
      </p:sp>
    </p:spTree>
    <p:extLst>
      <p:ext uri="{BB962C8B-B14F-4D97-AF65-F5344CB8AC3E}">
        <p14:creationId xmlns:p14="http://schemas.microsoft.com/office/powerpoint/2010/main" val="186775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955"/>
            <a:ext cx="8229600" cy="1097280"/>
          </a:xfrm>
        </p:spPr>
        <p:txBody>
          <a:bodyPr/>
          <a:lstStyle/>
          <a:p>
            <a:r>
              <a:rPr lang="en-US" dirty="0"/>
              <a:t>Types of Decisions: Unstructured Problems and Nonprogrammed Decisions</a:t>
            </a:r>
          </a:p>
        </p:txBody>
      </p:sp>
      <p:sp>
        <p:nvSpPr>
          <p:cNvPr id="3" name="Content Placeholder 2"/>
          <p:cNvSpPr>
            <a:spLocks noGrp="1"/>
          </p:cNvSpPr>
          <p:nvPr>
            <p:ph idx="1"/>
          </p:nvPr>
        </p:nvSpPr>
        <p:spPr>
          <a:xfrm>
            <a:off x="457200" y="1535151"/>
            <a:ext cx="8229600" cy="1741449"/>
          </a:xfrm>
        </p:spPr>
        <p:txBody>
          <a:bodyPr/>
          <a:lstStyle/>
          <a:p>
            <a:r>
              <a:rPr lang="en-IN" sz="2400" b="1" dirty="0"/>
              <a:t>Unstructured problems:</a:t>
            </a:r>
            <a:r>
              <a:rPr lang="en-IN" sz="2400" dirty="0"/>
              <a:t> problems that are new or unusual and for which information is ambiguous or incomplete</a:t>
            </a:r>
          </a:p>
          <a:p>
            <a:r>
              <a:rPr lang="en-IN" sz="2400" b="1" dirty="0" err="1"/>
              <a:t>Nonprogrammed</a:t>
            </a:r>
            <a:r>
              <a:rPr lang="en-IN" sz="2400" b="1" dirty="0"/>
              <a:t> decisions:</a:t>
            </a:r>
            <a:r>
              <a:rPr lang="en-IN" sz="2400" dirty="0"/>
              <a:t> unique and nonrecurring and involve custom-made solutions</a:t>
            </a:r>
          </a:p>
        </p:txBody>
      </p:sp>
    </p:spTree>
    <p:extLst>
      <p:ext uri="{BB962C8B-B14F-4D97-AF65-F5344CB8AC3E}">
        <p14:creationId xmlns:p14="http://schemas.microsoft.com/office/powerpoint/2010/main" val="1982002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eaders: Characteristic, Programmed Decisions, Nonprogrammed Decisions"/>
          <p:cNvSpPr>
            <a:spLocks noGrp="1"/>
          </p:cNvSpPr>
          <p:nvPr>
            <p:ph type="title"/>
          </p:nvPr>
        </p:nvSpPr>
        <p:spPr>
          <a:xfrm>
            <a:off x="463869" y="152400"/>
            <a:ext cx="8229600" cy="1066800"/>
          </a:xfrm>
        </p:spPr>
        <p:txBody>
          <a:bodyPr/>
          <a:lstStyle/>
          <a:p>
            <a:r>
              <a:rPr lang="en-US" sz="3600" dirty="0"/>
              <a:t>Exhibit 2.7 Programmed vs. </a:t>
            </a:r>
            <a:r>
              <a:rPr lang="en-US" sz="3600" dirty="0" err="1"/>
              <a:t>Nonprogrammed</a:t>
            </a:r>
            <a:r>
              <a:rPr lang="en-US" sz="3600" dirty="0"/>
              <a:t> Decisions</a:t>
            </a:r>
          </a:p>
        </p:txBody>
      </p:sp>
      <p:graphicFrame>
        <p:nvGraphicFramePr>
          <p:cNvPr id="5" name="Table 4" descr="Headers: Characteristic, Programmed Decisions, Nonprogrammed Decisions"/>
          <p:cNvGraphicFramePr>
            <a:graphicFrameLocks noGrp="1"/>
          </p:cNvGraphicFramePr>
          <p:nvPr>
            <p:extLst>
              <p:ext uri="{D42A27DB-BD31-4B8C-83A1-F6EECF244321}">
                <p14:modId xmlns:p14="http://schemas.microsoft.com/office/powerpoint/2010/main" val="1424054178"/>
              </p:ext>
            </p:extLst>
          </p:nvPr>
        </p:nvGraphicFramePr>
        <p:xfrm>
          <a:off x="452718" y="1676400"/>
          <a:ext cx="8229600" cy="4191305"/>
        </p:xfrm>
        <a:graphic>
          <a:graphicData uri="http://schemas.openxmlformats.org/drawingml/2006/table">
            <a:tbl>
              <a:tblPr firstRow="1" bandRow="1">
                <a:tableStyleId>{3B4B98B0-60AC-42C2-AFA5-B58CD77FA1E5}</a:tableStyleId>
              </a:tblPr>
              <a:tblGrid>
                <a:gridCol w="2576222">
                  <a:extLst>
                    <a:ext uri="{9D8B030D-6E8A-4147-A177-3AD203B41FA5}">
                      <a16:colId xmlns:a16="http://schemas.microsoft.com/office/drawing/2014/main" val="20000"/>
                    </a:ext>
                  </a:extLst>
                </a:gridCol>
                <a:gridCol w="2719346">
                  <a:extLst>
                    <a:ext uri="{9D8B030D-6E8A-4147-A177-3AD203B41FA5}">
                      <a16:colId xmlns:a16="http://schemas.microsoft.com/office/drawing/2014/main" val="20001"/>
                    </a:ext>
                  </a:extLst>
                </a:gridCol>
                <a:gridCol w="2934032">
                  <a:extLst>
                    <a:ext uri="{9D8B030D-6E8A-4147-A177-3AD203B41FA5}">
                      <a16:colId xmlns:a16="http://schemas.microsoft.com/office/drawing/2014/main" val="20002"/>
                    </a:ext>
                  </a:extLst>
                </a:gridCol>
              </a:tblGrid>
              <a:tr h="669113">
                <a:tc>
                  <a:txBody>
                    <a:bodyPr/>
                    <a:lstStyle/>
                    <a:p>
                      <a:r>
                        <a:rPr lang="en-US" dirty="0">
                          <a:solidFill>
                            <a:schemeClr val="bg1"/>
                          </a:solidFill>
                        </a:rPr>
                        <a:t>Characteristic</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r>
                        <a:rPr lang="en-US" dirty="0">
                          <a:solidFill>
                            <a:schemeClr val="bg1"/>
                          </a:solidFill>
                        </a:rPr>
                        <a:t>Programmed Decisions</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r>
                        <a:rPr lang="en-US" dirty="0">
                          <a:solidFill>
                            <a:schemeClr val="bg1"/>
                          </a:solidFill>
                        </a:rPr>
                        <a:t>Nonprogrammed Decisions</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82350">
                <a:tc>
                  <a:txBody>
                    <a:bodyPr/>
                    <a:lstStyle/>
                    <a:p>
                      <a:r>
                        <a:rPr lang="en-US" dirty="0"/>
                        <a:t>Type of problem</a:t>
                      </a:r>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r>
                        <a:rPr lang="en-US" dirty="0"/>
                        <a:t>Structured</a:t>
                      </a:r>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r>
                        <a:rPr lang="en-US" dirty="0"/>
                        <a:t>Unstructured</a:t>
                      </a:r>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1"/>
                  </a:ext>
                </a:extLst>
              </a:tr>
              <a:tr h="382350">
                <a:tc>
                  <a:txBody>
                    <a:bodyPr/>
                    <a:lstStyle/>
                    <a:p>
                      <a:r>
                        <a:rPr lang="en-US" dirty="0"/>
                        <a:t>Managerial level</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dirty="0"/>
                        <a:t>Lower levels</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dirty="0"/>
                        <a:t>Upper levels</a:t>
                      </a:r>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2"/>
                  </a:ext>
                </a:extLst>
              </a:tr>
              <a:tr h="382350">
                <a:tc>
                  <a:txBody>
                    <a:bodyPr/>
                    <a:lstStyle/>
                    <a:p>
                      <a:r>
                        <a:rPr lang="en-US" dirty="0"/>
                        <a:t>Frequency</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dirty="0"/>
                        <a:t>Repetitive, routine</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dirty="0"/>
                        <a:t>New, unusual</a:t>
                      </a:r>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3"/>
                  </a:ext>
                </a:extLst>
              </a:tr>
              <a:tr h="669113">
                <a:tc>
                  <a:txBody>
                    <a:bodyPr/>
                    <a:lstStyle/>
                    <a:p>
                      <a:r>
                        <a:rPr lang="en-US" dirty="0"/>
                        <a:t>Information </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dirty="0"/>
                        <a:t>Readily available</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dirty="0"/>
                        <a:t>Ambiguous or incomplete</a:t>
                      </a:r>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4"/>
                  </a:ext>
                </a:extLst>
              </a:tr>
              <a:tr h="382350">
                <a:tc>
                  <a:txBody>
                    <a:bodyPr/>
                    <a:lstStyle/>
                    <a:p>
                      <a:r>
                        <a:rPr lang="en-US" dirty="0"/>
                        <a:t>Goals</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dirty="0"/>
                        <a:t>Clear,</a:t>
                      </a:r>
                      <a:r>
                        <a:rPr lang="en-US" baseline="0" dirty="0"/>
                        <a:t> specific</a:t>
                      </a:r>
                      <a:endParaRPr lang="en-US"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dirty="0"/>
                        <a:t>Vague</a:t>
                      </a:r>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5"/>
                  </a:ext>
                </a:extLst>
              </a:tr>
              <a:tr h="654566">
                <a:tc>
                  <a:txBody>
                    <a:bodyPr/>
                    <a:lstStyle/>
                    <a:p>
                      <a:r>
                        <a:rPr lang="en-US" dirty="0"/>
                        <a:t>Time frame for solution</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dirty="0"/>
                        <a:t>Short</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dirty="0"/>
                        <a:t>Relatively long</a:t>
                      </a:r>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6"/>
                  </a:ext>
                </a:extLst>
              </a:tr>
              <a:tr h="669113">
                <a:tc>
                  <a:txBody>
                    <a:bodyPr/>
                    <a:lstStyle/>
                    <a:p>
                      <a:r>
                        <a:rPr lang="en-US" dirty="0"/>
                        <a:t>Solution relies on</a:t>
                      </a:r>
                      <a:r>
                        <a:rPr lang="is-IS" dirty="0"/>
                        <a:t>…</a:t>
                      </a:r>
                      <a:endParaRPr lang="en-US"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r>
                        <a:rPr lang="en-US" dirty="0"/>
                        <a:t>Procedures, rules, policies</a:t>
                      </a:r>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r>
                        <a:rPr lang="en-US" dirty="0"/>
                        <a:t>Judgment and creativity</a:t>
                      </a:r>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79761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702"/>
            <a:ext cx="8229600" cy="550652"/>
          </a:xfrm>
        </p:spPr>
        <p:txBody>
          <a:bodyPr anchor="ctr"/>
          <a:lstStyle/>
          <a:p>
            <a:r>
              <a:rPr lang="en-US" dirty="0"/>
              <a:t>Decision-Making Styles</a:t>
            </a:r>
          </a:p>
        </p:txBody>
      </p:sp>
      <p:sp>
        <p:nvSpPr>
          <p:cNvPr id="3" name="Content Placeholder 2"/>
          <p:cNvSpPr>
            <a:spLocks noGrp="1"/>
          </p:cNvSpPr>
          <p:nvPr>
            <p:ph idx="1"/>
          </p:nvPr>
        </p:nvSpPr>
        <p:spPr>
          <a:xfrm>
            <a:off x="457200" y="914400"/>
            <a:ext cx="8229600" cy="815182"/>
          </a:xfrm>
        </p:spPr>
        <p:txBody>
          <a:bodyPr/>
          <a:lstStyle/>
          <a:p>
            <a:r>
              <a:rPr lang="en-US" sz="2400" dirty="0"/>
              <a:t>Research has identified four different individual decision-making styles based on two dimensions:</a:t>
            </a:r>
          </a:p>
        </p:txBody>
      </p:sp>
      <p:sp>
        <p:nvSpPr>
          <p:cNvPr id="5" name="Content Placeholder 4"/>
          <p:cNvSpPr>
            <a:spLocks noGrp="1"/>
          </p:cNvSpPr>
          <p:nvPr>
            <p:ph sz="quarter" idx="13"/>
          </p:nvPr>
        </p:nvSpPr>
        <p:spPr>
          <a:xfrm>
            <a:off x="457200" y="1828800"/>
            <a:ext cx="8229600" cy="1752600"/>
          </a:xfrm>
        </p:spPr>
        <p:txBody>
          <a:bodyPr/>
          <a:lstStyle/>
          <a:p>
            <a:pPr marL="1001268" lvl="1" indent="-514350">
              <a:buFont typeface="+mj-lt"/>
              <a:buAutoNum type="arabicPeriod"/>
            </a:pPr>
            <a:r>
              <a:rPr lang="en-US" sz="2400" dirty="0"/>
              <a:t>An individual’s way of thinking</a:t>
            </a:r>
          </a:p>
          <a:p>
            <a:pPr marL="1001268" lvl="1" indent="-514350">
              <a:buFont typeface="+mj-lt"/>
              <a:buAutoNum type="arabicPeriod"/>
            </a:pPr>
            <a:r>
              <a:rPr lang="en-US" sz="2400" dirty="0"/>
              <a:t>An individual’s tolerance for ambiguity</a:t>
            </a:r>
          </a:p>
          <a:p>
            <a:r>
              <a:rPr lang="en-US" sz="2400" dirty="0"/>
              <a:t>The four styles are directive, analytic, conceptual and behavioral.</a:t>
            </a:r>
          </a:p>
        </p:txBody>
      </p:sp>
    </p:spTree>
    <p:extLst>
      <p:ext uri="{BB962C8B-B14F-4D97-AF65-F5344CB8AC3E}">
        <p14:creationId xmlns:p14="http://schemas.microsoft.com/office/powerpoint/2010/main" val="1075173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996"/>
            <a:ext cx="8229600" cy="533400"/>
          </a:xfrm>
        </p:spPr>
        <p:txBody>
          <a:bodyPr anchor="ctr"/>
          <a:lstStyle/>
          <a:p>
            <a:r>
              <a:rPr lang="en-US" dirty="0"/>
              <a:t>Four Decision-Making Styles</a:t>
            </a:r>
          </a:p>
        </p:txBody>
      </p:sp>
      <p:sp>
        <p:nvSpPr>
          <p:cNvPr id="3" name="Content Placeholder 2"/>
          <p:cNvSpPr>
            <a:spLocks noGrp="1"/>
          </p:cNvSpPr>
          <p:nvPr>
            <p:ph idx="1"/>
          </p:nvPr>
        </p:nvSpPr>
        <p:spPr>
          <a:xfrm>
            <a:off x="457200" y="905107"/>
            <a:ext cx="8229600" cy="3635298"/>
          </a:xfrm>
        </p:spPr>
        <p:txBody>
          <a:bodyPr/>
          <a:lstStyle/>
          <a:p>
            <a:r>
              <a:rPr lang="en-US" sz="2400" b="1" dirty="0"/>
              <a:t>Directive style</a:t>
            </a:r>
            <a:r>
              <a:rPr lang="en-US" sz="2400" dirty="0"/>
              <a:t>: low tolerance for ambiguity and seek rationality</a:t>
            </a:r>
          </a:p>
          <a:p>
            <a:r>
              <a:rPr lang="en-US" sz="2400" b="1" dirty="0"/>
              <a:t>Analytic style</a:t>
            </a:r>
            <a:r>
              <a:rPr lang="en-US" sz="2400" dirty="0"/>
              <a:t>: seek rationality but have a higher tolerance for ambiguity</a:t>
            </a:r>
          </a:p>
          <a:p>
            <a:r>
              <a:rPr lang="en-US" sz="2400" b="1" dirty="0"/>
              <a:t>Conceptual style</a:t>
            </a:r>
            <a:r>
              <a:rPr lang="en-US" sz="2400" dirty="0"/>
              <a:t>: intuitive decision makers with a high tolerance for ambiguity</a:t>
            </a:r>
          </a:p>
          <a:p>
            <a:r>
              <a:rPr lang="en-US" sz="2400" b="1" dirty="0"/>
              <a:t>Behavioral style</a:t>
            </a:r>
            <a:r>
              <a:rPr lang="en-US" sz="2400" dirty="0"/>
              <a:t>: intuitive decision makers with a low tolerance for ambiguity</a:t>
            </a:r>
          </a:p>
        </p:txBody>
      </p:sp>
    </p:spTree>
    <p:extLst>
      <p:ext uri="{BB962C8B-B14F-4D97-AF65-F5344CB8AC3E}">
        <p14:creationId xmlns:p14="http://schemas.microsoft.com/office/powerpoint/2010/main" val="1777459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50652"/>
          </a:xfrm>
        </p:spPr>
        <p:txBody>
          <a:bodyPr/>
          <a:lstStyle/>
          <a:p>
            <a:r>
              <a:rPr lang="en-US" dirty="0"/>
              <a:t>Be A Better Decision Maker</a:t>
            </a:r>
          </a:p>
        </p:txBody>
      </p:sp>
      <p:sp>
        <p:nvSpPr>
          <p:cNvPr id="3" name="Content Placeholder 2"/>
          <p:cNvSpPr>
            <a:spLocks noGrp="1"/>
          </p:cNvSpPr>
          <p:nvPr>
            <p:ph idx="1"/>
          </p:nvPr>
        </p:nvSpPr>
        <p:spPr>
          <a:xfrm>
            <a:off x="468351" y="914400"/>
            <a:ext cx="8229600" cy="838199"/>
          </a:xfrm>
        </p:spPr>
        <p:txBody>
          <a:bodyPr/>
          <a:lstStyle/>
          <a:p>
            <a:pPr marL="0" indent="0">
              <a:spcBef>
                <a:spcPts val="0"/>
              </a:spcBef>
              <a:buClrTx/>
              <a:buSzTx/>
              <a:buNone/>
            </a:pPr>
            <a:r>
              <a:rPr lang="en-US" sz="2400" dirty="0"/>
              <a:t>A key to success in management and in your career is knowing how to be an effective decision maker.</a:t>
            </a:r>
            <a:endParaRPr lang="en-US" sz="1200" dirty="0"/>
          </a:p>
        </p:txBody>
      </p:sp>
    </p:spTree>
    <p:extLst>
      <p:ext uri="{BB962C8B-B14F-4D97-AF65-F5344CB8AC3E}">
        <p14:creationId xmlns:p14="http://schemas.microsoft.com/office/powerpoint/2010/main" val="965711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eaders: Characteristic, Programmed Decisions, Nonprogrammed Decisions"/>
          <p:cNvSpPr>
            <a:spLocks noGrp="1"/>
          </p:cNvSpPr>
          <p:nvPr>
            <p:ph type="title"/>
          </p:nvPr>
        </p:nvSpPr>
        <p:spPr>
          <a:xfrm>
            <a:off x="457200" y="152400"/>
            <a:ext cx="8229600" cy="550652"/>
          </a:xfrm>
        </p:spPr>
        <p:txBody>
          <a:bodyPr/>
          <a:lstStyle/>
          <a:p>
            <a:r>
              <a:rPr lang="en-US" dirty="0"/>
              <a:t>Exhibit 2.8 Decision-Style Model</a:t>
            </a:r>
          </a:p>
        </p:txBody>
      </p:sp>
      <p:pic>
        <p:nvPicPr>
          <p:cNvPr id="7" name="Picture Placeholder 6" descr="A two-by-two matrix illustrates the “Decision-style Model.”&#10;Long description is available in notes,&#10;press F6">
            <a:extLst>
              <a:ext uri="{FF2B5EF4-FFF2-40B4-BE49-F238E27FC236}">
                <a16:creationId xmlns:a16="http://schemas.microsoft.com/office/drawing/2014/main" id="{1ABB5A7D-0A4D-44B8-8B43-98ACC6BFAE2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b="10662"/>
          <a:stretch/>
        </p:blipFill>
        <p:spPr>
          <a:xfrm>
            <a:off x="2003209" y="956133"/>
            <a:ext cx="5144126" cy="4336134"/>
          </a:xfrm>
          <a:prstGeom prst="rect">
            <a:avLst/>
          </a:prstGeom>
        </p:spPr>
      </p:pic>
      <p:sp>
        <p:nvSpPr>
          <p:cNvPr id="3" name="Content Placeholder 2"/>
          <p:cNvSpPr>
            <a:spLocks noGrp="1"/>
          </p:cNvSpPr>
          <p:nvPr>
            <p:ph idx="1"/>
          </p:nvPr>
        </p:nvSpPr>
        <p:spPr>
          <a:xfrm>
            <a:off x="457200" y="5618358"/>
            <a:ext cx="8229600" cy="564993"/>
          </a:xfrm>
        </p:spPr>
        <p:txBody>
          <a:bodyPr/>
          <a:lstStyle/>
          <a:p>
            <a:pPr marL="0" indent="0">
              <a:buNone/>
            </a:pPr>
            <a:r>
              <a:rPr lang="en-US" dirty="0"/>
              <a:t>Exhibit 2.8 shows the decision-style model from A. J. Rowe and J. D. </a:t>
            </a:r>
            <a:r>
              <a:rPr lang="en-US" dirty="0" err="1"/>
              <a:t>Boulgarides</a:t>
            </a:r>
            <a:r>
              <a:rPr lang="en-US" dirty="0"/>
              <a:t>, </a:t>
            </a:r>
            <a:r>
              <a:rPr lang="en-US" i="1" dirty="0"/>
              <a:t>Managerial Decision</a:t>
            </a:r>
            <a:r>
              <a:rPr lang="en-US" dirty="0"/>
              <a:t> </a:t>
            </a:r>
            <a:r>
              <a:rPr lang="en-US" i="1" dirty="0"/>
              <a:t>Making </a:t>
            </a:r>
            <a:r>
              <a:rPr lang="en-US" dirty="0"/>
              <a:t>(Upper Saddler River, </a:t>
            </a:r>
            <a:r>
              <a:rPr lang="en-US" spc="-200" dirty="0"/>
              <a:t>N </a:t>
            </a:r>
            <a:r>
              <a:rPr lang="en-US" dirty="0"/>
              <a:t>J: Prentice Hall, 1992), p. 29.</a:t>
            </a:r>
          </a:p>
        </p:txBody>
      </p:sp>
    </p:spTree>
    <p:extLst>
      <p:ext uri="{BB962C8B-B14F-4D97-AF65-F5344CB8AC3E}">
        <p14:creationId xmlns:p14="http://schemas.microsoft.com/office/powerpoint/2010/main" val="1463619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257"/>
            <a:ext cx="8229600" cy="550652"/>
          </a:xfrm>
        </p:spPr>
        <p:txBody>
          <a:bodyPr/>
          <a:lstStyle/>
          <a:p>
            <a:r>
              <a:rPr lang="en-US" dirty="0"/>
              <a:t>Heuristics</a:t>
            </a:r>
          </a:p>
        </p:txBody>
      </p:sp>
      <p:sp>
        <p:nvSpPr>
          <p:cNvPr id="3" name="Content Placeholder 2"/>
          <p:cNvSpPr>
            <a:spLocks noGrp="1"/>
          </p:cNvSpPr>
          <p:nvPr>
            <p:ph idx="1"/>
          </p:nvPr>
        </p:nvSpPr>
        <p:spPr>
          <a:xfrm>
            <a:off x="457200" y="860503"/>
            <a:ext cx="8229600" cy="1730297"/>
          </a:xfrm>
        </p:spPr>
        <p:txBody>
          <a:bodyPr/>
          <a:lstStyle/>
          <a:p>
            <a:r>
              <a:rPr lang="en-US" sz="2400" dirty="0"/>
              <a:t>Heuristics or “rules of thumb” can help make sense of complex, uncertain, or ambiguous information.</a:t>
            </a:r>
          </a:p>
          <a:p>
            <a:r>
              <a:rPr lang="en-US" sz="2400" dirty="0"/>
              <a:t>However, they can also lead to errors and biases in processing and evaluating information.</a:t>
            </a:r>
          </a:p>
        </p:txBody>
      </p:sp>
    </p:spTree>
    <p:extLst>
      <p:ext uri="{BB962C8B-B14F-4D97-AF65-F5344CB8AC3E}">
        <p14:creationId xmlns:p14="http://schemas.microsoft.com/office/powerpoint/2010/main" val="1356790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z="3200" dirty="0"/>
              <a:t>Exhibit 2.9 Common Decision-Making Biases</a:t>
            </a:r>
          </a:p>
        </p:txBody>
      </p:sp>
      <p:pic>
        <p:nvPicPr>
          <p:cNvPr id="7" name="Picture Placeholder 6" descr="A web diagram shows twelve common decision errors of managers and biases they may have.&#10;Long description is available in notes,&#10;press F6"/>
          <p:cNvPicPr>
            <a:picLocks noGrp="1" noChangeAspect="1"/>
          </p:cNvPicPr>
          <p:nvPr>
            <p:ph type="pic" sz="quarter" idx="14"/>
          </p:nvPr>
        </p:nvPicPr>
        <p:blipFill>
          <a:blip r:embed="rId3" cstate="print"/>
          <a:stretch>
            <a:fillRect/>
          </a:stretch>
        </p:blipFill>
        <p:spPr>
          <a:xfrm>
            <a:off x="1110653" y="1048328"/>
            <a:ext cx="6934193" cy="4593256"/>
          </a:xfrm>
          <a:prstGeom prst="rect">
            <a:avLst/>
          </a:prstGeom>
        </p:spPr>
      </p:pic>
      <p:sp>
        <p:nvSpPr>
          <p:cNvPr id="3" name="Text Placeholder 2"/>
          <p:cNvSpPr>
            <a:spLocks noGrp="1"/>
          </p:cNvSpPr>
          <p:nvPr>
            <p:ph type="body" sz="quarter" idx="13"/>
          </p:nvPr>
        </p:nvSpPr>
        <p:spPr>
          <a:xfrm>
            <a:off x="457200" y="5769307"/>
            <a:ext cx="8229600" cy="402893"/>
          </a:xfrm>
        </p:spPr>
        <p:txBody>
          <a:bodyPr anchor="ctr"/>
          <a:lstStyle/>
          <a:p>
            <a:r>
              <a:rPr lang="en-US" sz="1600" dirty="0"/>
              <a:t>Exhibit 2.9 identifies 12 common decision errors of managers and biases they may have.</a:t>
            </a:r>
          </a:p>
        </p:txBody>
      </p:sp>
    </p:spTree>
    <p:extLst>
      <p:ext uri="{BB962C8B-B14F-4D97-AF65-F5344CB8AC3E}">
        <p14:creationId xmlns:p14="http://schemas.microsoft.com/office/powerpoint/2010/main" val="739322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93"/>
            <a:ext cx="8229600" cy="550652"/>
          </a:xfrm>
        </p:spPr>
        <p:txBody>
          <a:bodyPr/>
          <a:lstStyle/>
          <a:p>
            <a:r>
              <a:rPr lang="en-US" dirty="0"/>
              <a:t>Decision-Making Biases and Errors </a:t>
            </a:r>
            <a:r>
              <a:rPr lang="en-US" sz="1800" b="0" dirty="0"/>
              <a:t>(1 of 4)</a:t>
            </a:r>
            <a:endParaRPr lang="en-US" dirty="0"/>
          </a:p>
        </p:txBody>
      </p:sp>
      <p:sp>
        <p:nvSpPr>
          <p:cNvPr id="3" name="Content Placeholder 2"/>
          <p:cNvSpPr>
            <a:spLocks noGrp="1"/>
          </p:cNvSpPr>
          <p:nvPr>
            <p:ph idx="1"/>
          </p:nvPr>
        </p:nvSpPr>
        <p:spPr>
          <a:xfrm>
            <a:off x="457200" y="882805"/>
            <a:ext cx="8229600" cy="2797097"/>
          </a:xfrm>
        </p:spPr>
        <p:txBody>
          <a:bodyPr/>
          <a:lstStyle/>
          <a:p>
            <a:r>
              <a:rPr lang="en-US" sz="2400" b="1" dirty="0"/>
              <a:t>Overconfidence Bias: </a:t>
            </a:r>
            <a:r>
              <a:rPr lang="en-US" sz="2400" dirty="0"/>
              <a:t>holding unrealistically positive views of oneself and one’s performance</a:t>
            </a:r>
          </a:p>
          <a:p>
            <a:r>
              <a:rPr lang="en-US" sz="2400" b="1" dirty="0"/>
              <a:t>Immediate Gratification Bias:</a:t>
            </a:r>
            <a:r>
              <a:rPr lang="en-US" sz="2400" dirty="0"/>
              <a:t> choosing alternatives that offer immediate rewards and avoid immediate costs</a:t>
            </a:r>
          </a:p>
          <a:p>
            <a:r>
              <a:rPr lang="en-US" sz="2400" b="1" dirty="0"/>
              <a:t>Anchoring Effect</a:t>
            </a:r>
            <a:r>
              <a:rPr lang="en-US" sz="2400" dirty="0"/>
              <a:t>: fixating on initial information and ignoring subsequent information</a:t>
            </a:r>
          </a:p>
        </p:txBody>
      </p:sp>
    </p:spTree>
    <p:extLst>
      <p:ext uri="{BB962C8B-B14F-4D97-AF65-F5344CB8AC3E}">
        <p14:creationId xmlns:p14="http://schemas.microsoft.com/office/powerpoint/2010/main" val="1222183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50652"/>
          </a:xfrm>
        </p:spPr>
        <p:txBody>
          <a:bodyPr/>
          <a:lstStyle/>
          <a:p>
            <a:r>
              <a:rPr lang="en-US" dirty="0"/>
              <a:t>Decision-Making Biases and Errors </a:t>
            </a:r>
            <a:r>
              <a:rPr lang="en-US" sz="1800" b="0" dirty="0"/>
              <a:t>(2 of 4)</a:t>
            </a:r>
            <a:endParaRPr lang="en-US" b="0" dirty="0"/>
          </a:p>
        </p:txBody>
      </p:sp>
      <p:sp>
        <p:nvSpPr>
          <p:cNvPr id="3" name="Content Placeholder 2"/>
          <p:cNvSpPr>
            <a:spLocks noGrp="1"/>
          </p:cNvSpPr>
          <p:nvPr>
            <p:ph idx="1"/>
          </p:nvPr>
        </p:nvSpPr>
        <p:spPr>
          <a:xfrm>
            <a:off x="468351" y="905107"/>
            <a:ext cx="8229600" cy="3178098"/>
          </a:xfrm>
        </p:spPr>
        <p:txBody>
          <a:bodyPr/>
          <a:lstStyle/>
          <a:p>
            <a:r>
              <a:rPr lang="en-US" sz="2400" b="1" dirty="0"/>
              <a:t>Selective Perception Bias: </a:t>
            </a:r>
            <a:r>
              <a:rPr lang="en-US" sz="2400" dirty="0"/>
              <a:t>selecting, organizing and interpreting events based on the decision maker’s biased perceptions</a:t>
            </a:r>
          </a:p>
          <a:p>
            <a:r>
              <a:rPr lang="en-US" sz="2400" b="1" dirty="0"/>
              <a:t>Confirmation Bias:</a:t>
            </a:r>
            <a:r>
              <a:rPr lang="en-US" sz="2400" dirty="0"/>
              <a:t> seeking out information that reaffirms past choices while discounting contradictory information</a:t>
            </a:r>
          </a:p>
          <a:p>
            <a:r>
              <a:rPr lang="en-US" sz="2400" b="1" dirty="0"/>
              <a:t>Framing Bias</a:t>
            </a:r>
            <a:r>
              <a:rPr lang="en-US" sz="2400" dirty="0"/>
              <a:t>: selecting and highlighting certain aspects of a situation while ignoring other aspects</a:t>
            </a:r>
          </a:p>
        </p:txBody>
      </p:sp>
    </p:spTree>
    <p:extLst>
      <p:ext uri="{BB962C8B-B14F-4D97-AF65-F5344CB8AC3E}">
        <p14:creationId xmlns:p14="http://schemas.microsoft.com/office/powerpoint/2010/main" val="1594796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50652"/>
          </a:xfrm>
        </p:spPr>
        <p:txBody>
          <a:bodyPr/>
          <a:lstStyle/>
          <a:p>
            <a:r>
              <a:rPr lang="en-US" dirty="0"/>
              <a:t>Decision-Making Biases and Errors </a:t>
            </a:r>
            <a:r>
              <a:rPr lang="en-US" sz="1800" b="0" dirty="0"/>
              <a:t>(3 of 4)</a:t>
            </a:r>
            <a:endParaRPr lang="en-US" b="0" dirty="0"/>
          </a:p>
        </p:txBody>
      </p:sp>
      <p:sp>
        <p:nvSpPr>
          <p:cNvPr id="3" name="Content Placeholder 2"/>
          <p:cNvSpPr>
            <a:spLocks noGrp="1"/>
          </p:cNvSpPr>
          <p:nvPr>
            <p:ph idx="1"/>
          </p:nvPr>
        </p:nvSpPr>
        <p:spPr>
          <a:xfrm>
            <a:off x="457200" y="893956"/>
            <a:ext cx="8229600" cy="2720897"/>
          </a:xfrm>
        </p:spPr>
        <p:txBody>
          <a:bodyPr/>
          <a:lstStyle/>
          <a:p>
            <a:r>
              <a:rPr lang="en-US" sz="2400" b="1" dirty="0"/>
              <a:t>Availability Bias: </a:t>
            </a:r>
            <a:r>
              <a:rPr lang="en-US" sz="2400" dirty="0"/>
              <a:t>losing decision-making objectivity by focusing on the most recent events</a:t>
            </a:r>
          </a:p>
          <a:p>
            <a:r>
              <a:rPr lang="en-US" sz="2400" b="1" dirty="0"/>
              <a:t>Representation Bias:</a:t>
            </a:r>
            <a:r>
              <a:rPr lang="en-US" sz="2400" dirty="0"/>
              <a:t> drawing analogies and seeing identical situations when none exist</a:t>
            </a:r>
          </a:p>
          <a:p>
            <a:r>
              <a:rPr lang="en-US" sz="2400" b="1" dirty="0"/>
              <a:t>Randomness Bias</a:t>
            </a:r>
            <a:r>
              <a:rPr lang="en-US" sz="2400" dirty="0"/>
              <a:t>: creating unfounded meaning out of random events</a:t>
            </a:r>
          </a:p>
        </p:txBody>
      </p:sp>
    </p:spTree>
    <p:extLst>
      <p:ext uri="{BB962C8B-B14F-4D97-AF65-F5344CB8AC3E}">
        <p14:creationId xmlns:p14="http://schemas.microsoft.com/office/powerpoint/2010/main" val="1682096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50652"/>
          </a:xfrm>
        </p:spPr>
        <p:txBody>
          <a:bodyPr/>
          <a:lstStyle/>
          <a:p>
            <a:r>
              <a:rPr lang="en-US" dirty="0"/>
              <a:t>Decision-Making Biases and Errors </a:t>
            </a:r>
            <a:r>
              <a:rPr lang="en-US" sz="1800" b="0" dirty="0"/>
              <a:t>(4 of 4)</a:t>
            </a:r>
            <a:endParaRPr lang="en-US" b="0" dirty="0"/>
          </a:p>
        </p:txBody>
      </p:sp>
      <p:sp>
        <p:nvSpPr>
          <p:cNvPr id="3" name="Content Placeholder 2"/>
          <p:cNvSpPr>
            <a:spLocks noGrp="1"/>
          </p:cNvSpPr>
          <p:nvPr>
            <p:ph idx="1"/>
          </p:nvPr>
        </p:nvSpPr>
        <p:spPr>
          <a:xfrm>
            <a:off x="457200" y="893956"/>
            <a:ext cx="8229600" cy="3406697"/>
          </a:xfrm>
        </p:spPr>
        <p:txBody>
          <a:bodyPr/>
          <a:lstStyle/>
          <a:p>
            <a:r>
              <a:rPr lang="en-US" sz="2400" b="1" dirty="0"/>
              <a:t>Sunk Costs Errors: </a:t>
            </a:r>
            <a:r>
              <a:rPr lang="en-US" sz="2400" dirty="0"/>
              <a:t>forgetting that current actions cannot influence past events and relate only to future consequences</a:t>
            </a:r>
          </a:p>
          <a:p>
            <a:r>
              <a:rPr lang="en-US" sz="2400" b="1" dirty="0"/>
              <a:t>Self-serving Bias:</a:t>
            </a:r>
            <a:r>
              <a:rPr lang="en-US" sz="2400" dirty="0"/>
              <a:t> taking quick credit for successes and blaming outside factors for failures</a:t>
            </a:r>
          </a:p>
          <a:p>
            <a:r>
              <a:rPr lang="en-US" sz="2400" b="1" dirty="0"/>
              <a:t>Hindsight Bias</a:t>
            </a:r>
            <a:r>
              <a:rPr lang="en-US" sz="2400" dirty="0"/>
              <a:t>: mistakenly believing that an event could have been predicted once the actual outcome is known (after-the-fact)</a:t>
            </a:r>
          </a:p>
        </p:txBody>
      </p:sp>
    </p:spTree>
    <p:extLst>
      <p:ext uri="{BB962C8B-B14F-4D97-AF65-F5344CB8AC3E}">
        <p14:creationId xmlns:p14="http://schemas.microsoft.com/office/powerpoint/2010/main" val="17732819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50652"/>
          </a:xfrm>
        </p:spPr>
        <p:txBody>
          <a:bodyPr/>
          <a:lstStyle/>
          <a:p>
            <a:r>
              <a:rPr lang="en-US" dirty="0"/>
              <a:t>Cutting-Edge Decision Making</a:t>
            </a:r>
          </a:p>
        </p:txBody>
      </p:sp>
      <p:sp>
        <p:nvSpPr>
          <p:cNvPr id="3" name="Content Placeholder 2"/>
          <p:cNvSpPr>
            <a:spLocks noGrp="1"/>
          </p:cNvSpPr>
          <p:nvPr>
            <p:ph idx="1"/>
          </p:nvPr>
        </p:nvSpPr>
        <p:spPr>
          <a:xfrm>
            <a:off x="457200" y="903249"/>
            <a:ext cx="8229600" cy="3635298"/>
          </a:xfrm>
        </p:spPr>
        <p:txBody>
          <a:bodyPr/>
          <a:lstStyle/>
          <a:p>
            <a:r>
              <a:rPr lang="en-US" sz="2400" dirty="0"/>
              <a:t>Technology has changed the ability of managers to access information. Two technology driven cutting-edge aides to decision making are:</a:t>
            </a:r>
          </a:p>
          <a:p>
            <a:pPr lvl="1"/>
            <a:r>
              <a:rPr lang="en-US" sz="2400" b="1" dirty="0"/>
              <a:t>Design thinking: </a:t>
            </a:r>
            <a:r>
              <a:rPr lang="en-US" sz="2400" dirty="0"/>
              <a:t>approaching management problems as designers approach design problems</a:t>
            </a:r>
          </a:p>
          <a:p>
            <a:pPr lvl="1"/>
            <a:r>
              <a:rPr lang="en-US" sz="2400" b="1" dirty="0"/>
              <a:t>Big data and Artificial Intelligence</a:t>
            </a:r>
            <a:r>
              <a:rPr lang="en-US" sz="2400" dirty="0"/>
              <a:t>: big data refers to huge and complex data sets now available. Big data has opened the door to widespread use of artificial intelligence (</a:t>
            </a:r>
            <a:r>
              <a:rPr lang="en-US" sz="2400" spc="-300" dirty="0"/>
              <a:t>A </a:t>
            </a:r>
            <a:r>
              <a:rPr lang="en-US" sz="2400" dirty="0"/>
              <a:t>I)</a:t>
            </a:r>
          </a:p>
        </p:txBody>
      </p:sp>
    </p:spTree>
    <p:extLst>
      <p:ext uri="{BB962C8B-B14F-4D97-AF65-F5344CB8AC3E}">
        <p14:creationId xmlns:p14="http://schemas.microsoft.com/office/powerpoint/2010/main" val="17277381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50652"/>
          </a:xfrm>
        </p:spPr>
        <p:txBody>
          <a:bodyPr/>
          <a:lstStyle/>
          <a:p>
            <a:r>
              <a:rPr lang="en-US" dirty="0"/>
              <a:t>Big Data and Artificial Intelligence</a:t>
            </a:r>
          </a:p>
        </p:txBody>
      </p:sp>
      <p:sp>
        <p:nvSpPr>
          <p:cNvPr id="3" name="Content Placeholder 2"/>
          <p:cNvSpPr>
            <a:spLocks noGrp="1"/>
          </p:cNvSpPr>
          <p:nvPr>
            <p:ph idx="1"/>
          </p:nvPr>
        </p:nvSpPr>
        <p:spPr>
          <a:xfrm>
            <a:off x="457200" y="860503"/>
            <a:ext cx="8229600" cy="1882697"/>
          </a:xfrm>
        </p:spPr>
        <p:txBody>
          <a:bodyPr/>
          <a:lstStyle/>
          <a:p>
            <a:r>
              <a:rPr lang="en-US" sz="2400" b="1" dirty="0"/>
              <a:t>Big data: </a:t>
            </a:r>
            <a:r>
              <a:rPr lang="en-US" sz="2400" dirty="0"/>
              <a:t>the vast amount of quantifiable data that can be analyzed by highly sophisticated data processing</a:t>
            </a:r>
          </a:p>
          <a:p>
            <a:r>
              <a:rPr lang="en-US" sz="2400" dirty="0"/>
              <a:t>Can be a powerful tool in decision making, but collecting and analyzing data for data’s sake is wasted effort</a:t>
            </a:r>
          </a:p>
        </p:txBody>
      </p:sp>
    </p:spTree>
    <p:extLst>
      <p:ext uri="{BB962C8B-B14F-4D97-AF65-F5344CB8AC3E}">
        <p14:creationId xmlns:p14="http://schemas.microsoft.com/office/powerpoint/2010/main" val="15423116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6C3FA-75E9-4326-866C-2BD946413694}"/>
              </a:ext>
            </a:extLst>
          </p:cNvPr>
          <p:cNvSpPr>
            <a:spLocks noGrp="1"/>
          </p:cNvSpPr>
          <p:nvPr>
            <p:ph type="title"/>
          </p:nvPr>
        </p:nvSpPr>
        <p:spPr>
          <a:xfrm>
            <a:off x="457200" y="141249"/>
            <a:ext cx="8229600" cy="1097280"/>
          </a:xfrm>
        </p:spPr>
        <p:txBody>
          <a:bodyPr/>
          <a:lstStyle/>
          <a:p>
            <a:r>
              <a:rPr lang="en-US" dirty="0"/>
              <a:t>Artificial Intelligence and Machine Learning Tools</a:t>
            </a:r>
          </a:p>
        </p:txBody>
      </p:sp>
      <p:sp>
        <p:nvSpPr>
          <p:cNvPr id="3" name="Content Placeholder 2">
            <a:extLst>
              <a:ext uri="{FF2B5EF4-FFF2-40B4-BE49-F238E27FC236}">
                <a16:creationId xmlns:a16="http://schemas.microsoft.com/office/drawing/2014/main" id="{F51BD08D-AC3D-41B7-A495-B1F70C7BA70B}"/>
              </a:ext>
            </a:extLst>
          </p:cNvPr>
          <p:cNvSpPr>
            <a:spLocks noGrp="1"/>
          </p:cNvSpPr>
          <p:nvPr>
            <p:ph idx="1"/>
          </p:nvPr>
        </p:nvSpPr>
        <p:spPr>
          <a:xfrm>
            <a:off x="457200" y="1458951"/>
            <a:ext cx="8229600" cy="3036849"/>
          </a:xfrm>
        </p:spPr>
        <p:txBody>
          <a:bodyPr/>
          <a:lstStyle/>
          <a:p>
            <a:r>
              <a:rPr lang="en-US" sz="2400" dirty="0"/>
              <a:t>Artificial Intelligence (</a:t>
            </a:r>
            <a:r>
              <a:rPr lang="en-US" sz="2400" spc="-300" dirty="0"/>
              <a:t>A </a:t>
            </a:r>
            <a:r>
              <a:rPr lang="en-US" sz="2400" dirty="0"/>
              <a:t>I) – uses computing power to solve complex problems</a:t>
            </a:r>
          </a:p>
          <a:p>
            <a:pPr lvl="1"/>
            <a:r>
              <a:rPr lang="en-US" sz="2400" spc="-300" dirty="0"/>
              <a:t>A </a:t>
            </a:r>
            <a:r>
              <a:rPr lang="en-US" sz="2400" dirty="0"/>
              <a:t>I systems have the ability to learn and have facilitated the use of new tools such as:</a:t>
            </a:r>
          </a:p>
          <a:p>
            <a:pPr lvl="2"/>
            <a:r>
              <a:rPr lang="en-US" sz="2400" dirty="0"/>
              <a:t>Machine learning</a:t>
            </a:r>
          </a:p>
          <a:p>
            <a:pPr lvl="2"/>
            <a:r>
              <a:rPr lang="en-US" sz="2400" dirty="0"/>
              <a:t>Deep learning</a:t>
            </a:r>
          </a:p>
          <a:p>
            <a:pPr lvl="2"/>
            <a:r>
              <a:rPr lang="en-US" sz="2400" dirty="0"/>
              <a:t>Analytics</a:t>
            </a:r>
          </a:p>
        </p:txBody>
      </p:sp>
    </p:spTree>
    <p:extLst>
      <p:ext uri="{BB962C8B-B14F-4D97-AF65-F5344CB8AC3E}">
        <p14:creationId xmlns:p14="http://schemas.microsoft.com/office/powerpoint/2010/main" val="3893334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450"/>
            <a:ext cx="8229600" cy="550652"/>
          </a:xfrm>
        </p:spPr>
        <p:txBody>
          <a:bodyPr/>
          <a:lstStyle/>
          <a:p>
            <a:r>
              <a:rPr lang="en-US" dirty="0"/>
              <a:t>What is a Decision?</a:t>
            </a:r>
          </a:p>
        </p:txBody>
      </p:sp>
      <p:sp>
        <p:nvSpPr>
          <p:cNvPr id="3" name="Content Placeholder 2"/>
          <p:cNvSpPr>
            <a:spLocks noGrp="1"/>
          </p:cNvSpPr>
          <p:nvPr>
            <p:ph idx="1"/>
          </p:nvPr>
        </p:nvSpPr>
        <p:spPr>
          <a:xfrm>
            <a:off x="457200" y="959004"/>
            <a:ext cx="8229600" cy="412596"/>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dirty="0"/>
              <a:t>Decision</a:t>
            </a:r>
            <a:r>
              <a:rPr lang="en-US" sz="2000" dirty="0"/>
              <a:t>—a choice among two or more alternatives</a:t>
            </a:r>
          </a:p>
        </p:txBody>
      </p:sp>
      <p:pic>
        <p:nvPicPr>
          <p:cNvPr id="6" name="Picture 2" descr="A photo shows a man and a woman viewing a list of accessories on a monitor at a computer display counter.&#10;Long description is available in notes,&#10;press F6"/>
          <p:cNvPicPr>
            <a:picLocks noGrp="1" noChangeAspect="1" noChangeArrowheads="1"/>
          </p:cNvPicPr>
          <p:nvPr>
            <p:ph type="pic" sz="quarter" idx="12"/>
          </p:nvPr>
        </p:nvPicPr>
        <p:blipFill>
          <a:blip r:embed="rId3" cstate="print"/>
          <a:stretch>
            <a:fillRect/>
          </a:stretch>
        </p:blipFill>
        <p:spPr bwMode="auto">
          <a:xfrm>
            <a:off x="1595793" y="1544811"/>
            <a:ext cx="5971232" cy="4627389"/>
          </a:xfrm>
          <a:prstGeom prst="rect">
            <a:avLst/>
          </a:prstGeom>
        </p:spPr>
      </p:pic>
    </p:spTree>
    <p:extLst>
      <p:ext uri="{BB962C8B-B14F-4D97-AF65-F5344CB8AC3E}">
        <p14:creationId xmlns:p14="http://schemas.microsoft.com/office/powerpoint/2010/main" val="13740466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55AD2-48A3-4A18-A43B-9B2A4543C72E}"/>
              </a:ext>
            </a:extLst>
          </p:cNvPr>
          <p:cNvSpPr>
            <a:spLocks noGrp="1"/>
          </p:cNvSpPr>
          <p:nvPr>
            <p:ph type="title"/>
          </p:nvPr>
        </p:nvSpPr>
        <p:spPr>
          <a:xfrm>
            <a:off x="457200" y="217449"/>
            <a:ext cx="8229600" cy="465378"/>
          </a:xfrm>
        </p:spPr>
        <p:txBody>
          <a:bodyPr/>
          <a:lstStyle/>
          <a:p>
            <a:r>
              <a:rPr lang="en-US" sz="2800" dirty="0"/>
              <a:t>Machine Learning, Deep Learning, and Analytics</a:t>
            </a:r>
          </a:p>
        </p:txBody>
      </p:sp>
      <p:sp>
        <p:nvSpPr>
          <p:cNvPr id="3" name="Content Placeholder 2">
            <a:extLst>
              <a:ext uri="{FF2B5EF4-FFF2-40B4-BE49-F238E27FC236}">
                <a16:creationId xmlns:a16="http://schemas.microsoft.com/office/drawing/2014/main" id="{07C9F420-55FA-4D16-B8CD-DACF26F3F785}"/>
              </a:ext>
            </a:extLst>
          </p:cNvPr>
          <p:cNvSpPr>
            <a:spLocks noGrp="1"/>
          </p:cNvSpPr>
          <p:nvPr>
            <p:ph idx="1"/>
          </p:nvPr>
        </p:nvSpPr>
        <p:spPr>
          <a:xfrm>
            <a:off x="457200" y="914400"/>
            <a:ext cx="8229600" cy="3505200"/>
          </a:xfrm>
        </p:spPr>
        <p:txBody>
          <a:bodyPr/>
          <a:lstStyle/>
          <a:p>
            <a:r>
              <a:rPr lang="en-US" sz="2400" b="1" dirty="0"/>
              <a:t>Machine Learning</a:t>
            </a:r>
            <a:r>
              <a:rPr lang="en-US" sz="2400" dirty="0"/>
              <a:t>: A method of data analysis that automates analytical model building.  </a:t>
            </a:r>
          </a:p>
          <a:p>
            <a:r>
              <a:rPr lang="en-US" sz="2400" b="1" dirty="0"/>
              <a:t>Deep Learning</a:t>
            </a:r>
            <a:r>
              <a:rPr lang="en-US" sz="2400" dirty="0"/>
              <a:t>: A subset of machine learning that use algorithms to create a hierarchical level of artificial neural networks that simulate the function of the human brain.</a:t>
            </a:r>
          </a:p>
          <a:p>
            <a:r>
              <a:rPr lang="en-US" sz="2400" b="1" dirty="0"/>
              <a:t>Analytics: </a:t>
            </a:r>
            <a:r>
              <a:rPr lang="en-US" sz="2400" dirty="0"/>
              <a:t>The use of mathematics, statistics, predictive modeling, and machine learning to find meaningful patterns in a data set. </a:t>
            </a:r>
          </a:p>
        </p:txBody>
      </p:sp>
    </p:spTree>
    <p:extLst>
      <p:ext uri="{BB962C8B-B14F-4D97-AF65-F5344CB8AC3E}">
        <p14:creationId xmlns:p14="http://schemas.microsoft.com/office/powerpoint/2010/main" val="25890135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702"/>
            <a:ext cx="8229600" cy="533400"/>
          </a:xfrm>
        </p:spPr>
        <p:txBody>
          <a:bodyPr/>
          <a:lstStyle/>
          <a:p>
            <a:r>
              <a:rPr lang="en-US" dirty="0"/>
              <a:t>Review Learning Objective 2.1</a:t>
            </a:r>
          </a:p>
        </p:txBody>
      </p:sp>
      <p:sp>
        <p:nvSpPr>
          <p:cNvPr id="3" name="Content Placeholder 2"/>
          <p:cNvSpPr>
            <a:spLocks noGrp="1"/>
          </p:cNvSpPr>
          <p:nvPr>
            <p:ph idx="1"/>
          </p:nvPr>
        </p:nvSpPr>
        <p:spPr>
          <a:xfrm>
            <a:off x="457200" y="860503"/>
            <a:ext cx="8229600" cy="4397298"/>
          </a:xfrm>
        </p:spPr>
        <p:txBody>
          <a:bodyPr/>
          <a:lstStyle/>
          <a:p>
            <a:r>
              <a:rPr lang="en-US" sz="2400" b="1" dirty="0"/>
              <a:t>Describe the eight steps in the decision-making process.</a:t>
            </a:r>
          </a:p>
          <a:p>
            <a:pPr marL="457200" lvl="1" indent="0">
              <a:buNone/>
            </a:pPr>
            <a:r>
              <a:rPr lang="en-US" sz="2400" dirty="0">
                <a:solidFill>
                  <a:srgbClr val="007FA3"/>
                </a:solidFill>
              </a:rPr>
              <a:t>1.</a:t>
            </a:r>
            <a:r>
              <a:rPr lang="en-US" sz="2400" b="1" dirty="0">
                <a:solidFill>
                  <a:srgbClr val="007FA3"/>
                </a:solidFill>
              </a:rPr>
              <a:t> </a:t>
            </a:r>
            <a:r>
              <a:rPr lang="en-US" sz="2400" dirty="0"/>
              <a:t>Identify problem</a:t>
            </a:r>
          </a:p>
          <a:p>
            <a:pPr marL="457200" lvl="1" indent="0">
              <a:buNone/>
            </a:pPr>
            <a:r>
              <a:rPr lang="en-US" sz="2400" dirty="0">
                <a:solidFill>
                  <a:srgbClr val="007FA3"/>
                </a:solidFill>
              </a:rPr>
              <a:t>2. </a:t>
            </a:r>
            <a:r>
              <a:rPr lang="en-US" sz="2400" dirty="0"/>
              <a:t>Identify decision criteria</a:t>
            </a:r>
          </a:p>
          <a:p>
            <a:pPr marL="457200" lvl="1" indent="0">
              <a:buNone/>
            </a:pPr>
            <a:r>
              <a:rPr lang="en-US" sz="2400" dirty="0">
                <a:solidFill>
                  <a:srgbClr val="007FA3"/>
                </a:solidFill>
              </a:rPr>
              <a:t>3. </a:t>
            </a:r>
            <a:r>
              <a:rPr lang="en-US" sz="2400" dirty="0"/>
              <a:t>Weight the criteria</a:t>
            </a:r>
          </a:p>
          <a:p>
            <a:pPr marL="457200" lvl="1" indent="0">
              <a:buNone/>
            </a:pPr>
            <a:r>
              <a:rPr lang="en-US" sz="2400" dirty="0">
                <a:solidFill>
                  <a:srgbClr val="007FA3"/>
                </a:solidFill>
              </a:rPr>
              <a:t>4. </a:t>
            </a:r>
            <a:r>
              <a:rPr lang="en-US" sz="2400" dirty="0"/>
              <a:t>Develop alternatives</a:t>
            </a:r>
          </a:p>
          <a:p>
            <a:pPr marL="457200" lvl="1" indent="0">
              <a:buNone/>
            </a:pPr>
            <a:r>
              <a:rPr lang="en-US" sz="2400" dirty="0">
                <a:solidFill>
                  <a:srgbClr val="007FA3"/>
                </a:solidFill>
              </a:rPr>
              <a:t>5. </a:t>
            </a:r>
            <a:r>
              <a:rPr lang="en-US" sz="2400" dirty="0"/>
              <a:t>Analyze alternatives</a:t>
            </a:r>
          </a:p>
          <a:p>
            <a:pPr marL="457200" lvl="1" indent="0">
              <a:buNone/>
            </a:pPr>
            <a:r>
              <a:rPr lang="en-US" sz="2400" dirty="0">
                <a:solidFill>
                  <a:srgbClr val="007FA3"/>
                </a:solidFill>
              </a:rPr>
              <a:t>6. </a:t>
            </a:r>
            <a:r>
              <a:rPr lang="en-US" sz="2400" dirty="0"/>
              <a:t>Select alternative</a:t>
            </a:r>
          </a:p>
          <a:p>
            <a:pPr marL="457200" lvl="1" indent="0">
              <a:buNone/>
            </a:pPr>
            <a:r>
              <a:rPr lang="en-US" sz="2400" dirty="0">
                <a:solidFill>
                  <a:srgbClr val="007FA3"/>
                </a:solidFill>
              </a:rPr>
              <a:t>7. </a:t>
            </a:r>
            <a:r>
              <a:rPr lang="en-US" sz="2400" dirty="0"/>
              <a:t>Implement alternative</a:t>
            </a:r>
          </a:p>
          <a:p>
            <a:pPr marL="457200" lvl="1" indent="0">
              <a:buNone/>
            </a:pPr>
            <a:r>
              <a:rPr lang="en-US" sz="2400" dirty="0">
                <a:solidFill>
                  <a:srgbClr val="007FA3"/>
                </a:solidFill>
              </a:rPr>
              <a:t>8. </a:t>
            </a:r>
            <a:r>
              <a:rPr lang="en-US" sz="2400" dirty="0"/>
              <a:t>Evaluate decision effectiveness</a:t>
            </a:r>
          </a:p>
        </p:txBody>
      </p:sp>
    </p:spTree>
    <p:extLst>
      <p:ext uri="{BB962C8B-B14F-4D97-AF65-F5344CB8AC3E}">
        <p14:creationId xmlns:p14="http://schemas.microsoft.com/office/powerpoint/2010/main" val="1846069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0457"/>
            <a:ext cx="8229600" cy="474452"/>
          </a:xfrm>
        </p:spPr>
        <p:txBody>
          <a:bodyPr/>
          <a:lstStyle/>
          <a:p>
            <a:r>
              <a:rPr lang="en-US" dirty="0"/>
              <a:t>Review Learning Objective 2.2 </a:t>
            </a:r>
            <a:r>
              <a:rPr lang="en-US" sz="2600" b="0" dirty="0"/>
              <a:t>(1 of 2)</a:t>
            </a:r>
          </a:p>
        </p:txBody>
      </p:sp>
      <p:sp>
        <p:nvSpPr>
          <p:cNvPr id="3" name="Content Placeholder 2"/>
          <p:cNvSpPr>
            <a:spLocks noGrp="1"/>
          </p:cNvSpPr>
          <p:nvPr>
            <p:ph idx="1"/>
          </p:nvPr>
        </p:nvSpPr>
        <p:spPr>
          <a:xfrm>
            <a:off x="457200" y="860503"/>
            <a:ext cx="8229600" cy="3101897"/>
          </a:xfrm>
        </p:spPr>
        <p:txBody>
          <a:bodyPr/>
          <a:lstStyle/>
          <a:p>
            <a:r>
              <a:rPr lang="en-US" sz="2400" b="1" dirty="0"/>
              <a:t>Explain the five approaches managers use when making decisions.</a:t>
            </a:r>
          </a:p>
          <a:p>
            <a:pPr lvl="1"/>
            <a:r>
              <a:rPr lang="en-US" sz="2400" dirty="0"/>
              <a:t>Assumptions of rationality</a:t>
            </a:r>
          </a:p>
          <a:p>
            <a:pPr lvl="2"/>
            <a:r>
              <a:rPr lang="en-US" sz="2400" dirty="0"/>
              <a:t>The problem is clear and unambiguous</a:t>
            </a:r>
          </a:p>
          <a:p>
            <a:pPr lvl="2"/>
            <a:r>
              <a:rPr lang="en-US" sz="2400" dirty="0"/>
              <a:t>A single, well-defined goal is to be achieved</a:t>
            </a:r>
          </a:p>
          <a:p>
            <a:pPr lvl="2"/>
            <a:r>
              <a:rPr lang="en-US" sz="2400" dirty="0"/>
              <a:t>All alternatives and consequences are known</a:t>
            </a:r>
          </a:p>
          <a:p>
            <a:pPr lvl="2"/>
            <a:r>
              <a:rPr lang="en-US" sz="2400" dirty="0"/>
              <a:t>The final choice will maximize goal achievement</a:t>
            </a:r>
          </a:p>
        </p:txBody>
      </p:sp>
    </p:spTree>
    <p:extLst>
      <p:ext uri="{BB962C8B-B14F-4D97-AF65-F5344CB8AC3E}">
        <p14:creationId xmlns:p14="http://schemas.microsoft.com/office/powerpoint/2010/main" val="8010515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50652"/>
          </a:xfrm>
        </p:spPr>
        <p:txBody>
          <a:bodyPr/>
          <a:lstStyle/>
          <a:p>
            <a:r>
              <a:rPr lang="en-US" dirty="0"/>
              <a:t>Review Learning Objective 2.2 </a:t>
            </a:r>
            <a:r>
              <a:rPr lang="en-US" sz="2600" b="0" dirty="0"/>
              <a:t>(2 of 2)</a:t>
            </a:r>
          </a:p>
        </p:txBody>
      </p:sp>
      <p:sp>
        <p:nvSpPr>
          <p:cNvPr id="3" name="Content Placeholder 2"/>
          <p:cNvSpPr>
            <a:spLocks noGrp="1"/>
          </p:cNvSpPr>
          <p:nvPr>
            <p:ph idx="1"/>
          </p:nvPr>
        </p:nvSpPr>
        <p:spPr>
          <a:xfrm>
            <a:off x="457200" y="903249"/>
            <a:ext cx="8229600" cy="4525963"/>
          </a:xfrm>
        </p:spPr>
        <p:txBody>
          <a:bodyPr/>
          <a:lstStyle/>
          <a:p>
            <a:r>
              <a:rPr lang="en-US" sz="2400" b="1" dirty="0"/>
              <a:t>Rationality</a:t>
            </a:r>
            <a:r>
              <a:rPr lang="en-US" sz="2400" dirty="0"/>
              <a:t>: making decisions when the goal is well-defined and everything is clear and unambiguous</a:t>
            </a:r>
          </a:p>
          <a:p>
            <a:r>
              <a:rPr lang="en-US" sz="2400" b="1" dirty="0"/>
              <a:t>Satisficing: </a:t>
            </a:r>
            <a:r>
              <a:rPr lang="en-US" sz="2400" dirty="0"/>
              <a:t>when decision makers accept solutions that are good enough</a:t>
            </a:r>
          </a:p>
          <a:p>
            <a:r>
              <a:rPr lang="en-US" sz="2400" b="1" dirty="0"/>
              <a:t>Intuitive decision making: </a:t>
            </a:r>
            <a:r>
              <a:rPr lang="en-US" sz="2400" dirty="0"/>
              <a:t>making decisions on the basis of experience, feelings, and accumulated judgment</a:t>
            </a:r>
          </a:p>
          <a:p>
            <a:r>
              <a:rPr lang="en-US" sz="2400" b="1" dirty="0"/>
              <a:t>Evidence-based management: </a:t>
            </a:r>
            <a:r>
              <a:rPr lang="en-US" sz="2400" dirty="0"/>
              <a:t>a manager makes decisions based on the best available evidence</a:t>
            </a:r>
          </a:p>
          <a:p>
            <a:r>
              <a:rPr lang="en-US" sz="2400" b="1" dirty="0"/>
              <a:t>Crowdsourcing</a:t>
            </a:r>
            <a:r>
              <a:rPr lang="en-US" sz="2400" dirty="0"/>
              <a:t>: a manager solicits ideas via the internet from people outside of the organization</a:t>
            </a:r>
          </a:p>
        </p:txBody>
      </p:sp>
    </p:spTree>
    <p:extLst>
      <p:ext uri="{BB962C8B-B14F-4D97-AF65-F5344CB8AC3E}">
        <p14:creationId xmlns:p14="http://schemas.microsoft.com/office/powerpoint/2010/main" val="9511215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50652"/>
          </a:xfrm>
        </p:spPr>
        <p:txBody>
          <a:bodyPr/>
          <a:lstStyle/>
          <a:p>
            <a:r>
              <a:rPr lang="en-US" dirty="0"/>
              <a:t>Review Learning Objective 2.3 </a:t>
            </a:r>
            <a:r>
              <a:rPr lang="en-US" sz="2600" b="0" dirty="0"/>
              <a:t>(1 of 2)</a:t>
            </a:r>
          </a:p>
        </p:txBody>
      </p:sp>
      <p:sp>
        <p:nvSpPr>
          <p:cNvPr id="3" name="Content Placeholder 2"/>
          <p:cNvSpPr>
            <a:spLocks noGrp="1"/>
          </p:cNvSpPr>
          <p:nvPr>
            <p:ph idx="1"/>
          </p:nvPr>
        </p:nvSpPr>
        <p:spPr>
          <a:xfrm>
            <a:off x="457200" y="873087"/>
            <a:ext cx="8229600" cy="3622714"/>
          </a:xfrm>
        </p:spPr>
        <p:txBody>
          <a:bodyPr/>
          <a:lstStyle/>
          <a:p>
            <a:r>
              <a:rPr lang="en-US" sz="2800" b="1" dirty="0"/>
              <a:t>Classify decisions and decision-making styles.</a:t>
            </a:r>
          </a:p>
          <a:p>
            <a:pPr lvl="1"/>
            <a:r>
              <a:rPr lang="en-US" sz="2400" dirty="0"/>
              <a:t>Programmed decisions are repetitive decisions that can be handled by a routine approach and are used when the problem being resolved is straightforward, familiar, and easily defined (structured).</a:t>
            </a:r>
          </a:p>
          <a:p>
            <a:pPr lvl="1"/>
            <a:r>
              <a:rPr lang="en-US" sz="2400" dirty="0"/>
              <a:t>Nonprogrammed decisions are unique decisions that require a custom-made solution and are used when the problems are new or unusual (unstructured) and for which information is ambiguous or incomplete.</a:t>
            </a:r>
          </a:p>
        </p:txBody>
      </p:sp>
    </p:spTree>
    <p:extLst>
      <p:ext uri="{BB962C8B-B14F-4D97-AF65-F5344CB8AC3E}">
        <p14:creationId xmlns:p14="http://schemas.microsoft.com/office/powerpoint/2010/main" val="4693942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50652"/>
          </a:xfrm>
        </p:spPr>
        <p:txBody>
          <a:bodyPr/>
          <a:lstStyle/>
          <a:p>
            <a:r>
              <a:rPr lang="en-US" dirty="0"/>
              <a:t>Review Learning Objective 2.3 </a:t>
            </a:r>
            <a:r>
              <a:rPr lang="en-US" sz="1800" b="0" dirty="0"/>
              <a:t>(2 of 2)</a:t>
            </a:r>
            <a:endParaRPr lang="en-US" b="0" dirty="0"/>
          </a:p>
        </p:txBody>
      </p:sp>
      <p:sp>
        <p:nvSpPr>
          <p:cNvPr id="3" name="Content Placeholder 2"/>
          <p:cNvSpPr>
            <a:spLocks noGrp="1"/>
          </p:cNvSpPr>
          <p:nvPr>
            <p:ph idx="1"/>
          </p:nvPr>
        </p:nvSpPr>
        <p:spPr>
          <a:xfrm>
            <a:off x="457200" y="903249"/>
            <a:ext cx="8229600" cy="4278351"/>
          </a:xfrm>
        </p:spPr>
        <p:txBody>
          <a:bodyPr/>
          <a:lstStyle/>
          <a:p>
            <a:r>
              <a:rPr lang="en-US" sz="2400" b="1" dirty="0"/>
              <a:t>Classify decisions and decision-making styles.</a:t>
            </a:r>
          </a:p>
          <a:p>
            <a:pPr lvl="1"/>
            <a:r>
              <a:rPr lang="en-US" sz="2400" dirty="0"/>
              <a:t>Individual decision-making styles differ on two dimensions; way of thinking and tolerance for ambiguity. </a:t>
            </a:r>
          </a:p>
          <a:p>
            <a:pPr lvl="1"/>
            <a:r>
              <a:rPr lang="en-US" sz="2400" dirty="0"/>
              <a:t>These dimensions result in four different decision-making styles which are:</a:t>
            </a:r>
          </a:p>
          <a:p>
            <a:pPr lvl="2"/>
            <a:r>
              <a:rPr lang="en-US" sz="2400" dirty="0"/>
              <a:t>Directive</a:t>
            </a:r>
          </a:p>
          <a:p>
            <a:pPr lvl="2"/>
            <a:r>
              <a:rPr lang="en-US" sz="2400" dirty="0"/>
              <a:t>Analytical</a:t>
            </a:r>
          </a:p>
          <a:p>
            <a:pPr lvl="2"/>
            <a:r>
              <a:rPr lang="en-US" sz="2400" dirty="0"/>
              <a:t>Conceptual </a:t>
            </a:r>
          </a:p>
          <a:p>
            <a:pPr lvl="2"/>
            <a:r>
              <a:rPr lang="en-US" sz="2400" dirty="0"/>
              <a:t>Behavioral</a:t>
            </a:r>
          </a:p>
        </p:txBody>
      </p:sp>
    </p:spTree>
    <p:extLst>
      <p:ext uri="{BB962C8B-B14F-4D97-AF65-F5344CB8AC3E}">
        <p14:creationId xmlns:p14="http://schemas.microsoft.com/office/powerpoint/2010/main" val="17512519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50652"/>
          </a:xfrm>
        </p:spPr>
        <p:txBody>
          <a:bodyPr/>
          <a:lstStyle/>
          <a:p>
            <a:r>
              <a:rPr lang="en-US" dirty="0"/>
              <a:t>Review Learning Objective 2.4</a:t>
            </a:r>
          </a:p>
        </p:txBody>
      </p:sp>
      <p:sp>
        <p:nvSpPr>
          <p:cNvPr id="3" name="Content Placeholder 2"/>
          <p:cNvSpPr>
            <a:spLocks noGrp="1"/>
          </p:cNvSpPr>
          <p:nvPr>
            <p:ph idx="1"/>
          </p:nvPr>
        </p:nvSpPr>
        <p:spPr>
          <a:xfrm>
            <a:off x="457200" y="873086"/>
            <a:ext cx="8229600" cy="5299114"/>
          </a:xfrm>
        </p:spPr>
        <p:txBody>
          <a:bodyPr/>
          <a:lstStyle/>
          <a:p>
            <a:pPr>
              <a:spcBef>
                <a:spcPts val="0"/>
              </a:spcBef>
            </a:pPr>
            <a:r>
              <a:rPr lang="en-US" sz="2400" b="1" dirty="0"/>
              <a:t>Describe how biases affect decision making.</a:t>
            </a:r>
          </a:p>
          <a:p>
            <a:pPr lvl="1">
              <a:spcBef>
                <a:spcPts val="0"/>
              </a:spcBef>
            </a:pPr>
            <a:r>
              <a:rPr lang="en-US" sz="2400" dirty="0"/>
              <a:t>The 12 common decision-making errors and biases:</a:t>
            </a:r>
          </a:p>
          <a:p>
            <a:pPr lvl="2">
              <a:spcBef>
                <a:spcPts val="0"/>
              </a:spcBef>
            </a:pPr>
            <a:r>
              <a:rPr lang="en-US" sz="2400" dirty="0"/>
              <a:t>Overconfidence</a:t>
            </a:r>
          </a:p>
          <a:p>
            <a:pPr lvl="2">
              <a:spcBef>
                <a:spcPts val="0"/>
              </a:spcBef>
            </a:pPr>
            <a:r>
              <a:rPr lang="en-US" sz="2400" dirty="0"/>
              <a:t>Immediate gratification</a:t>
            </a:r>
          </a:p>
          <a:p>
            <a:pPr lvl="2">
              <a:spcBef>
                <a:spcPts val="0"/>
              </a:spcBef>
            </a:pPr>
            <a:r>
              <a:rPr lang="en-US" sz="2400" dirty="0"/>
              <a:t>Anchoring effect</a:t>
            </a:r>
          </a:p>
          <a:p>
            <a:pPr lvl="2">
              <a:spcBef>
                <a:spcPts val="0"/>
              </a:spcBef>
            </a:pPr>
            <a:r>
              <a:rPr lang="en-US" sz="2400" dirty="0"/>
              <a:t>Selective perception</a:t>
            </a:r>
          </a:p>
          <a:p>
            <a:pPr lvl="2">
              <a:spcBef>
                <a:spcPts val="0"/>
              </a:spcBef>
            </a:pPr>
            <a:r>
              <a:rPr lang="en-US" sz="2400" dirty="0"/>
              <a:t>Confirmation</a:t>
            </a:r>
          </a:p>
          <a:p>
            <a:pPr lvl="2">
              <a:spcBef>
                <a:spcPts val="0"/>
              </a:spcBef>
            </a:pPr>
            <a:r>
              <a:rPr lang="en-US" sz="2400" dirty="0"/>
              <a:t>Framing</a:t>
            </a:r>
          </a:p>
          <a:p>
            <a:pPr lvl="2">
              <a:spcBef>
                <a:spcPts val="0"/>
              </a:spcBef>
            </a:pPr>
            <a:r>
              <a:rPr lang="en-US" sz="2400" dirty="0"/>
              <a:t>Availability</a:t>
            </a:r>
          </a:p>
          <a:p>
            <a:pPr lvl="2">
              <a:spcBef>
                <a:spcPts val="0"/>
              </a:spcBef>
            </a:pPr>
            <a:r>
              <a:rPr lang="en-US" sz="2400" dirty="0"/>
              <a:t>Representation</a:t>
            </a:r>
          </a:p>
          <a:p>
            <a:pPr lvl="2">
              <a:spcBef>
                <a:spcPts val="0"/>
              </a:spcBef>
            </a:pPr>
            <a:r>
              <a:rPr lang="en-US" sz="2400" dirty="0"/>
              <a:t>Randomness</a:t>
            </a:r>
          </a:p>
          <a:p>
            <a:pPr lvl="2">
              <a:spcBef>
                <a:spcPts val="0"/>
              </a:spcBef>
            </a:pPr>
            <a:r>
              <a:rPr lang="en-US" sz="2400" dirty="0"/>
              <a:t>Sunk costs</a:t>
            </a:r>
          </a:p>
          <a:p>
            <a:pPr lvl="2">
              <a:spcBef>
                <a:spcPts val="0"/>
              </a:spcBef>
            </a:pPr>
            <a:r>
              <a:rPr lang="en-US" sz="2400" dirty="0"/>
              <a:t>Self-serving</a:t>
            </a:r>
          </a:p>
          <a:p>
            <a:pPr lvl="2">
              <a:spcBef>
                <a:spcPts val="0"/>
              </a:spcBef>
            </a:pPr>
            <a:r>
              <a:rPr lang="en-US" sz="2400" dirty="0"/>
              <a:t>Hindsight</a:t>
            </a:r>
          </a:p>
        </p:txBody>
      </p:sp>
    </p:spTree>
    <p:extLst>
      <p:ext uri="{BB962C8B-B14F-4D97-AF65-F5344CB8AC3E}">
        <p14:creationId xmlns:p14="http://schemas.microsoft.com/office/powerpoint/2010/main" val="8617704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50652"/>
          </a:xfrm>
        </p:spPr>
        <p:txBody>
          <a:bodyPr/>
          <a:lstStyle/>
          <a:p>
            <a:r>
              <a:rPr lang="en-US" dirty="0"/>
              <a:t>Review Learning Objective 2.5 </a:t>
            </a:r>
            <a:r>
              <a:rPr lang="en-US" sz="2600" b="0" dirty="0"/>
              <a:t>(1 of 2)</a:t>
            </a:r>
          </a:p>
        </p:txBody>
      </p:sp>
      <p:sp>
        <p:nvSpPr>
          <p:cNvPr id="3" name="Content Placeholder 2"/>
          <p:cNvSpPr>
            <a:spLocks noGrp="1"/>
          </p:cNvSpPr>
          <p:nvPr>
            <p:ph idx="1"/>
          </p:nvPr>
        </p:nvSpPr>
        <p:spPr>
          <a:xfrm>
            <a:off x="457200" y="860503"/>
            <a:ext cx="8229600" cy="2492298"/>
          </a:xfrm>
        </p:spPr>
        <p:txBody>
          <a:bodyPr/>
          <a:lstStyle/>
          <a:p>
            <a:r>
              <a:rPr lang="en-US" sz="2400" dirty="0"/>
              <a:t>Identify cutting-edge approaches for improving decision making.</a:t>
            </a:r>
          </a:p>
          <a:p>
            <a:pPr lvl="1"/>
            <a:r>
              <a:rPr lang="en-US" sz="2400" dirty="0"/>
              <a:t>Design thinking, big data, artificial intelligence, machine learning, deep learning, and analytics are all relatively new tools that harness the power of technology to help managers make better decisions. </a:t>
            </a:r>
          </a:p>
        </p:txBody>
      </p:sp>
    </p:spTree>
    <p:extLst>
      <p:ext uri="{BB962C8B-B14F-4D97-AF65-F5344CB8AC3E}">
        <p14:creationId xmlns:p14="http://schemas.microsoft.com/office/powerpoint/2010/main" val="5522278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50652"/>
          </a:xfrm>
        </p:spPr>
        <p:txBody>
          <a:bodyPr/>
          <a:lstStyle/>
          <a:p>
            <a:r>
              <a:rPr lang="en-US" dirty="0"/>
              <a:t>Review Learning Objective 2.5 </a:t>
            </a:r>
            <a:r>
              <a:rPr lang="en-US" sz="2600" b="0" dirty="0"/>
              <a:t>(2 of 2)</a:t>
            </a:r>
          </a:p>
        </p:txBody>
      </p:sp>
      <p:sp>
        <p:nvSpPr>
          <p:cNvPr id="3" name="Content Placeholder 2"/>
          <p:cNvSpPr>
            <a:spLocks noGrp="1"/>
          </p:cNvSpPr>
          <p:nvPr>
            <p:ph idx="1"/>
          </p:nvPr>
        </p:nvSpPr>
        <p:spPr>
          <a:xfrm>
            <a:off x="457200" y="858645"/>
            <a:ext cx="8229600" cy="3560955"/>
          </a:xfrm>
        </p:spPr>
        <p:txBody>
          <a:bodyPr/>
          <a:lstStyle/>
          <a:p>
            <a:r>
              <a:rPr lang="en-US" sz="2400" b="1" dirty="0"/>
              <a:t>Design thinking: </a:t>
            </a:r>
            <a:r>
              <a:rPr lang="en-US" sz="2400" dirty="0"/>
              <a:t>approaching management problems as designers approach design problems</a:t>
            </a:r>
            <a:endParaRPr lang="en-US" sz="2400" b="1" dirty="0"/>
          </a:p>
          <a:p>
            <a:r>
              <a:rPr lang="en-US" sz="2400" b="1" dirty="0"/>
              <a:t>Big Data: </a:t>
            </a:r>
            <a:r>
              <a:rPr lang="en-US" sz="2400" dirty="0"/>
              <a:t>when tempered with good judgment, it can be a powerful tool in decision making</a:t>
            </a:r>
          </a:p>
          <a:p>
            <a:r>
              <a:rPr lang="en-US" sz="2400" b="1" dirty="0"/>
              <a:t>Artificial Intelligence</a:t>
            </a:r>
            <a:r>
              <a:rPr lang="en-US" sz="2400" dirty="0"/>
              <a:t>: AI and the tools that use AI are now possible due to big data and computing power. Machine learning, deep learning, and analytics can all help managers make better decisions.</a:t>
            </a:r>
          </a:p>
        </p:txBody>
      </p:sp>
    </p:spTree>
    <p:extLst>
      <p:ext uri="{BB962C8B-B14F-4D97-AF65-F5344CB8AC3E}">
        <p14:creationId xmlns:p14="http://schemas.microsoft.com/office/powerpoint/2010/main" val="1583078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50652"/>
          </a:xfrm>
        </p:spPr>
        <p:txBody>
          <a:bodyPr/>
          <a:lstStyle/>
          <a:p>
            <a:r>
              <a:rPr lang="en-US" dirty="0"/>
              <a:t>Exhibit 2.1 Decision-Making Process</a:t>
            </a:r>
          </a:p>
        </p:txBody>
      </p:sp>
      <p:pic>
        <p:nvPicPr>
          <p:cNvPr id="15" name="Picture Placeholder 14" descr="A chart shows the eight steps in the decision-making process using the example of a manager deciding which laptop computers to purchase.&#10;Long description is available in notes,&#10;press F6">
            <a:extLst>
              <a:ext uri="{FF2B5EF4-FFF2-40B4-BE49-F238E27FC236}">
                <a16:creationId xmlns:a16="http://schemas.microsoft.com/office/drawing/2014/main" id="{9F3B2DF1-24B7-4DC0-8495-69CACF00321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tretch>
            <a:fillRect/>
          </a:stretch>
        </p:blipFill>
        <p:spPr>
          <a:xfrm>
            <a:off x="2897791" y="818764"/>
            <a:ext cx="3361905" cy="4538570"/>
          </a:xfrm>
          <a:prstGeom prst="rect">
            <a:avLst/>
          </a:prstGeom>
        </p:spPr>
      </p:pic>
      <p:sp>
        <p:nvSpPr>
          <p:cNvPr id="13" name="Content Placeholder 12"/>
          <p:cNvSpPr>
            <a:spLocks noGrp="1"/>
          </p:cNvSpPr>
          <p:nvPr>
            <p:ph idx="1"/>
          </p:nvPr>
        </p:nvSpPr>
        <p:spPr>
          <a:xfrm>
            <a:off x="457200" y="5625792"/>
            <a:ext cx="8229600" cy="557559"/>
          </a:xfrm>
        </p:spPr>
        <p:txBody>
          <a:bodyPr/>
          <a:lstStyle/>
          <a:p>
            <a:pPr marL="0" indent="0">
              <a:buNone/>
            </a:pPr>
            <a:r>
              <a:rPr lang="en-US" dirty="0"/>
              <a:t>Exhibit 2.1 shows the eight steps in the decision-making process. This process is as relevant to personal decisions as it is to corporate decisions.</a:t>
            </a:r>
          </a:p>
        </p:txBody>
      </p:sp>
    </p:spTree>
    <p:extLst>
      <p:ext uri="{BB962C8B-B14F-4D97-AF65-F5344CB8AC3E}">
        <p14:creationId xmlns:p14="http://schemas.microsoft.com/office/powerpoint/2010/main" val="1830057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51" y="141249"/>
            <a:ext cx="8229600" cy="1097280"/>
          </a:xfrm>
        </p:spPr>
        <p:txBody>
          <a:bodyPr/>
          <a:lstStyle/>
          <a:p>
            <a:r>
              <a:rPr lang="en-US" dirty="0"/>
              <a:t>Decision-Making Process Step 1: Identify a Problem</a:t>
            </a:r>
          </a:p>
        </p:txBody>
      </p:sp>
      <p:sp>
        <p:nvSpPr>
          <p:cNvPr id="3" name="Content Placeholder 2"/>
          <p:cNvSpPr>
            <a:spLocks noGrp="1"/>
          </p:cNvSpPr>
          <p:nvPr>
            <p:ph idx="1"/>
          </p:nvPr>
        </p:nvSpPr>
        <p:spPr>
          <a:xfrm>
            <a:off x="457200" y="1535151"/>
            <a:ext cx="8229600" cy="2743199"/>
          </a:xfrm>
        </p:spPr>
        <p:txBody>
          <a:bodyPr/>
          <a:lstStyle/>
          <a:p>
            <a:r>
              <a:rPr lang="en-US" sz="2400" b="1" dirty="0"/>
              <a:t>Problem</a:t>
            </a:r>
            <a:r>
              <a:rPr lang="en-US" sz="2400" dirty="0"/>
              <a:t>: an obstacle that makes it difficult to achieve a desired goal or purpose.</a:t>
            </a:r>
          </a:p>
          <a:p>
            <a:r>
              <a:rPr lang="en-US" sz="2400" dirty="0"/>
              <a:t>Every decision starts with a </a:t>
            </a:r>
            <a:r>
              <a:rPr lang="en-US" sz="2400" b="1" dirty="0"/>
              <a:t>problem</a:t>
            </a:r>
            <a:r>
              <a:rPr lang="en-US" sz="2400" dirty="0"/>
              <a:t>, a discrepancy between an existing and a desired condition.</a:t>
            </a:r>
          </a:p>
          <a:p>
            <a:r>
              <a:rPr lang="en-US" sz="2400" dirty="0"/>
              <a:t>Example: Amanda is a sales manager whose reps need new laptops.</a:t>
            </a:r>
          </a:p>
        </p:txBody>
      </p:sp>
    </p:spTree>
    <p:extLst>
      <p:ext uri="{BB962C8B-B14F-4D97-AF65-F5344CB8AC3E}">
        <p14:creationId xmlns:p14="http://schemas.microsoft.com/office/powerpoint/2010/main" val="811449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49"/>
            <a:ext cx="8229600" cy="1097280"/>
          </a:xfrm>
        </p:spPr>
        <p:txBody>
          <a:bodyPr/>
          <a:lstStyle/>
          <a:p>
            <a:r>
              <a:rPr lang="en-US" dirty="0"/>
              <a:t>Decision-Making Process Step 2: Identify the Decision Criteria</a:t>
            </a:r>
          </a:p>
        </p:txBody>
      </p:sp>
      <p:sp>
        <p:nvSpPr>
          <p:cNvPr id="3" name="Content Placeholder 2"/>
          <p:cNvSpPr>
            <a:spLocks noGrp="1"/>
          </p:cNvSpPr>
          <p:nvPr>
            <p:ph idx="1"/>
          </p:nvPr>
        </p:nvSpPr>
        <p:spPr>
          <a:xfrm>
            <a:off x="457200" y="1535151"/>
            <a:ext cx="8229600" cy="2209800"/>
          </a:xfrm>
        </p:spPr>
        <p:txBody>
          <a:bodyPr/>
          <a:lstStyle/>
          <a:p>
            <a:r>
              <a:rPr lang="en-US" sz="2400" dirty="0"/>
              <a:t>Decision criteria are factors that are important to resolving the problem.</a:t>
            </a:r>
          </a:p>
          <a:p>
            <a:r>
              <a:rPr lang="en-US" sz="2400" dirty="0"/>
              <a:t>Example: Amanda decides that memory and storage capabilities, display quality, battery life, warranty, and carrying weight are the relevant criteria in her decision</a:t>
            </a:r>
          </a:p>
        </p:txBody>
      </p:sp>
    </p:spTree>
    <p:extLst>
      <p:ext uri="{BB962C8B-B14F-4D97-AF65-F5344CB8AC3E}">
        <p14:creationId xmlns:p14="http://schemas.microsoft.com/office/powerpoint/2010/main" val="2132973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51" y="133071"/>
            <a:ext cx="8229600" cy="1097280"/>
          </a:xfrm>
        </p:spPr>
        <p:txBody>
          <a:bodyPr/>
          <a:lstStyle/>
          <a:p>
            <a:r>
              <a:rPr lang="en-US" dirty="0"/>
              <a:t>Decision-Making Process Step 3: Allocate Weights to the Criteria</a:t>
            </a:r>
          </a:p>
        </p:txBody>
      </p:sp>
      <p:sp>
        <p:nvSpPr>
          <p:cNvPr id="3" name="Content Placeholder 2"/>
          <p:cNvSpPr>
            <a:spLocks noGrp="1"/>
          </p:cNvSpPr>
          <p:nvPr>
            <p:ph idx="1"/>
          </p:nvPr>
        </p:nvSpPr>
        <p:spPr>
          <a:xfrm>
            <a:off x="457200" y="1535151"/>
            <a:ext cx="8229600" cy="2133600"/>
          </a:xfrm>
        </p:spPr>
        <p:txBody>
          <a:bodyPr/>
          <a:lstStyle/>
          <a:p>
            <a:r>
              <a:rPr lang="en-IN" sz="2400" dirty="0"/>
              <a:t>If the relevant criteria aren’t equally important, the decision maker must weight the items in order to give them the correct priority in the decision.</a:t>
            </a:r>
          </a:p>
          <a:p>
            <a:r>
              <a:rPr lang="en-IN" sz="2400" dirty="0"/>
              <a:t>Example: The weighted criteria for Amanda’s computer purchase are shown in Exhibit 2.2.</a:t>
            </a:r>
          </a:p>
        </p:txBody>
      </p:sp>
    </p:spTree>
    <p:extLst>
      <p:ext uri="{BB962C8B-B14F-4D97-AF65-F5344CB8AC3E}">
        <p14:creationId xmlns:p14="http://schemas.microsoft.com/office/powerpoint/2010/main" val="969739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996"/>
            <a:ext cx="8229600" cy="609600"/>
          </a:xfrm>
        </p:spPr>
        <p:txBody>
          <a:bodyPr/>
          <a:lstStyle/>
          <a:p>
            <a:r>
              <a:rPr lang="en-US" dirty="0"/>
              <a:t>Exhibit 2.2 Important Decision Criteria</a:t>
            </a:r>
          </a:p>
        </p:txBody>
      </p:sp>
      <p:graphicFrame>
        <p:nvGraphicFramePr>
          <p:cNvPr id="6" name="Table 5" descr="Header: Criterion, Weight"/>
          <p:cNvGraphicFramePr>
            <a:graphicFrameLocks noGrp="1"/>
          </p:cNvGraphicFramePr>
          <p:nvPr>
            <p:extLst>
              <p:ext uri="{D42A27DB-BD31-4B8C-83A1-F6EECF244321}">
                <p14:modId xmlns:p14="http://schemas.microsoft.com/office/powerpoint/2010/main" val="128236750"/>
              </p:ext>
            </p:extLst>
          </p:nvPr>
        </p:nvGraphicFramePr>
        <p:xfrm>
          <a:off x="457200" y="1219200"/>
          <a:ext cx="8229600" cy="2225040"/>
        </p:xfrm>
        <a:graphic>
          <a:graphicData uri="http://schemas.openxmlformats.org/drawingml/2006/table">
            <a:tbl>
              <a:tblPr firstRow="1" bandRow="1">
                <a:tableStyleId>{3B4B98B0-60AC-42C2-AFA5-B58CD77FA1E5}</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en-US" dirty="0">
                          <a:solidFill>
                            <a:schemeClr val="bg1"/>
                          </a:solidFill>
                        </a:rPr>
                        <a:t>Criterion</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r>
                        <a:rPr lang="en-US" dirty="0">
                          <a:solidFill>
                            <a:schemeClr val="bg1"/>
                          </a:solidFill>
                        </a:rPr>
                        <a:t>Weight</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70840">
                <a:tc>
                  <a:txBody>
                    <a:bodyPr/>
                    <a:lstStyle/>
                    <a:p>
                      <a:r>
                        <a:rPr lang="en-US" dirty="0"/>
                        <a:t>Memory</a:t>
                      </a:r>
                      <a:r>
                        <a:rPr lang="en-US" baseline="0" dirty="0"/>
                        <a:t> and storage</a:t>
                      </a:r>
                      <a:endParaRPr lang="en-US"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r>
                        <a:rPr lang="en-US" dirty="0"/>
                        <a:t>10</a:t>
                      </a:r>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1"/>
                  </a:ext>
                </a:extLst>
              </a:tr>
              <a:tr h="370840">
                <a:tc>
                  <a:txBody>
                    <a:bodyPr/>
                    <a:lstStyle/>
                    <a:p>
                      <a:r>
                        <a:rPr lang="en-US" dirty="0"/>
                        <a:t>Battery life</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dirty="0"/>
                        <a:t>8</a:t>
                      </a:r>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2"/>
                  </a:ext>
                </a:extLst>
              </a:tr>
              <a:tr h="370840">
                <a:tc>
                  <a:txBody>
                    <a:bodyPr/>
                    <a:lstStyle/>
                    <a:p>
                      <a:r>
                        <a:rPr lang="en-US" dirty="0"/>
                        <a:t>Carrying weight</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dirty="0"/>
                        <a:t>6</a:t>
                      </a:r>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3"/>
                  </a:ext>
                </a:extLst>
              </a:tr>
              <a:tr h="370840">
                <a:tc>
                  <a:txBody>
                    <a:bodyPr/>
                    <a:lstStyle/>
                    <a:p>
                      <a:r>
                        <a:rPr lang="en-US" dirty="0"/>
                        <a:t>Warranty</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dirty="0"/>
                        <a:t>4</a:t>
                      </a:r>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4"/>
                  </a:ext>
                </a:extLst>
              </a:tr>
              <a:tr h="370840">
                <a:tc>
                  <a:txBody>
                    <a:bodyPr/>
                    <a:lstStyle/>
                    <a:p>
                      <a:r>
                        <a:rPr lang="en-US" dirty="0"/>
                        <a:t>Display quality</a:t>
                      </a:r>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r>
                        <a:rPr lang="en-US" dirty="0"/>
                        <a:t>3</a:t>
                      </a:r>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15143962"/>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445</TotalTime>
  <Words>6087</Words>
  <Application>Microsoft Office PowerPoint</Application>
  <PresentationFormat>On-screen Show (4:3)</PresentationFormat>
  <Paragraphs>570</Paragraphs>
  <Slides>48</Slides>
  <Notes>46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Times New Roman</vt:lpstr>
      <vt:lpstr>Verdana</vt:lpstr>
      <vt:lpstr>Wingdings</vt:lpstr>
      <vt:lpstr>508 Lecture</vt:lpstr>
      <vt:lpstr>Management</vt:lpstr>
      <vt:lpstr>Learning Objectives</vt:lpstr>
      <vt:lpstr>Be A Better Decision Maker</vt:lpstr>
      <vt:lpstr>What is a Decision?</vt:lpstr>
      <vt:lpstr>Exhibit 2.1 Decision-Making Process</vt:lpstr>
      <vt:lpstr>Decision-Making Process Step 1: Identify a Problem</vt:lpstr>
      <vt:lpstr>Decision-Making Process Step 2: Identify the Decision Criteria</vt:lpstr>
      <vt:lpstr>Decision-Making Process Step 3: Allocate Weights to the Criteria</vt:lpstr>
      <vt:lpstr>Exhibit 2.2 Important Decision Criteria</vt:lpstr>
      <vt:lpstr>Decision-Making Process Step 4: Develop Alternatives</vt:lpstr>
      <vt:lpstr>Exhibit 2.3 Possible Alternatives</vt:lpstr>
      <vt:lpstr>Decision-Making Process Step 5: Analyze Alternatives Step 6: Select an Alternative</vt:lpstr>
      <vt:lpstr>Exhibit 2.4 Evaluation of Alternatives</vt:lpstr>
      <vt:lpstr>Decision-Making Process Step 7: Implement the Alternative</vt:lpstr>
      <vt:lpstr>Decision-Making Process Step 8: Evaluate Decision Effectiveness</vt:lpstr>
      <vt:lpstr>Exhibit 2.5 Decisions Managers May Make: Planning and Organizing</vt:lpstr>
      <vt:lpstr>Exhibit 2.5 Decisions Managers May Make: Leading and Controlling</vt:lpstr>
      <vt:lpstr>Rationality</vt:lpstr>
      <vt:lpstr>Bounded Rationality</vt:lpstr>
      <vt:lpstr>Intuition</vt:lpstr>
      <vt:lpstr>Exhibit 2.6 What is Intuition?</vt:lpstr>
      <vt:lpstr>Evidence-Based Management</vt:lpstr>
      <vt:lpstr>Crowdsourcing</vt:lpstr>
      <vt:lpstr>Types of Decisions: Structured Problems and Programmed Decisions</vt:lpstr>
      <vt:lpstr>Types of Programmed Decisions</vt:lpstr>
      <vt:lpstr>Types of Decisions: Unstructured Problems and Nonprogrammed Decisions</vt:lpstr>
      <vt:lpstr>Exhibit 2.7 Programmed vs. Nonprogrammed Decisions</vt:lpstr>
      <vt:lpstr>Decision-Making Styles</vt:lpstr>
      <vt:lpstr>Four Decision-Making Styles</vt:lpstr>
      <vt:lpstr>Exhibit 2.8 Decision-Style Model</vt:lpstr>
      <vt:lpstr>Heuristics</vt:lpstr>
      <vt:lpstr>Exhibit 2.9 Common Decision-Making Biases</vt:lpstr>
      <vt:lpstr>Decision-Making Biases and Errors (1 of 4)</vt:lpstr>
      <vt:lpstr>Decision-Making Biases and Errors (2 of 4)</vt:lpstr>
      <vt:lpstr>Decision-Making Biases and Errors (3 of 4)</vt:lpstr>
      <vt:lpstr>Decision-Making Biases and Errors (4 of 4)</vt:lpstr>
      <vt:lpstr>Cutting-Edge Decision Making</vt:lpstr>
      <vt:lpstr>Big Data and Artificial Intelligence</vt:lpstr>
      <vt:lpstr>Artificial Intelligence and Machine Learning Tools</vt:lpstr>
      <vt:lpstr>Machine Learning, Deep Learning, and Analytics</vt:lpstr>
      <vt:lpstr>Review Learning Objective 2.1</vt:lpstr>
      <vt:lpstr>Review Learning Objective 2.2 (1 of 2)</vt:lpstr>
      <vt:lpstr>Review Learning Objective 2.2 (2 of 2)</vt:lpstr>
      <vt:lpstr>Review Learning Objective 2.3 (1 of 2)</vt:lpstr>
      <vt:lpstr>Review Learning Objective 2.3 (2 of 2)</vt:lpstr>
      <vt:lpstr>Review Learning Objective 2.4</vt:lpstr>
      <vt:lpstr>Review Learning Objective 2.5 (1 of 2)</vt:lpstr>
      <vt:lpstr>Review Learning Objective 2.5 (2 of 2)</vt:lpstr>
    </vt:vector>
  </TitlesOfParts>
  <Manager/>
  <Company>Pearson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Fifteenth Edition, Chapter 2, Making Decisions</dc:title>
  <dc:subject/>
  <dc:creator>Stephen P. Robbins and Mary Coulter</dc:creator>
  <cp:keywords>Management</cp:keywords>
  <dc:description/>
  <cp:lastModifiedBy>Rakshit, Nikhil</cp:lastModifiedBy>
  <cp:revision>589</cp:revision>
  <dcterms:created xsi:type="dcterms:W3CDTF">2014-07-14T20:04:21Z</dcterms:created>
  <dcterms:modified xsi:type="dcterms:W3CDTF">2020-05-21T10:28:11Z</dcterms:modified>
  <cp:category/>
</cp:coreProperties>
</file>