
<file path=[Content_Types].xml><?xml version="1.0" encoding="utf-8"?>
<Types xmlns="http://schemas.openxmlformats.org/package/2006/content-types">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74" r:id="rId5"/>
    <p:sldId id="275" r:id="rId6"/>
    <p:sldId id="276" r:id="rId7"/>
    <p:sldId id="279" r:id="rId8"/>
    <p:sldId id="280" r:id="rId9"/>
    <p:sldId id="278" r:id="rId10"/>
    <p:sldId id="277"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98" d="100"/>
          <a:sy n="98" d="100"/>
        </p:scale>
        <p:origin x="116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15.11.2018</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err="1" smtClean="0"/>
              <a:t>Doç.Dr.Tarık</a:t>
            </a:r>
            <a:r>
              <a:rPr lang="tr-TR" dirty="0" smtClean="0"/>
              <a:t> Soydan</a:t>
            </a:r>
          </a:p>
          <a:p>
            <a:r>
              <a:rPr lang="tr-TR" dirty="0" smtClean="0"/>
              <a:t>Ankara Üniversitesi Eğitim Bilimleri Fakültesi Eğitim Yönetimi Anabilim Dalı</a:t>
            </a:r>
          </a:p>
        </p:txBody>
      </p:sp>
      <p:sp>
        <p:nvSpPr>
          <p:cNvPr id="2" name="1 Başlık"/>
          <p:cNvSpPr>
            <a:spLocks noGrp="1"/>
          </p:cNvSpPr>
          <p:nvPr>
            <p:ph type="ctrTitle"/>
          </p:nvPr>
        </p:nvSpPr>
        <p:spPr/>
        <p:txBody>
          <a:bodyPr>
            <a:normAutofit/>
          </a:bodyPr>
          <a:lstStyle/>
          <a:p>
            <a:r>
              <a:rPr lang="tr-TR" sz="2200" b="1" dirty="0" smtClean="0"/>
              <a:t>Eğitim Ekonomisi Dersi Notları </a:t>
            </a:r>
            <a:r>
              <a:rPr lang="tr-TR" sz="2200" b="1" smtClean="0"/>
              <a:t>– </a:t>
            </a:r>
            <a:r>
              <a:rPr lang="tr-TR" sz="2200" b="1" smtClean="0"/>
              <a:t>2 </a:t>
            </a:r>
            <a:endParaRPr lang="tr-TR" sz="2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buNone/>
            </a:pPr>
            <a:r>
              <a:rPr lang="tr-TR" dirty="0" smtClean="0">
                <a:solidFill>
                  <a:srgbClr val="7030A0"/>
                </a:solidFill>
              </a:rPr>
              <a:t> * Ücret-Harç ayrımı.</a:t>
            </a:r>
          </a:p>
          <a:p>
            <a:pPr>
              <a:buNone/>
            </a:pPr>
            <a:r>
              <a:rPr lang="tr-TR" dirty="0" smtClean="0">
                <a:solidFill>
                  <a:srgbClr val="C00000"/>
                </a:solidFill>
              </a:rPr>
              <a:t>***Eğitim hizmeti nasıl bir hizmettir?</a:t>
            </a:r>
          </a:p>
          <a:p>
            <a:pPr>
              <a:buFontTx/>
              <a:buChar char="-"/>
            </a:pPr>
            <a:r>
              <a:rPr lang="tr-TR" dirty="0" smtClean="0"/>
              <a:t>Kamusal mı, yarı kamusal mı, özel mi?</a:t>
            </a:r>
          </a:p>
          <a:p>
            <a:pPr>
              <a:buNone/>
            </a:pPr>
            <a:r>
              <a:rPr lang="tr-TR" dirty="0" smtClean="0">
                <a:solidFill>
                  <a:srgbClr val="C00000"/>
                </a:solidFill>
              </a:rPr>
              <a:t>***Eğitim nasıl finanse edilmelidir? Neden?</a:t>
            </a:r>
          </a:p>
          <a:p>
            <a:pPr>
              <a:buNone/>
            </a:pPr>
            <a:endParaRPr lang="tr-TR" dirty="0">
              <a:solidFill>
                <a:srgbClr val="C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smtClean="0">
                <a:solidFill>
                  <a:srgbClr val="FF0000"/>
                </a:solidFill>
              </a:rPr>
              <a:t>Eğitim Ekonomisi ve Bağlamı</a:t>
            </a:r>
            <a:endParaRPr lang="tr-TR" sz="3200" b="1" dirty="0">
              <a:solidFill>
                <a:srgbClr val="FF0000"/>
              </a:solidFill>
            </a:endParaRPr>
          </a:p>
        </p:txBody>
      </p:sp>
      <p:sp>
        <p:nvSpPr>
          <p:cNvPr id="3" name="2 İçerik Yer Tutucusu"/>
          <p:cNvSpPr>
            <a:spLocks noGrp="1"/>
          </p:cNvSpPr>
          <p:nvPr>
            <p:ph sz="quarter" idx="1"/>
          </p:nvPr>
        </p:nvSpPr>
        <p:spPr/>
        <p:txBody>
          <a:bodyPr>
            <a:normAutofit/>
          </a:bodyPr>
          <a:lstStyle/>
          <a:p>
            <a:pPr algn="just"/>
            <a:r>
              <a:rPr lang="tr-TR" sz="2400" dirty="0" smtClean="0">
                <a:latin typeface="Arial" panose="020B0604020202020204" pitchFamily="34" charset="0"/>
                <a:cs typeface="Arial" panose="020B0604020202020204" pitchFamily="34" charset="0"/>
              </a:rPr>
              <a:t>Eğitim ekonomisi, ekonomi disiplininin temel kavram ve kuramları üzerinden eğitsel konuları çözümlemeyi hedefleyen bir akademik disiplindir. Bir başka ifade ile, eğitsel gerçekliği ekonominin kuram, kavram ve yaklaşımları ile çözümlemeyi hedefleyen bilimsel bir çalışma alanıdır.</a:t>
            </a:r>
          </a:p>
          <a:p>
            <a:pPr algn="just"/>
            <a:r>
              <a:rPr lang="tr-TR" sz="2400" dirty="0" smtClean="0">
                <a:solidFill>
                  <a:srgbClr val="FF0000"/>
                </a:solidFill>
                <a:latin typeface="Arial" panose="020B0604020202020204" pitchFamily="34" charset="0"/>
                <a:cs typeface="Arial" panose="020B0604020202020204" pitchFamily="34" charset="0"/>
              </a:rPr>
              <a:t>Eğitimin İktisadi Analizi</a:t>
            </a:r>
          </a:p>
          <a:p>
            <a:pPr algn="just"/>
            <a:r>
              <a:rPr lang="tr-TR" sz="2400" dirty="0" smtClean="0">
                <a:solidFill>
                  <a:srgbClr val="FF0000"/>
                </a:solidFill>
                <a:latin typeface="Arial" panose="020B0604020202020204" pitchFamily="34" charset="0"/>
                <a:cs typeface="Arial" panose="020B0604020202020204" pitchFamily="34" charset="0"/>
              </a:rPr>
              <a:t>Eğitim – Gelir</a:t>
            </a:r>
          </a:p>
          <a:p>
            <a:pPr algn="just"/>
            <a:r>
              <a:rPr lang="tr-TR" sz="2400" dirty="0" smtClean="0">
                <a:solidFill>
                  <a:srgbClr val="FF0000"/>
                </a:solidFill>
                <a:latin typeface="Arial" panose="020B0604020202020204" pitchFamily="34" charset="0"/>
                <a:cs typeface="Arial" panose="020B0604020202020204" pitchFamily="34" charset="0"/>
              </a:rPr>
              <a:t>Eğitim-İstihdam</a:t>
            </a:r>
          </a:p>
          <a:p>
            <a:pPr algn="just"/>
            <a:r>
              <a:rPr lang="tr-TR" sz="2400" dirty="0" smtClean="0">
                <a:solidFill>
                  <a:srgbClr val="FF0000"/>
                </a:solidFill>
                <a:latin typeface="Arial" panose="020B0604020202020204" pitchFamily="34" charset="0"/>
                <a:cs typeface="Arial" panose="020B0604020202020204" pitchFamily="34" charset="0"/>
              </a:rPr>
              <a:t>Eğitimde Finansman Yaklaşımları</a:t>
            </a:r>
          </a:p>
          <a:p>
            <a:pPr algn="just">
              <a:buNone/>
            </a:pPr>
            <a:endParaRPr lang="tr-TR" sz="2400" dirty="0" smtClean="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solidFill>
                  <a:srgbClr val="0070C0"/>
                </a:solidFill>
              </a:rPr>
              <a:t>Mal ve Hizmetlere İlişkin Ekonomik Sınıflandırmalar</a:t>
            </a:r>
            <a:endParaRPr lang="tr-TR" sz="2800" b="1" dirty="0">
              <a:solidFill>
                <a:srgbClr val="0070C0"/>
              </a:solidFill>
            </a:endParaRPr>
          </a:p>
        </p:txBody>
      </p:sp>
      <p:sp>
        <p:nvSpPr>
          <p:cNvPr id="3" name="2 İçerik Yer Tutucusu"/>
          <p:cNvSpPr>
            <a:spLocks noGrp="1"/>
          </p:cNvSpPr>
          <p:nvPr>
            <p:ph sz="quarter" idx="1"/>
          </p:nvPr>
        </p:nvSpPr>
        <p:spPr/>
        <p:txBody>
          <a:bodyPr>
            <a:normAutofit/>
          </a:bodyPr>
          <a:lstStyle/>
          <a:p>
            <a:pPr algn="just">
              <a:buNone/>
            </a:pPr>
            <a:endParaRPr lang="tr-TR" sz="2400" dirty="0" smtClean="0">
              <a:latin typeface="Arial" panose="020B0604020202020204" pitchFamily="34" charset="0"/>
              <a:cs typeface="Arial" panose="020B0604020202020204" pitchFamily="34" charset="0"/>
            </a:endParaRPr>
          </a:p>
          <a:p>
            <a:pPr algn="just">
              <a:buNone/>
            </a:pPr>
            <a:r>
              <a:rPr lang="tr-TR" sz="2400" dirty="0" smtClean="0">
                <a:solidFill>
                  <a:srgbClr val="FF0000"/>
                </a:solidFill>
                <a:latin typeface="Arial" panose="020B0604020202020204" pitchFamily="34" charset="0"/>
                <a:cs typeface="Arial" panose="020B0604020202020204" pitchFamily="34" charset="0"/>
              </a:rPr>
              <a:t>Mal:</a:t>
            </a:r>
            <a:r>
              <a:rPr lang="tr-TR" sz="2400" dirty="0" smtClean="0">
                <a:latin typeface="Arial" panose="020B0604020202020204" pitchFamily="34" charset="0"/>
                <a:cs typeface="Arial" panose="020B0604020202020204" pitchFamily="34" charset="0"/>
              </a:rPr>
              <a:t> İnsan ihtiyaçlarını karşılamaya özgülenmiş somut varlıklar. Örn. araba, ev, kalem, defter, saat, traktör, pulluk…</a:t>
            </a:r>
          </a:p>
          <a:p>
            <a:pPr algn="just">
              <a:buNone/>
            </a:pPr>
            <a:r>
              <a:rPr lang="tr-TR" sz="2400" dirty="0" smtClean="0">
                <a:solidFill>
                  <a:srgbClr val="FF0000"/>
                </a:solidFill>
                <a:latin typeface="Arial" panose="020B0604020202020204" pitchFamily="34" charset="0"/>
                <a:cs typeface="Arial" panose="020B0604020202020204" pitchFamily="34" charset="0"/>
              </a:rPr>
              <a:t>Hizmet: </a:t>
            </a:r>
            <a:r>
              <a:rPr lang="tr-TR" sz="2400" dirty="0" smtClean="0">
                <a:latin typeface="Arial" panose="020B0604020202020204" pitchFamily="34" charset="0"/>
                <a:cs typeface="Arial" panose="020B0604020202020204" pitchFamily="34" charset="0"/>
              </a:rPr>
              <a:t>İnsan ihtiyaçlarını karşılamaya özgülenmiş faaliyetler. Örn. eğitim, sağlık, sosyal güvenlik, belediyecilik faaliyetleri, berberlik işi, </a:t>
            </a:r>
            <a:r>
              <a:rPr lang="tr-TR" sz="2400" dirty="0" err="1" smtClean="0">
                <a:latin typeface="Arial" panose="020B0604020202020204" pitchFamily="34" charset="0"/>
                <a:cs typeface="Arial" panose="020B0604020202020204" pitchFamily="34" charset="0"/>
              </a:rPr>
              <a:t>tehsisatçılık</a:t>
            </a:r>
            <a:r>
              <a:rPr lang="tr-TR" sz="2400" dirty="0" smtClean="0">
                <a:latin typeface="Arial" panose="020B0604020202020204" pitchFamily="34" charset="0"/>
                <a:cs typeface="Arial" panose="020B0604020202020204" pitchFamily="34" charset="0"/>
              </a:rPr>
              <a:t> işi…</a:t>
            </a:r>
          </a:p>
          <a:p>
            <a:pPr algn="just">
              <a:buNone/>
            </a:pPr>
            <a:endParaRPr lang="tr-TR" sz="2400" dirty="0" smtClean="0">
              <a:latin typeface="Arial" panose="020B0604020202020204" pitchFamily="34" charset="0"/>
              <a:cs typeface="Arial" panose="020B0604020202020204" pitchFamily="34" charset="0"/>
            </a:endParaRPr>
          </a:p>
          <a:p>
            <a:pPr algn="just">
              <a:buNone/>
            </a:pPr>
            <a:r>
              <a:rPr lang="tr-TR" sz="2400" dirty="0" smtClean="0">
                <a:solidFill>
                  <a:srgbClr val="00B050"/>
                </a:solidFill>
              </a:rPr>
              <a:t>    </a:t>
            </a:r>
            <a:r>
              <a:rPr lang="tr-TR" sz="2400" dirty="0" smtClean="0">
                <a:solidFill>
                  <a:srgbClr val="00B050"/>
                </a:solidFill>
                <a:latin typeface="Arial" pitchFamily="34" charset="0"/>
                <a:cs typeface="Arial" pitchFamily="34" charset="0"/>
              </a:rPr>
              <a:t>İnsanlar mal ve hizmetlerin tüketilmesi yoluyla belirli bir doyum elde ederler. </a:t>
            </a:r>
            <a:endParaRPr lang="tr-TR" sz="2400" dirty="0">
              <a:solidFill>
                <a:srgbClr val="00B050"/>
              </a:solidFill>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sz="quarter" idx="1"/>
          </p:nvPr>
        </p:nvSpPr>
        <p:spPr/>
        <p:txBody>
          <a:bodyPr>
            <a:normAutofit fontScale="32500" lnSpcReduction="20000"/>
          </a:bodyPr>
          <a:lstStyle/>
          <a:p>
            <a:pPr algn="just">
              <a:buNone/>
            </a:pPr>
            <a:r>
              <a:rPr lang="tr-TR" dirty="0" smtClean="0"/>
              <a:t> * </a:t>
            </a:r>
            <a:r>
              <a:rPr lang="tr-TR" sz="6000" dirty="0" smtClean="0">
                <a:solidFill>
                  <a:srgbClr val="FF0000"/>
                </a:solidFill>
                <a:latin typeface="Arial" pitchFamily="34" charset="0"/>
                <a:cs typeface="Arial" pitchFamily="34" charset="0"/>
              </a:rPr>
              <a:t>Serbest mallar-ekonomik mallar</a:t>
            </a:r>
          </a:p>
          <a:p>
            <a:pPr algn="just">
              <a:buNone/>
            </a:pPr>
            <a:r>
              <a:rPr lang="tr-TR" sz="6000" dirty="0" smtClean="0">
                <a:latin typeface="Arial" pitchFamily="34" charset="0"/>
                <a:cs typeface="Arial" pitchFamily="34" charset="0"/>
              </a:rPr>
              <a:t>   Serbest mallar, doğada  istendiğinde bulunabilen ve çaba sarf etmeden elde edilebilen mallardır. </a:t>
            </a:r>
            <a:r>
              <a:rPr lang="tr-TR" sz="6000" dirty="0" err="1" smtClean="0">
                <a:latin typeface="Arial" pitchFamily="34" charset="0"/>
                <a:cs typeface="Arial" pitchFamily="34" charset="0"/>
              </a:rPr>
              <a:t>Örn.hava</a:t>
            </a:r>
            <a:r>
              <a:rPr lang="tr-TR" sz="6000" dirty="0" smtClean="0">
                <a:latin typeface="Arial" pitchFamily="34" charset="0"/>
                <a:cs typeface="Arial" pitchFamily="34" charset="0"/>
              </a:rPr>
              <a:t>. Ekonomik mallar ise, her istendiğinde bulunamayan, belirli bir çaba harcamakla elde edilebilen mallardır.</a:t>
            </a:r>
            <a:r>
              <a:rPr lang="tr-TR" sz="6000" dirty="0" err="1" smtClean="0">
                <a:latin typeface="Arial" pitchFamily="34" charset="0"/>
                <a:cs typeface="Arial" pitchFamily="34" charset="0"/>
              </a:rPr>
              <a:t>Örn.ekmek</a:t>
            </a:r>
            <a:r>
              <a:rPr lang="tr-TR" sz="6000" dirty="0" smtClean="0">
                <a:latin typeface="Arial" pitchFamily="34" charset="0"/>
                <a:cs typeface="Arial" pitchFamily="34" charset="0"/>
              </a:rPr>
              <a:t>.</a:t>
            </a:r>
          </a:p>
          <a:p>
            <a:pPr algn="just">
              <a:buNone/>
            </a:pPr>
            <a:endParaRPr lang="tr-TR" sz="6000" dirty="0" smtClean="0">
              <a:latin typeface="Arial" pitchFamily="34" charset="0"/>
              <a:cs typeface="Arial" pitchFamily="34" charset="0"/>
            </a:endParaRPr>
          </a:p>
          <a:p>
            <a:pPr algn="just">
              <a:buNone/>
            </a:pPr>
            <a:r>
              <a:rPr lang="tr-TR" sz="6000" dirty="0" smtClean="0">
                <a:latin typeface="Arial" pitchFamily="34" charset="0"/>
                <a:cs typeface="Arial" pitchFamily="34" charset="0"/>
              </a:rPr>
              <a:t> * </a:t>
            </a:r>
            <a:r>
              <a:rPr lang="tr-TR" sz="6000" dirty="0" smtClean="0">
                <a:solidFill>
                  <a:srgbClr val="FF0000"/>
                </a:solidFill>
                <a:latin typeface="Arial" pitchFamily="34" charset="0"/>
                <a:cs typeface="Arial" pitchFamily="34" charset="0"/>
              </a:rPr>
              <a:t>Üretim malları-tüketim malları</a:t>
            </a:r>
          </a:p>
          <a:p>
            <a:pPr algn="just">
              <a:buNone/>
            </a:pPr>
            <a:r>
              <a:rPr lang="tr-TR" sz="6000" dirty="0" smtClean="0">
                <a:latin typeface="Arial" pitchFamily="34" charset="0"/>
                <a:cs typeface="Arial" pitchFamily="34" charset="0"/>
              </a:rPr>
              <a:t>    Tüketim malları tüketicinin ihtiyaçlarını doğrudan karşılayan mallardır. Bu açıdan bakıldığında bu mallara nihai mal adı da verilir. Bu tür mallar er veya geç kullanılma durumundadırlar. Ekonomik mal olma özelliklerini kaybettikleri anda yok olurlar. Yediğimiz yiyecek, giydiğimiz elbise gibi. Üretim malları ise, diğer üretici malları ya da tüketici malları üretiminde kullanılan mallardır. Bir makine, makinenin çalışmasını sağlayan yakıt, onu kullanan işçinin hizmeti, makinenin durduğu bina gibi.</a:t>
            </a:r>
          </a:p>
          <a:p>
            <a:pPr>
              <a:buNone/>
            </a:pPr>
            <a:endParaRPr lang="tr-TR" dirty="0" smtClean="0"/>
          </a:p>
          <a:p>
            <a:pPr>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lnSpcReduction="10000"/>
          </a:bodyPr>
          <a:lstStyle/>
          <a:p>
            <a:pPr algn="just">
              <a:buNone/>
            </a:pPr>
            <a:r>
              <a:rPr lang="tr-TR" b="1" dirty="0" smtClean="0">
                <a:solidFill>
                  <a:srgbClr val="C00000"/>
                </a:solidFill>
              </a:rPr>
              <a:t>* </a:t>
            </a:r>
            <a:r>
              <a:rPr lang="tr-TR" b="1" dirty="0" smtClean="0">
                <a:solidFill>
                  <a:srgbClr val="C00000"/>
                </a:solidFill>
                <a:latin typeface="Arial" pitchFamily="34" charset="0"/>
                <a:cs typeface="Arial" pitchFamily="34" charset="0"/>
              </a:rPr>
              <a:t>Dayanıklı ve Dayanıksız Mallar </a:t>
            </a:r>
            <a:endParaRPr lang="tr-TR" dirty="0" smtClean="0">
              <a:solidFill>
                <a:srgbClr val="C00000"/>
              </a:solidFill>
              <a:latin typeface="Arial" pitchFamily="34" charset="0"/>
              <a:cs typeface="Arial" pitchFamily="34" charset="0"/>
            </a:endParaRPr>
          </a:p>
          <a:p>
            <a:pPr algn="just">
              <a:buNone/>
            </a:pPr>
            <a:r>
              <a:rPr lang="tr-TR" dirty="0" smtClean="0">
                <a:latin typeface="Arial" pitchFamily="34" charset="0"/>
                <a:cs typeface="Arial" pitchFamily="34" charset="0"/>
              </a:rPr>
              <a:t>   Tüm mallar, faydalı olabilecekleri yaşam uzunluğunu yansıtmak üzere, dayanıklı veya dayanıksız mallar olabilirler.  Dayanıklı mallar elde edildikten sonra uzun süre fayda sağlayan mallardır. Buzdolabı, otomobil, radyo gibi. Dayanıksız mallar ise fayda sağladığında yok olan, biten mallardır. Mum, ekmek, şeker, benzin gibi. </a:t>
            </a:r>
          </a:p>
          <a:p>
            <a:pPr algn="just">
              <a:buFont typeface="Arial" charset="0"/>
              <a:buChar char="•"/>
            </a:pPr>
            <a:r>
              <a:rPr lang="tr-TR" b="1" dirty="0" smtClean="0">
                <a:solidFill>
                  <a:srgbClr val="C00000"/>
                </a:solidFill>
                <a:latin typeface="Arial" pitchFamily="34" charset="0"/>
                <a:cs typeface="Arial" pitchFamily="34" charset="0"/>
              </a:rPr>
              <a:t>Zorunlu mallar-lüks mallar</a:t>
            </a:r>
          </a:p>
          <a:p>
            <a:pPr algn="just">
              <a:buFont typeface="Arial" charset="0"/>
              <a:buChar char="•"/>
            </a:pPr>
            <a:r>
              <a:rPr lang="tr-TR" b="1" dirty="0" smtClean="0">
                <a:solidFill>
                  <a:srgbClr val="C00000"/>
                </a:solidFill>
                <a:latin typeface="Arial" pitchFamily="34" charset="0"/>
                <a:cs typeface="Arial" pitchFamily="34" charset="0"/>
              </a:rPr>
              <a:t>Tarımsal mallar-Sanayi malları- hizmet malları</a:t>
            </a:r>
          </a:p>
          <a:p>
            <a:pPr>
              <a:buNone/>
            </a:pPr>
            <a:endParaRPr lang="tr-TR" dirty="0" smtClean="0">
              <a:solidFill>
                <a:srgbClr val="C00000"/>
              </a:solidFill>
            </a:endParaRPr>
          </a:p>
          <a:p>
            <a:pPr>
              <a:buNone/>
            </a:pPr>
            <a:endParaRPr lang="tr-TR" dirty="0" smtClean="0"/>
          </a:p>
          <a:p>
            <a:pPr>
              <a:buNone/>
            </a:pP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1800" b="1" dirty="0" smtClean="0">
                <a:solidFill>
                  <a:srgbClr val="C00000"/>
                </a:solidFill>
                <a:latin typeface="Arial" panose="020B0604020202020204" pitchFamily="34" charset="0"/>
                <a:cs typeface="Arial" panose="020B0604020202020204" pitchFamily="34" charset="0"/>
              </a:rPr>
              <a:t/>
            </a:r>
            <a:br>
              <a:rPr lang="tr-TR" sz="1800" b="1" dirty="0" smtClean="0">
                <a:solidFill>
                  <a:srgbClr val="C00000"/>
                </a:solidFill>
                <a:latin typeface="Arial" panose="020B0604020202020204" pitchFamily="34" charset="0"/>
                <a:cs typeface="Arial" panose="020B0604020202020204" pitchFamily="34" charset="0"/>
              </a:rPr>
            </a:br>
            <a:r>
              <a:rPr lang="tr-TR" sz="1800" b="1" dirty="0">
                <a:solidFill>
                  <a:srgbClr val="C00000"/>
                </a:solidFill>
                <a:latin typeface="Arial" panose="020B0604020202020204" pitchFamily="34" charset="0"/>
                <a:cs typeface="Arial" panose="020B0604020202020204" pitchFamily="34" charset="0"/>
              </a:rPr>
              <a:t>Kamusal mallar (hizmetler) - özel mallar (hizmetler) – yarı kamusal mallar (hizmetler)</a:t>
            </a:r>
            <a:br>
              <a:rPr lang="tr-TR" sz="1800" b="1" dirty="0">
                <a:solidFill>
                  <a:srgbClr val="C00000"/>
                </a:solidFill>
                <a:latin typeface="Arial" panose="020B0604020202020204" pitchFamily="34" charset="0"/>
                <a:cs typeface="Arial" panose="020B0604020202020204" pitchFamily="34" charset="0"/>
              </a:rPr>
            </a:br>
            <a:endParaRPr lang="tr-TR" sz="1800" dirty="0"/>
          </a:p>
        </p:txBody>
      </p:sp>
      <p:sp>
        <p:nvSpPr>
          <p:cNvPr id="3" name="2 İçerik Yer Tutucusu"/>
          <p:cNvSpPr>
            <a:spLocks noGrp="1"/>
          </p:cNvSpPr>
          <p:nvPr>
            <p:ph sz="quarter" idx="1"/>
          </p:nvPr>
        </p:nvSpPr>
        <p:spPr/>
        <p:txBody>
          <a:bodyPr>
            <a:normAutofit fontScale="92500" lnSpcReduction="10000"/>
          </a:bodyPr>
          <a:lstStyle/>
          <a:p>
            <a:pPr>
              <a:buNone/>
            </a:pPr>
            <a:r>
              <a:rPr lang="tr-TR" dirty="0" smtClean="0"/>
              <a:t>  </a:t>
            </a:r>
            <a:r>
              <a:rPr lang="tr-TR" b="1" dirty="0" smtClean="0">
                <a:solidFill>
                  <a:srgbClr val="C00000"/>
                </a:solidFill>
              </a:rPr>
              <a:t>* </a:t>
            </a:r>
            <a:r>
              <a:rPr lang="tr-TR" dirty="0" smtClean="0">
                <a:solidFill>
                  <a:srgbClr val="C00000"/>
                </a:solidFill>
                <a:latin typeface="Arial" panose="020B0604020202020204" pitchFamily="34" charset="0"/>
                <a:cs typeface="Arial" panose="020B0604020202020204" pitchFamily="34" charset="0"/>
              </a:rPr>
              <a:t>Kamusal mal: </a:t>
            </a:r>
            <a:r>
              <a:rPr lang="tr-TR" dirty="0" smtClean="0">
                <a:latin typeface="Arial" panose="020B0604020202020204" pitchFamily="34" charset="0"/>
                <a:cs typeface="Arial" panose="020B0604020202020204" pitchFamily="34" charset="0"/>
              </a:rPr>
              <a:t>İlke olarak topluma ortak fayda sağlayan, özel faydalara bölünemeyen ya da özel ve kamusal faydaları ayrıştırılamayan, rekabete konu olmayan mal. Yine ilke olarak vergilerle finanse edilir.</a:t>
            </a:r>
          </a:p>
          <a:p>
            <a:pPr>
              <a:buNone/>
            </a:pPr>
            <a:r>
              <a:rPr lang="tr-TR" dirty="0" smtClean="0">
                <a:solidFill>
                  <a:srgbClr val="C00000"/>
                </a:solidFill>
                <a:latin typeface="Arial" panose="020B0604020202020204" pitchFamily="34" charset="0"/>
                <a:cs typeface="Arial" panose="020B0604020202020204" pitchFamily="34" charset="0"/>
              </a:rPr>
              <a:t>Özel mal: </a:t>
            </a:r>
            <a:r>
              <a:rPr lang="tr-TR" dirty="0" smtClean="0">
                <a:latin typeface="Arial" panose="020B0604020202020204" pitchFamily="34" charset="0"/>
                <a:cs typeface="Arial" panose="020B0604020202020204" pitchFamily="34" charset="0"/>
              </a:rPr>
              <a:t>Kullanana bir diğer kullanıcıdan münhasır (özgülenmiş ve ayrı) faydalar sağlayan, rekabete konu olan mal.İlke olarak ödenen bedel ile finanse edilir.</a:t>
            </a:r>
          </a:p>
          <a:p>
            <a:pPr>
              <a:buNone/>
            </a:pPr>
            <a:r>
              <a:rPr lang="tr-TR" dirty="0" smtClean="0">
                <a:solidFill>
                  <a:srgbClr val="C00000"/>
                </a:solidFill>
                <a:latin typeface="Arial" panose="020B0604020202020204" pitchFamily="34" charset="0"/>
                <a:cs typeface="Arial" panose="020B0604020202020204" pitchFamily="34" charset="0"/>
              </a:rPr>
              <a:t>Yarı kamusal mal: </a:t>
            </a:r>
            <a:r>
              <a:rPr lang="tr-TR" dirty="0" smtClean="0">
                <a:latin typeface="Arial" panose="020B0604020202020204" pitchFamily="34" charset="0"/>
                <a:cs typeface="Arial" panose="020B0604020202020204" pitchFamily="34" charset="0"/>
              </a:rPr>
              <a:t>Kullanıcılara hem ortak (bölünemeyen) faydalar hem de özel (bölünebilir) faydalar sağlayabilen mallar. Duruma göre vergilerle ya da ödenen bedelle finanse edilebilir.</a:t>
            </a:r>
          </a:p>
          <a:p>
            <a:pPr>
              <a:buNone/>
            </a:pPr>
            <a:endParaRPr lang="tr-TR" dirty="0" smtClean="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smtClean="0"/>
              <a:t>Türkiye’de Eğitim Finansmanı</a:t>
            </a:r>
            <a:endParaRPr lang="tr-TR" sz="2400" b="1" dirty="0"/>
          </a:p>
        </p:txBody>
      </p:sp>
      <p:pic>
        <p:nvPicPr>
          <p:cNvPr id="1026" name="Picture 2"/>
          <p:cNvPicPr>
            <a:picLocks noGrp="1" noChangeAspect="1" noChangeArrowheads="1"/>
          </p:cNvPicPr>
          <p:nvPr>
            <p:ph sz="quarter" idx="1"/>
          </p:nvPr>
        </p:nvPicPr>
        <p:blipFill>
          <a:blip r:embed="rId2"/>
          <a:srcRect/>
          <a:stretch>
            <a:fillRect/>
          </a:stretch>
        </p:blipFill>
        <p:spPr bwMode="auto">
          <a:xfrm>
            <a:off x="2928926" y="1857364"/>
            <a:ext cx="5935236" cy="3717204"/>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2050" name="Picture 2"/>
          <p:cNvPicPr>
            <a:picLocks noGrp="1" noChangeAspect="1" noChangeArrowheads="1"/>
          </p:cNvPicPr>
          <p:nvPr>
            <p:ph sz="quarter" idx="1"/>
          </p:nvPr>
        </p:nvPicPr>
        <p:blipFill>
          <a:blip r:embed="rId2"/>
          <a:srcRect/>
          <a:stretch>
            <a:fillRect/>
          </a:stretch>
        </p:blipFill>
        <p:spPr bwMode="auto">
          <a:xfrm>
            <a:off x="2786050" y="1785926"/>
            <a:ext cx="5900286" cy="3667225"/>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Eğitimin Finansmanı</a:t>
            </a:r>
            <a:endParaRPr lang="tr-TR" b="1" dirty="0"/>
          </a:p>
        </p:txBody>
      </p:sp>
      <p:sp>
        <p:nvSpPr>
          <p:cNvPr id="3" name="2 İçerik Yer Tutucusu"/>
          <p:cNvSpPr>
            <a:spLocks noGrp="1"/>
          </p:cNvSpPr>
          <p:nvPr>
            <p:ph sz="quarter" idx="1"/>
          </p:nvPr>
        </p:nvSpPr>
        <p:spPr/>
        <p:txBody>
          <a:bodyPr/>
          <a:lstStyle/>
          <a:p>
            <a:pPr>
              <a:buNone/>
            </a:pPr>
            <a:r>
              <a:rPr lang="tr-TR" dirty="0" smtClean="0">
                <a:solidFill>
                  <a:srgbClr val="FF0000"/>
                </a:solidFill>
                <a:latin typeface="Arial" pitchFamily="34" charset="0"/>
                <a:cs typeface="Arial" pitchFamily="34" charset="0"/>
              </a:rPr>
              <a:t>Eğitimde Finansman Yaklaşımları ve Modelleri</a:t>
            </a:r>
          </a:p>
          <a:p>
            <a:pPr marL="514350" indent="-514350">
              <a:buAutoNum type="arabicPeriod"/>
            </a:pPr>
            <a:r>
              <a:rPr lang="tr-TR" dirty="0" smtClean="0">
                <a:latin typeface="Arial" pitchFamily="34" charset="0"/>
                <a:cs typeface="Arial" pitchFamily="34" charset="0"/>
              </a:rPr>
              <a:t>Kamusal Finansman</a:t>
            </a:r>
          </a:p>
          <a:p>
            <a:pPr marL="514350" indent="-514350">
              <a:buAutoNum type="arabicPeriod"/>
            </a:pPr>
            <a:r>
              <a:rPr lang="tr-TR" dirty="0" smtClean="0">
                <a:latin typeface="Arial" pitchFamily="34" charset="0"/>
                <a:cs typeface="Arial" pitchFamily="34" charset="0"/>
              </a:rPr>
              <a:t>Özel Finansman</a:t>
            </a:r>
          </a:p>
          <a:p>
            <a:pPr marL="514350" indent="-514350">
              <a:buAutoNum type="arabicPeriod"/>
            </a:pPr>
            <a:r>
              <a:rPr lang="tr-TR" dirty="0" smtClean="0">
                <a:latin typeface="Arial" pitchFamily="34" charset="0"/>
                <a:cs typeface="Arial" pitchFamily="34" charset="0"/>
              </a:rPr>
              <a:t>Diğer Finansman Yaklaşımları (Vakıflar, bağışlar, sivil toplum etkinlikleri, fonlar, krediler…)</a:t>
            </a:r>
          </a:p>
          <a:p>
            <a:pPr marL="514350" indent="-514350">
              <a:buAutoNum type="arabicPeriod"/>
            </a:pPr>
            <a:r>
              <a:rPr lang="tr-TR" dirty="0" smtClean="0">
                <a:latin typeface="Arial" pitchFamily="34" charset="0"/>
                <a:cs typeface="Arial" pitchFamily="34" charset="0"/>
              </a:rPr>
              <a:t>Karma yaklaşımlar.</a:t>
            </a:r>
            <a:endParaRPr lang="tr-TR" dirty="0">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525</TotalTime>
  <Words>323</Words>
  <Application>Microsoft Office PowerPoint</Application>
  <PresentationFormat>Ekran Gösterisi (4:3)</PresentationFormat>
  <Paragraphs>40</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Franklin Gothic Book</vt:lpstr>
      <vt:lpstr>Perpetua</vt:lpstr>
      <vt:lpstr>Wingdings 2</vt:lpstr>
      <vt:lpstr>Hisse Senedi</vt:lpstr>
      <vt:lpstr>Eğitim Ekonomisi Dersi Notları – 2 </vt:lpstr>
      <vt:lpstr>Eğitim Ekonomisi ve Bağlamı</vt:lpstr>
      <vt:lpstr>Mal ve Hizmetlere İlişkin Ekonomik Sınıflandırmalar</vt:lpstr>
      <vt:lpstr>PowerPoint Sunusu</vt:lpstr>
      <vt:lpstr>PowerPoint Sunusu</vt:lpstr>
      <vt:lpstr> Kamusal mallar (hizmetler) - özel mallar (hizmetler) – yarı kamusal mallar (hizmetler) </vt:lpstr>
      <vt:lpstr>Türkiye’de Eğitim Finansmanı</vt:lpstr>
      <vt:lpstr>PowerPoint Sunusu</vt:lpstr>
      <vt:lpstr>Eğitimin Finansmanı</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Eğitim Alanında Performans Değerlendirme Sistemine İlişkin Okul Yöneticilerinin  Görüşleri </dc:title>
  <dc:creator>TARIKSOYDAN</dc:creator>
  <cp:lastModifiedBy>Tarik soydan</cp:lastModifiedBy>
  <cp:revision>136</cp:revision>
  <dcterms:created xsi:type="dcterms:W3CDTF">2014-05-05T08:01:07Z</dcterms:created>
  <dcterms:modified xsi:type="dcterms:W3CDTF">2018-11-15T12:06:54Z</dcterms:modified>
</cp:coreProperties>
</file>