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96" r:id="rId2"/>
  </p:sldMasterIdLst>
  <p:notesMasterIdLst>
    <p:notesMasterId r:id="rId7"/>
  </p:notesMasterIdLst>
  <p:sldIdLst>
    <p:sldId id="258" r:id="rId3"/>
    <p:sldId id="344" r:id="rId4"/>
    <p:sldId id="382" r:id="rId5"/>
    <p:sldId id="383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Verdana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Verdana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Verdana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Verdana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Verdana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E"/>
    <a:srgbClr val="E78E29"/>
    <a:srgbClr val="A8122A"/>
    <a:srgbClr val="DDBB73"/>
    <a:srgbClr val="2B0105"/>
    <a:srgbClr val="766C5D"/>
    <a:srgbClr val="DCA437"/>
    <a:srgbClr val="D586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374" y="-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" charset="0"/>
              </a:defRPr>
            </a:lvl1pPr>
          </a:lstStyle>
          <a:p>
            <a:fld id="{F17962DD-90BB-49B7-9B65-58726FA6F3C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031BB-4B44-42C1-83FF-72921AEAE74D}" type="slidenum">
              <a:rPr lang="en-US"/>
              <a:pPr/>
              <a:t>1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1C786A-9AC1-45AE-8072-8A691B0EF350}" type="slidenum">
              <a:rPr lang="en-US"/>
              <a:pPr/>
              <a:t>2</a:t>
            </a:fld>
            <a:endParaRPr lang="en-US"/>
          </a:p>
        </p:txBody>
      </p:sp>
      <p:sp>
        <p:nvSpPr>
          <p:cNvPr id="17411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C23E390-6E83-443E-8F60-3BB7C7DC06B3}" type="slidenum">
              <a:rPr lang="en-US" sz="1200" b="0">
                <a:latin typeface="Times" charset="0"/>
              </a:rPr>
              <a:pPr algn="r"/>
              <a:t>2</a:t>
            </a:fld>
            <a:endParaRPr lang="en-US" sz="1200" b="0">
              <a:latin typeface="Times" charset="0"/>
            </a:endParaRPr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1C786A-9AC1-45AE-8072-8A691B0EF350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7411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C23E390-6E83-443E-8F60-3BB7C7DC06B3}" type="slidenum">
              <a:rPr lang="en-US" sz="1200" b="0">
                <a:solidFill>
                  <a:prstClr val="black"/>
                </a:solidFill>
                <a:latin typeface="Times" charset="0"/>
              </a:rPr>
              <a:pPr algn="r"/>
              <a:t>3</a:t>
            </a:fld>
            <a:endParaRPr lang="en-US" sz="1200" b="0">
              <a:solidFill>
                <a:prstClr val="black"/>
              </a:solidFill>
              <a:latin typeface="Times" charset="0"/>
            </a:endParaRPr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1C786A-9AC1-45AE-8072-8A691B0EF350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7411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C23E390-6E83-443E-8F60-3BB7C7DC06B3}" type="slidenum">
              <a:rPr lang="en-US" sz="1200" b="0">
                <a:solidFill>
                  <a:prstClr val="black"/>
                </a:solidFill>
                <a:latin typeface="Times" charset="0"/>
              </a:rPr>
              <a:pPr algn="r"/>
              <a:t>4</a:t>
            </a:fld>
            <a:endParaRPr lang="en-US" sz="1200" b="0">
              <a:solidFill>
                <a:prstClr val="black"/>
              </a:solidFill>
              <a:latin typeface="Times" charset="0"/>
            </a:endParaRPr>
          </a:p>
        </p:txBody>
      </p:sp>
      <p:sp>
        <p:nvSpPr>
          <p:cNvPr id="174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B0AE3F-8481-4C1C-83A1-63D39A798E4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244A29-5AF9-48CC-9D85-328A7AE26B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A7D39-F163-4AB8-AA4A-2E70F58A7C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B0AE3F-8481-4C1C-83A1-63D39A798E4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DB9428-D0CD-4F35-A859-627AF52169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AEBF7-3506-4AA3-8592-4A079B2FF69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619006-9FF2-4AD1-A6A6-BDF96CE6031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173D5-57BE-43AE-ACEE-16843934D3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22FB7-6DAA-45A1-81FD-90AD31AC27D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6AD92-7F3A-4CD1-8984-DDF3850D20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714E7-AD07-40AF-BA30-472AD64FB4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DB9428-D0CD-4F35-A859-627AF52169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D5362-5CDD-45C4-99AA-E09EC28A0D7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244A29-5AF9-48CC-9D85-328A7AE26BE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A7D39-F163-4AB8-AA4A-2E70F58A7C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AEBF7-3506-4AA3-8592-4A079B2FF6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619006-9FF2-4AD1-A6A6-BDF96CE603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173D5-57BE-43AE-ACEE-16843934D3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22FB7-6DAA-45A1-81FD-90AD31AC27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6AD92-7F3A-4CD1-8984-DDF3850D20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714E7-AD07-40AF-BA30-472AD64FB4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D5362-5CDD-45C4-99AA-E09EC28A0D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" charset="0"/>
              </a:defRPr>
            </a:lvl1pPr>
          </a:lstStyle>
          <a:p>
            <a:fld id="{A1EE5468-A83A-4DC4-8935-3D3216460C0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" charset="0"/>
              </a:defRPr>
            </a:lvl1pPr>
          </a:lstStyle>
          <a:p>
            <a:fld id="{A1EE5468-A83A-4DC4-8935-3D3216460C0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/>
        </p:nvSpPr>
        <p:spPr bwMode="auto">
          <a:xfrm>
            <a:off x="1371600" y="4495800"/>
            <a:ext cx="7062716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2800" dirty="0" err="1" smtClean="0">
                <a:solidFill>
                  <a:srgbClr val="FFFFFF"/>
                </a:solidFill>
                <a:latin typeface="Arial" charset="0"/>
              </a:rPr>
              <a:t>Lecture</a:t>
            </a:r>
            <a:r>
              <a:rPr lang="tr-TR" sz="2800" dirty="0" smtClean="0">
                <a:solidFill>
                  <a:srgbClr val="FFFFFF"/>
                </a:solidFill>
                <a:latin typeface="Arial" charset="0"/>
              </a:rPr>
              <a:t> 1</a:t>
            </a:r>
            <a:endParaRPr lang="en-US" sz="2800" dirty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</a:pPr>
            <a:r>
              <a:rPr lang="en-US" sz="2800" b="0" dirty="0" smtClean="0">
                <a:solidFill>
                  <a:srgbClr val="FFFFFF"/>
                </a:solidFill>
                <a:latin typeface="Arial" charset="0"/>
              </a:rPr>
              <a:t>Diversity of </a:t>
            </a:r>
            <a:r>
              <a:rPr lang="tr-TR" sz="2800" b="0" dirty="0" smtClean="0">
                <a:solidFill>
                  <a:srgbClr val="FFFFFF"/>
                </a:solidFill>
                <a:latin typeface="Arial" charset="0"/>
              </a:rPr>
              <a:t>C</a:t>
            </a:r>
            <a:r>
              <a:rPr lang="en-US" sz="2800" b="0" dirty="0" smtClean="0">
                <a:solidFill>
                  <a:srgbClr val="FFFFFF"/>
                </a:solidFill>
                <a:latin typeface="Arial" charset="0"/>
              </a:rPr>
              <a:t>ells and </a:t>
            </a:r>
            <a:r>
              <a:rPr lang="tr-TR" sz="2800" b="0" dirty="0" smtClean="0">
                <a:solidFill>
                  <a:srgbClr val="FFFFFF"/>
                </a:solidFill>
                <a:latin typeface="Arial" charset="0"/>
              </a:rPr>
              <a:t>M</a:t>
            </a:r>
            <a:r>
              <a:rPr lang="en-US" sz="2800" b="0" dirty="0" err="1" smtClean="0">
                <a:solidFill>
                  <a:srgbClr val="FFFFFF"/>
                </a:solidFill>
                <a:latin typeface="Arial" charset="0"/>
              </a:rPr>
              <a:t>ain</a:t>
            </a:r>
            <a:r>
              <a:rPr lang="en-US" sz="2800" b="0" dirty="0" smtClean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2800" b="0" dirty="0" smtClean="0">
                <a:solidFill>
                  <a:srgbClr val="FFFFFF"/>
                </a:solidFill>
                <a:latin typeface="Arial" charset="0"/>
              </a:rPr>
              <a:t>F</a:t>
            </a:r>
            <a:r>
              <a:rPr lang="en-US" sz="2800" b="0" dirty="0" err="1" smtClean="0">
                <a:solidFill>
                  <a:srgbClr val="FFFFFF"/>
                </a:solidFill>
                <a:latin typeface="Arial" charset="0"/>
              </a:rPr>
              <a:t>eatures</a:t>
            </a:r>
            <a:endParaRPr lang="tr-TR" sz="2800" b="0" dirty="0" smtClean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</a:pPr>
            <a:r>
              <a:rPr lang="tr-TR" sz="1800" b="0" dirty="0" err="1" smtClean="0">
                <a:solidFill>
                  <a:srgbClr val="FFFFFF"/>
                </a:solidFill>
                <a:latin typeface="Arial" charset="0"/>
              </a:rPr>
              <a:t>Assist</a:t>
            </a:r>
            <a:r>
              <a:rPr lang="tr-TR" sz="1800" b="0" dirty="0" smtClean="0">
                <a:solidFill>
                  <a:srgbClr val="FFFFFF"/>
                </a:solidFill>
                <a:latin typeface="Arial" charset="0"/>
              </a:rPr>
              <a:t>. Prof. Dr. Açelya </a:t>
            </a:r>
            <a:r>
              <a:rPr lang="tr-TR" sz="1800" b="0" dirty="0" err="1" smtClean="0">
                <a:solidFill>
                  <a:srgbClr val="FFFFFF"/>
                </a:solidFill>
                <a:latin typeface="Arial" charset="0"/>
              </a:rPr>
              <a:t>Yılmazer</a:t>
            </a:r>
            <a:r>
              <a:rPr lang="tr-TR" sz="1800" b="0" dirty="0" smtClean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1800" b="0" dirty="0" err="1" smtClean="0">
                <a:solidFill>
                  <a:srgbClr val="FFFFFF"/>
                </a:solidFill>
                <a:latin typeface="Arial" charset="0"/>
              </a:rPr>
              <a:t>Aktuna</a:t>
            </a:r>
            <a:endParaRPr lang="en-US" sz="1600" b="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4339" name="Rectangle 10"/>
          <p:cNvSpPr>
            <a:spLocks noGrp="1" noChangeArrowheads="1"/>
          </p:cNvSpPr>
          <p:nvPr/>
        </p:nvSpPr>
        <p:spPr bwMode="auto">
          <a:xfrm>
            <a:off x="2007336" y="1143000"/>
            <a:ext cx="5105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05000"/>
              </a:lnSpc>
            </a:pPr>
            <a:r>
              <a:rPr lang="en-US" sz="6000" i="1" dirty="0" smtClean="0">
                <a:solidFill>
                  <a:srgbClr val="FFFFFF"/>
                </a:solidFill>
                <a:latin typeface="Arial" charset="0"/>
              </a:rPr>
              <a:t>Cell Biology</a:t>
            </a:r>
            <a:endParaRPr lang="tr-TR" sz="6000" i="1" dirty="0" smtClean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05000"/>
              </a:lnSpc>
            </a:pPr>
            <a:r>
              <a:rPr lang="tr-TR" sz="4000" dirty="0" smtClean="0">
                <a:solidFill>
                  <a:srgbClr val="FFFFFF"/>
                </a:solidFill>
                <a:latin typeface="Arial" charset="0"/>
              </a:rPr>
              <a:t>BME140</a:t>
            </a:r>
            <a:endParaRPr lang="en-US" sz="20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4341" name="Line 13"/>
          <p:cNvSpPr>
            <a:spLocks noChangeShapeType="1"/>
          </p:cNvSpPr>
          <p:nvPr/>
        </p:nvSpPr>
        <p:spPr bwMode="auto">
          <a:xfrm>
            <a:off x="723900" y="10668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4342" name="Line 14"/>
          <p:cNvSpPr>
            <a:spLocks noChangeShapeType="1"/>
          </p:cNvSpPr>
          <p:nvPr/>
        </p:nvSpPr>
        <p:spPr bwMode="auto">
          <a:xfrm>
            <a:off x="723900" y="42672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/>
        </p:nvSpPr>
        <p:spPr bwMode="auto">
          <a:xfrm>
            <a:off x="873468" y="304800"/>
            <a:ext cx="752674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sz="3200" b="0" dirty="0" smtClean="0">
                <a:solidFill>
                  <a:srgbClr val="FFFFFF"/>
                </a:solidFill>
                <a:latin typeface="Arial" charset="0"/>
              </a:rPr>
              <a:t>Diversity of </a:t>
            </a:r>
            <a:r>
              <a:rPr lang="tr-TR" sz="3200" b="0" dirty="0" smtClean="0">
                <a:solidFill>
                  <a:srgbClr val="FFFFFF"/>
                </a:solidFill>
                <a:latin typeface="Arial" charset="0"/>
              </a:rPr>
              <a:t>C</a:t>
            </a:r>
            <a:r>
              <a:rPr lang="en-US" sz="3200" b="0" dirty="0" smtClean="0">
                <a:solidFill>
                  <a:srgbClr val="FFFFFF"/>
                </a:solidFill>
                <a:latin typeface="Arial" charset="0"/>
              </a:rPr>
              <a:t>ells and </a:t>
            </a:r>
            <a:r>
              <a:rPr lang="tr-TR" sz="3200" b="0" dirty="0" smtClean="0">
                <a:solidFill>
                  <a:srgbClr val="FFFFFF"/>
                </a:solidFill>
                <a:latin typeface="Arial" charset="0"/>
              </a:rPr>
              <a:t>M</a:t>
            </a:r>
            <a:r>
              <a:rPr lang="en-US" sz="3200" b="0" dirty="0" err="1" smtClean="0">
                <a:solidFill>
                  <a:srgbClr val="FFFFFF"/>
                </a:solidFill>
                <a:latin typeface="Arial" charset="0"/>
              </a:rPr>
              <a:t>ain</a:t>
            </a:r>
            <a:r>
              <a:rPr lang="en-US" sz="3200" b="0" dirty="0" smtClean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3200" b="0" dirty="0" smtClean="0">
                <a:solidFill>
                  <a:srgbClr val="FFFFFF"/>
                </a:solidFill>
                <a:latin typeface="Arial" charset="0"/>
              </a:rPr>
              <a:t>F</a:t>
            </a:r>
            <a:r>
              <a:rPr lang="en-US" sz="3200" b="0" dirty="0" err="1" smtClean="0">
                <a:solidFill>
                  <a:srgbClr val="FFFFFF"/>
                </a:solidFill>
                <a:latin typeface="Arial" charset="0"/>
              </a:rPr>
              <a:t>eatures</a:t>
            </a:r>
            <a:endParaRPr lang="tr-TR" sz="3200" b="0" dirty="0" smtClean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6387" name="Line 8"/>
          <p:cNvSpPr>
            <a:spLocks noChangeShapeType="1"/>
          </p:cNvSpPr>
          <p:nvPr/>
        </p:nvSpPr>
        <p:spPr bwMode="auto">
          <a:xfrm>
            <a:off x="723900" y="9144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746125" y="1123950"/>
            <a:ext cx="7688191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800" b="0" dirty="0">
                <a:solidFill>
                  <a:srgbClr val="FFFFFE"/>
                </a:solidFill>
              </a:rPr>
              <a:t>UNITY AND DIVERSITY OF </a:t>
            </a:r>
            <a:r>
              <a:rPr lang="en-US" sz="2800" b="0" dirty="0" smtClean="0">
                <a:solidFill>
                  <a:srgbClr val="FFFFFE"/>
                </a:solidFill>
              </a:rPr>
              <a:t>CELLS</a:t>
            </a:r>
            <a:endParaRPr lang="tr-TR" sz="2800" b="0" dirty="0" smtClean="0">
              <a:solidFill>
                <a:srgbClr val="FFFFFE"/>
              </a:solidFill>
            </a:endParaRPr>
          </a:p>
          <a:p>
            <a:pPr marL="800100" lvl="1" indent="-342900">
              <a:buFont typeface="Wingdings" pitchFamily="2" charset="2"/>
              <a:buChar char="Ø"/>
            </a:pPr>
            <a:r>
              <a:rPr lang="tr-TR" sz="2800" dirty="0" err="1" smtClean="0">
                <a:solidFill>
                  <a:srgbClr val="FFFFFE"/>
                </a:solidFill>
              </a:rPr>
              <a:t>Cells</a:t>
            </a:r>
            <a:r>
              <a:rPr lang="tr-TR" sz="2800" dirty="0" smtClean="0">
                <a:solidFill>
                  <a:srgbClr val="FFFFFE"/>
                </a:solidFill>
              </a:rPr>
              <a:t> </a:t>
            </a:r>
            <a:r>
              <a:rPr lang="tr-TR" sz="2800" dirty="0" err="1" smtClean="0">
                <a:solidFill>
                  <a:srgbClr val="FFFFFE"/>
                </a:solidFill>
              </a:rPr>
              <a:t>come</a:t>
            </a:r>
            <a:r>
              <a:rPr lang="tr-TR" sz="2800" dirty="0" smtClean="0">
                <a:solidFill>
                  <a:srgbClr val="FFFFFE"/>
                </a:solidFill>
              </a:rPr>
              <a:t> in a </a:t>
            </a:r>
            <a:r>
              <a:rPr lang="tr-TR" sz="2800" dirty="0" err="1" smtClean="0">
                <a:solidFill>
                  <a:srgbClr val="FFFFFE"/>
                </a:solidFill>
              </a:rPr>
              <a:t>variety</a:t>
            </a:r>
            <a:r>
              <a:rPr lang="tr-TR" sz="2800" dirty="0" smtClean="0">
                <a:solidFill>
                  <a:srgbClr val="FFFFFE"/>
                </a:solidFill>
              </a:rPr>
              <a:t> of </a:t>
            </a:r>
            <a:r>
              <a:rPr lang="tr-TR" sz="2800" dirty="0" err="1" smtClean="0">
                <a:solidFill>
                  <a:srgbClr val="FFFFFE"/>
                </a:solidFill>
              </a:rPr>
              <a:t>shapes</a:t>
            </a:r>
            <a:r>
              <a:rPr lang="tr-TR" sz="2800" dirty="0" smtClean="0">
                <a:solidFill>
                  <a:srgbClr val="FFFFFE"/>
                </a:solidFill>
              </a:rPr>
              <a:t> </a:t>
            </a:r>
            <a:r>
              <a:rPr lang="tr-TR" sz="2800" dirty="0" err="1" smtClean="0">
                <a:solidFill>
                  <a:srgbClr val="FFFFFE"/>
                </a:solidFill>
              </a:rPr>
              <a:t>and</a:t>
            </a:r>
            <a:r>
              <a:rPr lang="tr-TR" sz="2800" dirty="0" smtClean="0">
                <a:solidFill>
                  <a:srgbClr val="FFFFFE"/>
                </a:solidFill>
              </a:rPr>
              <a:t> </a:t>
            </a:r>
            <a:r>
              <a:rPr lang="tr-TR" sz="2800" dirty="0" err="1" smtClean="0">
                <a:solidFill>
                  <a:srgbClr val="FFFFFE"/>
                </a:solidFill>
              </a:rPr>
              <a:t>sizes</a:t>
            </a:r>
            <a:r>
              <a:rPr lang="tr-TR" sz="2800" dirty="0" smtClean="0">
                <a:solidFill>
                  <a:srgbClr val="FFFFFE"/>
                </a:solidFill>
              </a:rPr>
              <a:t>.</a:t>
            </a:r>
          </a:p>
          <a:p>
            <a:pPr marL="800100" lvl="1" indent="-342900"/>
            <a:endParaRPr lang="en-US" sz="2800" b="0" dirty="0">
              <a:solidFill>
                <a:srgbClr val="FFFFFE"/>
              </a:solidFill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800" b="0" dirty="0">
                <a:solidFill>
                  <a:srgbClr val="FFFFFE"/>
                </a:solidFill>
              </a:rPr>
              <a:t>CELLS UNDER THE </a:t>
            </a:r>
            <a:r>
              <a:rPr lang="en-US" sz="2800" b="0" dirty="0" smtClean="0">
                <a:solidFill>
                  <a:srgbClr val="FFFFFE"/>
                </a:solidFill>
              </a:rPr>
              <a:t>MICROSCOPE</a:t>
            </a:r>
            <a:endParaRPr lang="tr-TR" sz="2800" b="0" dirty="0" smtClean="0">
              <a:solidFill>
                <a:srgbClr val="FFFFFE"/>
              </a:solidFill>
            </a:endParaRPr>
          </a:p>
          <a:p>
            <a:pPr marL="800100" lvl="1" indent="-342900">
              <a:buFont typeface="Wingdings" pitchFamily="2" charset="2"/>
              <a:buChar char="Ø"/>
            </a:pPr>
            <a:r>
              <a:rPr lang="tr-TR" sz="2800" b="0" dirty="0" smtClean="0">
                <a:solidFill>
                  <a:srgbClr val="FFFFFE"/>
                </a:solidFill>
              </a:rPr>
              <a:t> </a:t>
            </a:r>
            <a:r>
              <a:rPr lang="tr-TR" sz="2800" b="0" dirty="0" err="1" smtClean="0">
                <a:solidFill>
                  <a:srgbClr val="FFFFFE"/>
                </a:solidFill>
              </a:rPr>
              <a:t>Light</a:t>
            </a:r>
            <a:r>
              <a:rPr lang="tr-TR" sz="2800" b="0" dirty="0" smtClean="0">
                <a:solidFill>
                  <a:srgbClr val="FFFFFE"/>
                </a:solidFill>
              </a:rPr>
              <a:t> </a:t>
            </a:r>
            <a:r>
              <a:rPr lang="tr-TR" sz="2800" b="0" dirty="0" err="1" smtClean="0">
                <a:solidFill>
                  <a:srgbClr val="FFFFFE"/>
                </a:solidFill>
              </a:rPr>
              <a:t>microscope</a:t>
            </a:r>
            <a:r>
              <a:rPr lang="tr-TR" sz="2800" b="0" dirty="0" smtClean="0">
                <a:solidFill>
                  <a:srgbClr val="FFFFFE"/>
                </a:solidFill>
              </a:rPr>
              <a:t>, </a:t>
            </a:r>
            <a:r>
              <a:rPr lang="tr-TR" sz="2800" b="0" dirty="0" err="1" smtClean="0">
                <a:solidFill>
                  <a:srgbClr val="FFFFFE"/>
                </a:solidFill>
              </a:rPr>
              <a:t>fluorescent</a:t>
            </a:r>
            <a:r>
              <a:rPr lang="tr-TR" sz="2800" b="0" dirty="0" smtClean="0">
                <a:solidFill>
                  <a:srgbClr val="FFFFFE"/>
                </a:solidFill>
              </a:rPr>
              <a:t> </a:t>
            </a:r>
            <a:r>
              <a:rPr lang="tr-TR" sz="2800" b="0" dirty="0" err="1" smtClean="0">
                <a:solidFill>
                  <a:srgbClr val="FFFFFE"/>
                </a:solidFill>
              </a:rPr>
              <a:t>microscope</a:t>
            </a:r>
            <a:r>
              <a:rPr lang="tr-TR" sz="2800" b="0" dirty="0" smtClean="0">
                <a:solidFill>
                  <a:srgbClr val="FFFFFE"/>
                </a:solidFill>
              </a:rPr>
              <a:t>, </a:t>
            </a:r>
            <a:r>
              <a:rPr lang="tr-TR" sz="2800" b="0" dirty="0" err="1" smtClean="0">
                <a:solidFill>
                  <a:srgbClr val="FFFFFE"/>
                </a:solidFill>
              </a:rPr>
              <a:t>confocal</a:t>
            </a:r>
            <a:r>
              <a:rPr lang="tr-TR" sz="2800" b="0" dirty="0" smtClean="0">
                <a:solidFill>
                  <a:srgbClr val="FFFFFE"/>
                </a:solidFill>
              </a:rPr>
              <a:t> </a:t>
            </a:r>
            <a:r>
              <a:rPr lang="tr-TR" sz="2800" b="0" dirty="0" err="1" smtClean="0">
                <a:solidFill>
                  <a:srgbClr val="FFFFFE"/>
                </a:solidFill>
              </a:rPr>
              <a:t>laser</a:t>
            </a:r>
            <a:r>
              <a:rPr lang="tr-TR" sz="2800" b="0" dirty="0" smtClean="0">
                <a:solidFill>
                  <a:srgbClr val="FFFFFE"/>
                </a:solidFill>
              </a:rPr>
              <a:t> </a:t>
            </a:r>
            <a:r>
              <a:rPr lang="tr-TR" sz="2800" b="0" dirty="0" err="1" smtClean="0">
                <a:solidFill>
                  <a:srgbClr val="FFFFFE"/>
                </a:solidFill>
              </a:rPr>
              <a:t>scanning</a:t>
            </a:r>
            <a:r>
              <a:rPr lang="tr-TR" sz="2800" b="0" dirty="0" smtClean="0">
                <a:solidFill>
                  <a:srgbClr val="FFFFFE"/>
                </a:solidFill>
              </a:rPr>
              <a:t> </a:t>
            </a:r>
            <a:r>
              <a:rPr lang="tr-TR" sz="2800" b="0" dirty="0" err="1" smtClean="0">
                <a:solidFill>
                  <a:srgbClr val="FFFFFE"/>
                </a:solidFill>
              </a:rPr>
              <a:t>microscope</a:t>
            </a:r>
            <a:r>
              <a:rPr lang="tr-TR" sz="2800" b="0" dirty="0" smtClean="0">
                <a:solidFill>
                  <a:srgbClr val="FFFFFE"/>
                </a:solidFill>
              </a:rPr>
              <a:t>, </a:t>
            </a:r>
            <a:r>
              <a:rPr lang="tr-TR" sz="2800" b="0" dirty="0" err="1" smtClean="0">
                <a:solidFill>
                  <a:srgbClr val="FFFFFE"/>
                </a:solidFill>
              </a:rPr>
              <a:t>electron</a:t>
            </a:r>
            <a:r>
              <a:rPr lang="tr-TR" sz="2800" b="0" dirty="0" smtClean="0">
                <a:solidFill>
                  <a:srgbClr val="FFFFFE"/>
                </a:solidFill>
              </a:rPr>
              <a:t> </a:t>
            </a:r>
            <a:r>
              <a:rPr lang="tr-TR" sz="2800" b="0" dirty="0" err="1" smtClean="0">
                <a:solidFill>
                  <a:srgbClr val="FFFFFE"/>
                </a:solidFill>
              </a:rPr>
              <a:t>microscope</a:t>
            </a:r>
            <a:r>
              <a:rPr lang="tr-TR" sz="2800" b="0" dirty="0" smtClean="0">
                <a:solidFill>
                  <a:srgbClr val="FFFFFE"/>
                </a:solidFill>
              </a:rPr>
              <a:t> (TEM, SEM), </a:t>
            </a:r>
            <a:r>
              <a:rPr lang="tr-TR" sz="2800" b="0" dirty="0" err="1" smtClean="0">
                <a:solidFill>
                  <a:srgbClr val="FFFFFE"/>
                </a:solidFill>
              </a:rPr>
              <a:t>atomic</a:t>
            </a:r>
            <a:r>
              <a:rPr lang="tr-TR" sz="2800" b="0" dirty="0" smtClean="0">
                <a:solidFill>
                  <a:srgbClr val="FFFFFE"/>
                </a:solidFill>
              </a:rPr>
              <a:t> </a:t>
            </a:r>
            <a:r>
              <a:rPr lang="tr-TR" sz="2800" b="0" dirty="0" err="1" smtClean="0">
                <a:solidFill>
                  <a:srgbClr val="FFFFFE"/>
                </a:solidFill>
              </a:rPr>
              <a:t>force</a:t>
            </a:r>
            <a:r>
              <a:rPr lang="tr-TR" sz="2800" b="0" dirty="0" smtClean="0">
                <a:solidFill>
                  <a:srgbClr val="FFFFFE"/>
                </a:solidFill>
              </a:rPr>
              <a:t> </a:t>
            </a:r>
            <a:r>
              <a:rPr lang="tr-TR" sz="2800" b="0" dirty="0" err="1" smtClean="0">
                <a:solidFill>
                  <a:srgbClr val="FFFFFE"/>
                </a:solidFill>
              </a:rPr>
              <a:t>microscopy</a:t>
            </a:r>
            <a:r>
              <a:rPr lang="tr-TR" sz="2800" b="0" dirty="0" smtClean="0">
                <a:solidFill>
                  <a:srgbClr val="FFFFFE"/>
                </a:solidFill>
              </a:rPr>
              <a:t>)</a:t>
            </a:r>
          </a:p>
          <a:p>
            <a:pPr marL="800100" lvl="1" indent="-342900">
              <a:buFont typeface="Wingdings" pitchFamily="2" charset="2"/>
              <a:buChar char="Ø"/>
            </a:pPr>
            <a:endParaRPr lang="en-US" sz="2800" b="0" dirty="0">
              <a:solidFill>
                <a:srgbClr val="FFFFFE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/>
        </p:nvSpPr>
        <p:spPr bwMode="auto">
          <a:xfrm>
            <a:off x="914411" y="304800"/>
            <a:ext cx="745850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sz="3200" b="0" dirty="0" smtClean="0">
                <a:solidFill>
                  <a:srgbClr val="FFFFFF"/>
                </a:solidFill>
                <a:latin typeface="Arial" charset="0"/>
              </a:rPr>
              <a:t>Diversity of </a:t>
            </a:r>
            <a:r>
              <a:rPr lang="tr-TR" sz="3200" b="0" dirty="0" smtClean="0">
                <a:solidFill>
                  <a:srgbClr val="FFFFFF"/>
                </a:solidFill>
                <a:latin typeface="Arial" charset="0"/>
              </a:rPr>
              <a:t>C</a:t>
            </a:r>
            <a:r>
              <a:rPr lang="en-US" sz="3200" b="0" dirty="0" smtClean="0">
                <a:solidFill>
                  <a:srgbClr val="FFFFFF"/>
                </a:solidFill>
                <a:latin typeface="Arial" charset="0"/>
              </a:rPr>
              <a:t>ells and </a:t>
            </a:r>
            <a:r>
              <a:rPr lang="tr-TR" sz="3200" b="0" dirty="0" smtClean="0">
                <a:solidFill>
                  <a:srgbClr val="FFFFFF"/>
                </a:solidFill>
                <a:latin typeface="Arial" charset="0"/>
              </a:rPr>
              <a:t>M</a:t>
            </a:r>
            <a:r>
              <a:rPr lang="en-US" sz="3200" b="0" dirty="0" err="1" smtClean="0">
                <a:solidFill>
                  <a:srgbClr val="FFFFFF"/>
                </a:solidFill>
                <a:latin typeface="Arial" charset="0"/>
              </a:rPr>
              <a:t>ain</a:t>
            </a:r>
            <a:r>
              <a:rPr lang="en-US" sz="3200" b="0" dirty="0" smtClean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3200" b="0" dirty="0" smtClean="0">
                <a:solidFill>
                  <a:srgbClr val="FFFFFF"/>
                </a:solidFill>
                <a:latin typeface="Arial" charset="0"/>
              </a:rPr>
              <a:t>F</a:t>
            </a:r>
            <a:r>
              <a:rPr lang="en-US" sz="3200" b="0" dirty="0" err="1" smtClean="0">
                <a:solidFill>
                  <a:srgbClr val="FFFFFF"/>
                </a:solidFill>
                <a:latin typeface="Arial" charset="0"/>
              </a:rPr>
              <a:t>eatures</a:t>
            </a:r>
            <a:endParaRPr lang="tr-TR" sz="3200" b="0" dirty="0" smtClean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6387" name="Line 8"/>
          <p:cNvSpPr>
            <a:spLocks noChangeShapeType="1"/>
          </p:cNvSpPr>
          <p:nvPr/>
        </p:nvSpPr>
        <p:spPr bwMode="auto">
          <a:xfrm>
            <a:off x="723900" y="9144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746125" y="1123950"/>
            <a:ext cx="7688191" cy="534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800" b="0" dirty="0" smtClean="0">
                <a:solidFill>
                  <a:srgbClr val="FFFFFE"/>
                </a:solidFill>
              </a:rPr>
              <a:t>THE </a:t>
            </a:r>
            <a:r>
              <a:rPr lang="en-US" sz="2800" b="0" dirty="0">
                <a:solidFill>
                  <a:srgbClr val="FFFFFE"/>
                </a:solidFill>
              </a:rPr>
              <a:t>PROKARYOTIC </a:t>
            </a:r>
            <a:r>
              <a:rPr lang="en-US" sz="2800" b="0" dirty="0" smtClean="0">
                <a:solidFill>
                  <a:srgbClr val="FFFFFE"/>
                </a:solidFill>
              </a:rPr>
              <a:t>CELL</a:t>
            </a:r>
            <a:endParaRPr lang="tr-TR" sz="2800" b="0" dirty="0" smtClean="0">
              <a:solidFill>
                <a:srgbClr val="FFFFFE"/>
              </a:solidFill>
            </a:endParaRPr>
          </a:p>
          <a:p>
            <a:pPr marL="342900" indent="-342900">
              <a:lnSpc>
                <a:spcPct val="120000"/>
              </a:lnSpc>
              <a:buFontTx/>
              <a:buChar char="•"/>
            </a:pPr>
            <a:r>
              <a:rPr lang="tr-TR" b="0" dirty="0" err="1" smtClean="0">
                <a:solidFill>
                  <a:srgbClr val="FFFFFF"/>
                </a:solidFill>
              </a:rPr>
              <a:t>Single</a:t>
            </a:r>
            <a:r>
              <a:rPr lang="tr-TR" b="0" dirty="0" smtClean="0">
                <a:solidFill>
                  <a:srgbClr val="FFFFFF"/>
                </a:solidFill>
              </a:rPr>
              <a:t>-</a:t>
            </a:r>
            <a:r>
              <a:rPr lang="tr-TR" b="0" dirty="0" err="1" smtClean="0">
                <a:solidFill>
                  <a:srgbClr val="FFFFFF"/>
                </a:solidFill>
              </a:rPr>
              <a:t>celled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organisms</a:t>
            </a:r>
            <a:endParaRPr lang="tr-TR" b="0" dirty="0" smtClean="0">
              <a:solidFill>
                <a:srgbClr val="FFFFFF"/>
              </a:solidFill>
            </a:endParaRPr>
          </a:p>
          <a:p>
            <a:pPr marL="342900" indent="-342900">
              <a:lnSpc>
                <a:spcPct val="120000"/>
              </a:lnSpc>
              <a:buFontTx/>
              <a:buChar char="•"/>
            </a:pPr>
            <a:r>
              <a:rPr lang="tr-TR" b="0" dirty="0" smtClean="0">
                <a:solidFill>
                  <a:srgbClr val="FFFFFF"/>
                </a:solidFill>
              </a:rPr>
              <a:t>No </a:t>
            </a:r>
            <a:r>
              <a:rPr lang="tr-TR" b="0" dirty="0" err="1" smtClean="0">
                <a:solidFill>
                  <a:srgbClr val="FFFFFF"/>
                </a:solidFill>
              </a:rPr>
              <a:t>nucleus</a:t>
            </a:r>
            <a:r>
              <a:rPr lang="tr-TR" b="0" dirty="0" smtClean="0">
                <a:solidFill>
                  <a:srgbClr val="FFFFFF"/>
                </a:solidFill>
              </a:rPr>
              <a:t>, no </a:t>
            </a:r>
            <a:r>
              <a:rPr lang="tr-TR" b="0" dirty="0" err="1" smtClean="0">
                <a:solidFill>
                  <a:srgbClr val="FFFFFF"/>
                </a:solidFill>
              </a:rPr>
              <a:t>organelles</a:t>
            </a:r>
            <a:endParaRPr lang="en-US" b="0" dirty="0" smtClean="0">
              <a:solidFill>
                <a:srgbClr val="FFFFFF"/>
              </a:solidFill>
            </a:endParaRPr>
          </a:p>
          <a:p>
            <a:pPr marL="800100" lvl="1" indent="-342900">
              <a:buFont typeface="Wingdings" pitchFamily="2" charset="2"/>
              <a:buChar char="Ø"/>
            </a:pPr>
            <a:endParaRPr lang="en-US" sz="2800" b="0" dirty="0">
              <a:solidFill>
                <a:srgbClr val="FFFFFE"/>
              </a:solidFill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800" b="0" dirty="0">
                <a:solidFill>
                  <a:srgbClr val="FFFFFE"/>
                </a:solidFill>
              </a:rPr>
              <a:t>THE EUKARYOTIC </a:t>
            </a:r>
            <a:r>
              <a:rPr lang="en-US" sz="2800" b="0" dirty="0" smtClean="0">
                <a:solidFill>
                  <a:srgbClr val="FFFFFE"/>
                </a:solidFill>
              </a:rPr>
              <a:t>CELL</a:t>
            </a:r>
            <a:endParaRPr lang="tr-TR" sz="2800" b="0" dirty="0" smtClean="0">
              <a:solidFill>
                <a:srgbClr val="FFFFFE"/>
              </a:solidFill>
            </a:endParaRPr>
          </a:p>
          <a:p>
            <a:pPr marL="342900" indent="-342900">
              <a:buFontTx/>
              <a:buChar char="•"/>
            </a:pPr>
            <a:r>
              <a:rPr lang="en-US" b="0" dirty="0" smtClean="0">
                <a:solidFill>
                  <a:srgbClr val="FFFFFF"/>
                </a:solidFill>
              </a:rPr>
              <a:t>The Nucleus Is the Information Store of the Cell</a:t>
            </a:r>
            <a:endParaRPr lang="tr-TR" b="0" dirty="0" smtClean="0">
              <a:solidFill>
                <a:srgbClr val="FFFFFF"/>
              </a:solidFill>
            </a:endParaRPr>
          </a:p>
          <a:p>
            <a:pPr marL="342900" indent="-342900">
              <a:buFontTx/>
              <a:buChar char="•"/>
            </a:pPr>
            <a:r>
              <a:rPr lang="tr-TR" b="0" dirty="0" err="1" smtClean="0">
                <a:solidFill>
                  <a:srgbClr val="FFFFFF"/>
                </a:solidFill>
              </a:rPr>
              <a:t>Animal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and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plant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cells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are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typically</a:t>
            </a:r>
            <a:r>
              <a:rPr lang="tr-TR" b="0" dirty="0" smtClean="0">
                <a:solidFill>
                  <a:srgbClr val="FFFFFF"/>
                </a:solidFill>
              </a:rPr>
              <a:t> 5-20um in </a:t>
            </a:r>
            <a:r>
              <a:rPr lang="tr-TR" b="0" dirty="0" err="1" smtClean="0">
                <a:solidFill>
                  <a:srgbClr val="FFFFFF"/>
                </a:solidFill>
              </a:rPr>
              <a:t>diameter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and</a:t>
            </a:r>
            <a:r>
              <a:rPr lang="tr-TR" b="0" dirty="0" smtClean="0">
                <a:solidFill>
                  <a:srgbClr val="FFFFFF"/>
                </a:solidFill>
              </a:rPr>
              <a:t> can be </a:t>
            </a:r>
            <a:r>
              <a:rPr lang="tr-TR" b="0" dirty="0" err="1" smtClean="0">
                <a:solidFill>
                  <a:srgbClr val="FFFFFF"/>
                </a:solidFill>
              </a:rPr>
              <a:t>seen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with</a:t>
            </a:r>
            <a:r>
              <a:rPr lang="tr-TR" b="0" dirty="0" smtClean="0">
                <a:solidFill>
                  <a:srgbClr val="FFFFFF"/>
                </a:solidFill>
              </a:rPr>
              <a:t> a </a:t>
            </a:r>
            <a:r>
              <a:rPr lang="tr-TR" b="0" dirty="0" err="1" smtClean="0">
                <a:solidFill>
                  <a:srgbClr val="FFFFFF"/>
                </a:solidFill>
              </a:rPr>
              <a:t>light</a:t>
            </a:r>
            <a:r>
              <a:rPr lang="tr-TR" b="0" dirty="0" smtClean="0">
                <a:solidFill>
                  <a:srgbClr val="FFFFFF"/>
                </a:solidFill>
              </a:rPr>
              <a:t> </a:t>
            </a:r>
            <a:r>
              <a:rPr lang="tr-TR" b="0" dirty="0" err="1" smtClean="0">
                <a:solidFill>
                  <a:srgbClr val="FFFFFF"/>
                </a:solidFill>
              </a:rPr>
              <a:t>microscope</a:t>
            </a:r>
            <a:r>
              <a:rPr lang="tr-TR" b="0" dirty="0" smtClean="0">
                <a:solidFill>
                  <a:srgbClr val="FFFFFF"/>
                </a:solidFill>
              </a:rPr>
              <a:t>. </a:t>
            </a:r>
          </a:p>
          <a:p>
            <a:pPr marL="342900" indent="-342900">
              <a:buFontTx/>
              <a:buChar char="•"/>
            </a:pPr>
            <a:r>
              <a:rPr lang="tr-TR" b="0" dirty="0" smtClean="0">
                <a:solidFill>
                  <a:srgbClr val="FFFFFF"/>
                </a:solidFill>
              </a:rPr>
              <a:t>Presence of </a:t>
            </a:r>
            <a:r>
              <a:rPr lang="tr-TR" b="0" dirty="0" err="1" smtClean="0">
                <a:solidFill>
                  <a:srgbClr val="FFFFFF"/>
                </a:solidFill>
              </a:rPr>
              <a:t>organelles</a:t>
            </a:r>
            <a:endParaRPr lang="tr-TR" b="0" dirty="0" smtClean="0">
              <a:solidFill>
                <a:srgbClr val="FFFFFF"/>
              </a:solidFill>
            </a:endParaRPr>
          </a:p>
          <a:p>
            <a:pPr marL="800100" lvl="1" indent="-342900">
              <a:buFont typeface="Wingdings" pitchFamily="2" charset="2"/>
              <a:buChar char="Ø"/>
            </a:pPr>
            <a:endParaRPr lang="tr-TR" sz="2800" b="0" dirty="0" smtClean="0">
              <a:solidFill>
                <a:srgbClr val="FFFFFE"/>
              </a:solidFill>
            </a:endParaRPr>
          </a:p>
          <a:p>
            <a:pPr marL="800100" lvl="1" indent="-342900">
              <a:buFont typeface="Wingdings" pitchFamily="2" charset="2"/>
              <a:buChar char="Ø"/>
            </a:pPr>
            <a:endParaRPr lang="tr-TR" sz="2800" b="0" dirty="0" smtClean="0">
              <a:solidFill>
                <a:srgbClr val="FFFFFE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/>
        </p:nvSpPr>
        <p:spPr bwMode="auto">
          <a:xfrm>
            <a:off x="914411" y="304800"/>
            <a:ext cx="745850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sz="3200" b="0" dirty="0" smtClean="0">
                <a:solidFill>
                  <a:srgbClr val="FFFFFF"/>
                </a:solidFill>
                <a:latin typeface="Arial" charset="0"/>
              </a:rPr>
              <a:t>Diversity of </a:t>
            </a:r>
            <a:r>
              <a:rPr lang="tr-TR" sz="3200" b="0" dirty="0" smtClean="0">
                <a:solidFill>
                  <a:srgbClr val="FFFFFF"/>
                </a:solidFill>
                <a:latin typeface="Arial" charset="0"/>
              </a:rPr>
              <a:t>C</a:t>
            </a:r>
            <a:r>
              <a:rPr lang="en-US" sz="3200" b="0" dirty="0" smtClean="0">
                <a:solidFill>
                  <a:srgbClr val="FFFFFF"/>
                </a:solidFill>
                <a:latin typeface="Arial" charset="0"/>
              </a:rPr>
              <a:t>ells and </a:t>
            </a:r>
            <a:r>
              <a:rPr lang="tr-TR" sz="3200" b="0" dirty="0" smtClean="0">
                <a:solidFill>
                  <a:srgbClr val="FFFFFF"/>
                </a:solidFill>
                <a:latin typeface="Arial" charset="0"/>
              </a:rPr>
              <a:t>M</a:t>
            </a:r>
            <a:r>
              <a:rPr lang="en-US" sz="3200" b="0" dirty="0" err="1" smtClean="0">
                <a:solidFill>
                  <a:srgbClr val="FFFFFF"/>
                </a:solidFill>
                <a:latin typeface="Arial" charset="0"/>
              </a:rPr>
              <a:t>ain</a:t>
            </a:r>
            <a:r>
              <a:rPr lang="en-US" sz="3200" b="0" dirty="0" smtClean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3200" b="0" dirty="0" smtClean="0">
                <a:solidFill>
                  <a:srgbClr val="FFFFFF"/>
                </a:solidFill>
                <a:latin typeface="Arial" charset="0"/>
              </a:rPr>
              <a:t>F</a:t>
            </a:r>
            <a:r>
              <a:rPr lang="en-US" sz="3200" b="0" dirty="0" err="1" smtClean="0">
                <a:solidFill>
                  <a:srgbClr val="FFFFFF"/>
                </a:solidFill>
                <a:latin typeface="Arial" charset="0"/>
              </a:rPr>
              <a:t>eatures</a:t>
            </a:r>
            <a:endParaRPr lang="tr-TR" sz="3200" b="0" dirty="0" smtClean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6387" name="Line 8"/>
          <p:cNvSpPr>
            <a:spLocks noChangeShapeType="1"/>
          </p:cNvSpPr>
          <p:nvPr/>
        </p:nvSpPr>
        <p:spPr bwMode="auto">
          <a:xfrm>
            <a:off x="723900" y="9144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746125" y="1123950"/>
            <a:ext cx="7688191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800100" lvl="1" indent="-342900">
              <a:buFont typeface="Wingdings" pitchFamily="2" charset="2"/>
              <a:buChar char="Ø"/>
            </a:pPr>
            <a:endParaRPr lang="tr-TR" sz="2800" b="0" dirty="0" smtClean="0">
              <a:solidFill>
                <a:srgbClr val="FFFFFE"/>
              </a:solidFill>
            </a:endParaRPr>
          </a:p>
          <a:p>
            <a:pPr marL="800100" lvl="1" indent="-342900">
              <a:buFont typeface="Wingdings" pitchFamily="2" charset="2"/>
              <a:buChar char="Ø"/>
            </a:pPr>
            <a:endParaRPr lang="tr-TR" sz="2800" b="0" dirty="0" smtClean="0">
              <a:solidFill>
                <a:srgbClr val="FFFFFE"/>
              </a:solidFill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800" b="0" dirty="0" smtClean="0">
                <a:solidFill>
                  <a:srgbClr val="FFFFFE"/>
                </a:solidFill>
              </a:rPr>
              <a:t>CHEM</a:t>
            </a:r>
            <a:r>
              <a:rPr lang="tr-TR" sz="2800" b="0" dirty="0" smtClean="0">
                <a:solidFill>
                  <a:srgbClr val="FFFFFE"/>
                </a:solidFill>
              </a:rPr>
              <a:t>I</a:t>
            </a:r>
            <a:r>
              <a:rPr lang="en-US" sz="2800" b="0" dirty="0" smtClean="0">
                <a:solidFill>
                  <a:srgbClr val="FFFFFE"/>
                </a:solidFill>
              </a:rPr>
              <a:t>CAL COMPONENTS OF CELLS</a:t>
            </a:r>
            <a:endParaRPr lang="tr-TR" sz="2800" b="0" dirty="0" smtClean="0">
              <a:solidFill>
                <a:srgbClr val="FFFFFE"/>
              </a:solidFill>
            </a:endParaRPr>
          </a:p>
          <a:p>
            <a:pPr marL="800100" lvl="1" indent="-342900">
              <a:buFont typeface="Wingdings" pitchFamily="2" charset="2"/>
              <a:buChar char="Ø"/>
            </a:pPr>
            <a:r>
              <a:rPr lang="tr-TR" sz="2800" b="0" dirty="0" smtClean="0">
                <a:solidFill>
                  <a:srgbClr val="FFFFFF"/>
                </a:solidFill>
              </a:rPr>
              <a:t>C, N, O, H : </a:t>
            </a:r>
            <a:r>
              <a:rPr lang="tr-TR" sz="2800" b="0" dirty="0" err="1" smtClean="0">
                <a:solidFill>
                  <a:srgbClr val="FFFFFF"/>
                </a:solidFill>
              </a:rPr>
              <a:t>make</a:t>
            </a:r>
            <a:r>
              <a:rPr lang="tr-TR" sz="2800" b="0" dirty="0" smtClean="0">
                <a:solidFill>
                  <a:srgbClr val="FFFFFF"/>
                </a:solidFill>
              </a:rPr>
              <a:t> </a:t>
            </a:r>
            <a:r>
              <a:rPr lang="tr-TR" sz="2800" b="0" dirty="0" err="1" smtClean="0">
                <a:solidFill>
                  <a:srgbClr val="FFFFFF"/>
                </a:solidFill>
              </a:rPr>
              <a:t>up</a:t>
            </a:r>
            <a:r>
              <a:rPr lang="tr-TR" sz="2800" b="0" dirty="0" smtClean="0">
                <a:solidFill>
                  <a:srgbClr val="FFFFFF"/>
                </a:solidFill>
              </a:rPr>
              <a:t> </a:t>
            </a:r>
            <a:r>
              <a:rPr lang="tr-TR" sz="2800" b="0" dirty="0" err="1" smtClean="0">
                <a:solidFill>
                  <a:srgbClr val="FFFFFF"/>
                </a:solidFill>
              </a:rPr>
              <a:t>about</a:t>
            </a:r>
            <a:r>
              <a:rPr lang="tr-TR" sz="2800" b="0" dirty="0" smtClean="0">
                <a:solidFill>
                  <a:srgbClr val="FFFFFF"/>
                </a:solidFill>
              </a:rPr>
              <a:t> 90% of a </a:t>
            </a:r>
            <a:r>
              <a:rPr lang="tr-TR" sz="2800" b="0" dirty="0" err="1" smtClean="0">
                <a:solidFill>
                  <a:srgbClr val="FFFFFF"/>
                </a:solidFill>
              </a:rPr>
              <a:t>cell’s</a:t>
            </a:r>
            <a:r>
              <a:rPr lang="tr-TR" sz="2800" b="0" dirty="0" smtClean="0">
                <a:solidFill>
                  <a:srgbClr val="FFFFFF"/>
                </a:solidFill>
              </a:rPr>
              <a:t> </a:t>
            </a:r>
            <a:r>
              <a:rPr lang="tr-TR" sz="2800" b="0" dirty="0" err="1" smtClean="0">
                <a:solidFill>
                  <a:srgbClr val="FFFFFF"/>
                </a:solidFill>
              </a:rPr>
              <a:t>mass</a:t>
            </a:r>
            <a:endParaRPr lang="tr-TR" sz="2800" b="0" dirty="0" smtClean="0">
              <a:solidFill>
                <a:srgbClr val="FFFFFF"/>
              </a:solidFill>
            </a:endParaRPr>
          </a:p>
          <a:p>
            <a:pPr marL="800100" lvl="1" indent="-342900">
              <a:buFont typeface="Wingdings" pitchFamily="2" charset="2"/>
              <a:buChar char="Ø"/>
            </a:pPr>
            <a:r>
              <a:rPr lang="tr-TR" sz="2800" b="0" dirty="0" err="1" smtClean="0">
                <a:solidFill>
                  <a:srgbClr val="FFFFFE"/>
                </a:solidFill>
              </a:rPr>
              <a:t>Covalent</a:t>
            </a:r>
            <a:r>
              <a:rPr lang="tr-TR" sz="2800" b="0" dirty="0" smtClean="0">
                <a:solidFill>
                  <a:srgbClr val="FFFFFE"/>
                </a:solidFill>
              </a:rPr>
              <a:t> vs </a:t>
            </a:r>
            <a:r>
              <a:rPr lang="tr-TR" sz="2800" b="0" dirty="0" err="1" smtClean="0">
                <a:solidFill>
                  <a:srgbClr val="FFFFFE"/>
                </a:solidFill>
              </a:rPr>
              <a:t>non</a:t>
            </a:r>
            <a:r>
              <a:rPr lang="tr-TR" sz="2800" b="0" dirty="0" smtClean="0">
                <a:solidFill>
                  <a:srgbClr val="FFFFFE"/>
                </a:solidFill>
              </a:rPr>
              <a:t>-</a:t>
            </a:r>
            <a:r>
              <a:rPr lang="tr-TR" sz="2800" b="0" dirty="0" err="1" smtClean="0">
                <a:solidFill>
                  <a:srgbClr val="FFFFFE"/>
                </a:solidFill>
              </a:rPr>
              <a:t>covalent</a:t>
            </a:r>
            <a:r>
              <a:rPr lang="tr-TR" sz="2800" b="0" dirty="0" smtClean="0">
                <a:solidFill>
                  <a:srgbClr val="FFFFFE"/>
                </a:solidFill>
              </a:rPr>
              <a:t> </a:t>
            </a:r>
            <a:r>
              <a:rPr lang="tr-TR" sz="2800" b="0" dirty="0" err="1" smtClean="0">
                <a:solidFill>
                  <a:srgbClr val="FFFFFE"/>
                </a:solidFill>
              </a:rPr>
              <a:t>bonds</a:t>
            </a:r>
            <a:endParaRPr lang="tr-TR" sz="2800" b="0" dirty="0" smtClean="0">
              <a:solidFill>
                <a:srgbClr val="FFFFFE"/>
              </a:solidFill>
            </a:endParaRPr>
          </a:p>
          <a:p>
            <a:pPr marL="800100" lvl="1" indent="-342900">
              <a:buFont typeface="Wingdings" pitchFamily="2" charset="2"/>
              <a:buChar char="Ø"/>
            </a:pPr>
            <a:endParaRPr lang="en-US" sz="2800" b="0" dirty="0" smtClean="0">
              <a:solidFill>
                <a:srgbClr val="FFFFFE"/>
              </a:solidFill>
            </a:endParaRPr>
          </a:p>
          <a:p>
            <a:pPr marL="342900" indent="-342900">
              <a:buFont typeface="Wingdings" pitchFamily="2" charset="2"/>
              <a:buChar char="Ø"/>
            </a:pPr>
            <a:endParaRPr lang="en-US" sz="2800" b="0" dirty="0">
              <a:solidFill>
                <a:srgbClr val="FFFFFE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1608</TotalTime>
  <Words>169</Words>
  <Application>Microsoft Office PowerPoint</Application>
  <PresentationFormat>Ekran Gösterisi (4:3)</PresentationFormat>
  <Paragraphs>33</Paragraphs>
  <Slides>4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4</vt:i4>
      </vt:variant>
    </vt:vector>
  </HeadingPairs>
  <TitlesOfParts>
    <vt:vector size="6" baseType="lpstr">
      <vt:lpstr>Blank Presentation</vt:lpstr>
      <vt:lpstr>4_Blank Presentation</vt:lpstr>
      <vt:lpstr>Slayt 1</vt:lpstr>
      <vt:lpstr>Slayt 2</vt:lpstr>
      <vt:lpstr>Slayt 3</vt:lpstr>
      <vt:lpstr>Slayt 4</vt:lpstr>
    </vt:vector>
  </TitlesOfParts>
  <Manager>Sumanas, Inc.</Manager>
  <Company>© Garland Science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Cell Biology</dc:title>
  <dc:creator>Alberts et al.</dc:creator>
  <cp:lastModifiedBy>ASUSPC</cp:lastModifiedBy>
  <cp:revision>89</cp:revision>
  <dcterms:created xsi:type="dcterms:W3CDTF">2002-12-24T01:08:46Z</dcterms:created>
  <dcterms:modified xsi:type="dcterms:W3CDTF">2017-01-26T19:44:30Z</dcterms:modified>
</cp:coreProperties>
</file>