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96" r:id="rId2"/>
  </p:sldMasterIdLst>
  <p:notesMasterIdLst>
    <p:notesMasterId r:id="rId7"/>
  </p:notesMasterIdLst>
  <p:sldIdLst>
    <p:sldId id="258" r:id="rId3"/>
    <p:sldId id="344" r:id="rId4"/>
    <p:sldId id="382" r:id="rId5"/>
    <p:sldId id="383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E"/>
    <a:srgbClr val="E78E29"/>
    <a:srgbClr val="A8122A"/>
    <a:srgbClr val="DDBB73"/>
    <a:srgbClr val="2B0105"/>
    <a:srgbClr val="766C5D"/>
    <a:srgbClr val="DCA437"/>
    <a:srgbClr val="D58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7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" charset="0"/>
              </a:defRPr>
            </a:lvl1pPr>
          </a:lstStyle>
          <a:p>
            <a:fld id="{F17962DD-90BB-49B7-9B65-58726FA6F3C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1C786A-9AC1-45AE-8072-8A691B0EF350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C23E390-6E83-443E-8F60-3BB7C7DC06B3}" type="slidenum">
              <a:rPr lang="en-US" sz="1200" b="0">
                <a:latin typeface="Times" charset="0"/>
              </a:rPr>
              <a:pPr algn="r"/>
              <a:t>2</a:t>
            </a:fld>
            <a:endParaRPr lang="en-US" sz="1200" b="0">
              <a:latin typeface="Times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1C786A-9AC1-45AE-8072-8A691B0EF350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C23E390-6E83-443E-8F60-3BB7C7DC06B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3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1C786A-9AC1-45AE-8072-8A691B0EF350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C23E390-6E83-443E-8F60-3BB7C7DC06B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4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1371600" y="4495800"/>
            <a:ext cx="70627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1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Diversity of 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C</a:t>
            </a: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ells and 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sz="2800" b="0" dirty="0" err="1" smtClean="0">
                <a:solidFill>
                  <a:srgbClr val="FFFFFF"/>
                </a:solidFill>
                <a:latin typeface="Arial" charset="0"/>
              </a:rPr>
              <a:t>ain</a:t>
            </a: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F</a:t>
            </a:r>
            <a:r>
              <a:rPr lang="en-US" sz="2800" b="0" dirty="0" err="1" smtClean="0">
                <a:solidFill>
                  <a:srgbClr val="FFFFFF"/>
                </a:solidFill>
                <a:latin typeface="Arial" charset="0"/>
              </a:rPr>
              <a:t>eatures</a:t>
            </a:r>
            <a:endParaRPr lang="tr-TR" sz="2800" b="0" dirty="0" smtClean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07336" y="11430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 smtClean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 smtClean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 smtClean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/>
        </p:nvSpPr>
        <p:spPr bwMode="auto">
          <a:xfrm>
            <a:off x="873468" y="304800"/>
            <a:ext cx="75267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Diversity of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C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ells and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ain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F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eatures</a:t>
            </a:r>
            <a:endParaRPr lang="tr-TR" sz="32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387" name="Line 8"/>
          <p:cNvSpPr>
            <a:spLocks noChangeShapeType="1"/>
          </p:cNvSpPr>
          <p:nvPr/>
        </p:nvSpPr>
        <p:spPr bwMode="auto">
          <a:xfrm>
            <a:off x="723900" y="9144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46125" y="1123950"/>
            <a:ext cx="768819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800" b="0" dirty="0">
                <a:solidFill>
                  <a:srgbClr val="FFFFFE"/>
                </a:solidFill>
              </a:rPr>
              <a:t>UNITY AND DIVERSITY OF </a:t>
            </a:r>
            <a:r>
              <a:rPr lang="en-US" sz="2800" b="0" dirty="0" smtClean="0">
                <a:solidFill>
                  <a:srgbClr val="FFFFFE"/>
                </a:solidFill>
              </a:rPr>
              <a:t>CELLS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tr-TR" sz="2800" dirty="0" err="1" smtClean="0">
                <a:solidFill>
                  <a:srgbClr val="FFFFFE"/>
                </a:solidFill>
              </a:rPr>
              <a:t>Cells</a:t>
            </a:r>
            <a:r>
              <a:rPr lang="tr-TR" sz="2800" dirty="0" smtClean="0">
                <a:solidFill>
                  <a:srgbClr val="FFFFFE"/>
                </a:solidFill>
              </a:rPr>
              <a:t> </a:t>
            </a:r>
            <a:r>
              <a:rPr lang="tr-TR" sz="2800" dirty="0" err="1" smtClean="0">
                <a:solidFill>
                  <a:srgbClr val="FFFFFE"/>
                </a:solidFill>
              </a:rPr>
              <a:t>come</a:t>
            </a:r>
            <a:r>
              <a:rPr lang="tr-TR" sz="2800" dirty="0" smtClean="0">
                <a:solidFill>
                  <a:srgbClr val="FFFFFE"/>
                </a:solidFill>
              </a:rPr>
              <a:t> in a </a:t>
            </a:r>
            <a:r>
              <a:rPr lang="tr-TR" sz="2800" dirty="0" err="1" smtClean="0">
                <a:solidFill>
                  <a:srgbClr val="FFFFFE"/>
                </a:solidFill>
              </a:rPr>
              <a:t>variety</a:t>
            </a:r>
            <a:r>
              <a:rPr lang="tr-TR" sz="2800" dirty="0" smtClean="0">
                <a:solidFill>
                  <a:srgbClr val="FFFFFE"/>
                </a:solidFill>
              </a:rPr>
              <a:t> of </a:t>
            </a:r>
            <a:r>
              <a:rPr lang="tr-TR" sz="2800" dirty="0" err="1" smtClean="0">
                <a:solidFill>
                  <a:srgbClr val="FFFFFE"/>
                </a:solidFill>
              </a:rPr>
              <a:t>shapes</a:t>
            </a:r>
            <a:r>
              <a:rPr lang="tr-TR" sz="2800" dirty="0" smtClean="0">
                <a:solidFill>
                  <a:srgbClr val="FFFFFE"/>
                </a:solidFill>
              </a:rPr>
              <a:t> </a:t>
            </a:r>
            <a:r>
              <a:rPr lang="tr-TR" sz="2800" dirty="0" err="1" smtClean="0">
                <a:solidFill>
                  <a:srgbClr val="FFFFFE"/>
                </a:solidFill>
              </a:rPr>
              <a:t>and</a:t>
            </a:r>
            <a:r>
              <a:rPr lang="tr-TR" sz="2800" dirty="0" smtClean="0">
                <a:solidFill>
                  <a:srgbClr val="FFFFFE"/>
                </a:solidFill>
              </a:rPr>
              <a:t> </a:t>
            </a:r>
            <a:r>
              <a:rPr lang="tr-TR" sz="2800" dirty="0" err="1" smtClean="0">
                <a:solidFill>
                  <a:srgbClr val="FFFFFE"/>
                </a:solidFill>
              </a:rPr>
              <a:t>sizes</a:t>
            </a:r>
            <a:r>
              <a:rPr lang="tr-TR" sz="2800" dirty="0" smtClean="0">
                <a:solidFill>
                  <a:srgbClr val="FFFFFE"/>
                </a:solidFill>
              </a:rPr>
              <a:t>.</a:t>
            </a:r>
          </a:p>
          <a:p>
            <a:pPr marL="800100" lvl="1" indent="-342900"/>
            <a:endParaRPr lang="en-US" sz="2800" b="0" dirty="0">
              <a:solidFill>
                <a:srgbClr val="FFFFFE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0" dirty="0">
                <a:solidFill>
                  <a:srgbClr val="FFFFFE"/>
                </a:solidFill>
              </a:rPr>
              <a:t>CELLS UNDER THE </a:t>
            </a:r>
            <a:r>
              <a:rPr lang="en-US" sz="2800" b="0" dirty="0" smtClean="0">
                <a:solidFill>
                  <a:srgbClr val="FFFFFE"/>
                </a:solidFill>
              </a:rPr>
              <a:t>MICROSCOPE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Light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microscope</a:t>
            </a:r>
            <a:r>
              <a:rPr lang="tr-TR" sz="2800" b="0" dirty="0" smtClean="0">
                <a:solidFill>
                  <a:srgbClr val="FFFFFE"/>
                </a:solidFill>
              </a:rPr>
              <a:t>, </a:t>
            </a:r>
            <a:r>
              <a:rPr lang="tr-TR" sz="2800" b="0" dirty="0" err="1" smtClean="0">
                <a:solidFill>
                  <a:srgbClr val="FFFFFE"/>
                </a:solidFill>
              </a:rPr>
              <a:t>fluorescent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microscope</a:t>
            </a:r>
            <a:r>
              <a:rPr lang="tr-TR" sz="2800" b="0" dirty="0" smtClean="0">
                <a:solidFill>
                  <a:srgbClr val="FFFFFE"/>
                </a:solidFill>
              </a:rPr>
              <a:t>, </a:t>
            </a:r>
            <a:r>
              <a:rPr lang="tr-TR" sz="2800" b="0" dirty="0" err="1" smtClean="0">
                <a:solidFill>
                  <a:srgbClr val="FFFFFE"/>
                </a:solidFill>
              </a:rPr>
              <a:t>confocal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laser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scanning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microscope</a:t>
            </a:r>
            <a:r>
              <a:rPr lang="tr-TR" sz="2800" b="0" dirty="0" smtClean="0">
                <a:solidFill>
                  <a:srgbClr val="FFFFFE"/>
                </a:solidFill>
              </a:rPr>
              <a:t>, </a:t>
            </a:r>
            <a:r>
              <a:rPr lang="tr-TR" sz="2800" b="0" dirty="0" err="1" smtClean="0">
                <a:solidFill>
                  <a:srgbClr val="FFFFFE"/>
                </a:solidFill>
              </a:rPr>
              <a:t>electron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microscope</a:t>
            </a:r>
            <a:r>
              <a:rPr lang="tr-TR" sz="2800" b="0" dirty="0" smtClean="0">
                <a:solidFill>
                  <a:srgbClr val="FFFFFE"/>
                </a:solidFill>
              </a:rPr>
              <a:t> (TEM, SEM), </a:t>
            </a:r>
            <a:r>
              <a:rPr lang="tr-TR" sz="2800" b="0" dirty="0" err="1" smtClean="0">
                <a:solidFill>
                  <a:srgbClr val="FFFFFE"/>
                </a:solidFill>
              </a:rPr>
              <a:t>atomic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force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microscopy</a:t>
            </a:r>
            <a:r>
              <a:rPr lang="tr-TR" sz="2800" b="0" dirty="0" smtClean="0">
                <a:solidFill>
                  <a:srgbClr val="FFFFFE"/>
                </a:solidFill>
              </a:rPr>
              <a:t>)</a:t>
            </a:r>
          </a:p>
          <a:p>
            <a:pPr marL="800100" lvl="1" indent="-342900">
              <a:buFont typeface="Wingdings" pitchFamily="2" charset="2"/>
              <a:buChar char="Ø"/>
            </a:pPr>
            <a:endParaRPr lang="en-US" sz="2800" b="0" dirty="0">
              <a:solidFill>
                <a:srgbClr val="FFFFF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/>
        </p:nvSpPr>
        <p:spPr bwMode="auto">
          <a:xfrm>
            <a:off x="914411" y="304800"/>
            <a:ext cx="74585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Diversity of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C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ells and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ain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F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eatures</a:t>
            </a:r>
            <a:endParaRPr lang="tr-TR" sz="32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387" name="Line 8"/>
          <p:cNvSpPr>
            <a:spLocks noChangeShapeType="1"/>
          </p:cNvSpPr>
          <p:nvPr/>
        </p:nvSpPr>
        <p:spPr bwMode="auto">
          <a:xfrm>
            <a:off x="723900" y="9144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46125" y="1123950"/>
            <a:ext cx="7688191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800" b="0" dirty="0" smtClean="0">
                <a:solidFill>
                  <a:srgbClr val="FFFFFE"/>
                </a:solidFill>
              </a:rPr>
              <a:t>THE </a:t>
            </a:r>
            <a:r>
              <a:rPr lang="en-US" sz="2800" b="0" dirty="0">
                <a:solidFill>
                  <a:srgbClr val="FFFFFE"/>
                </a:solidFill>
              </a:rPr>
              <a:t>PROKARYOTIC </a:t>
            </a:r>
            <a:r>
              <a:rPr lang="en-US" sz="2800" b="0" dirty="0" smtClean="0">
                <a:solidFill>
                  <a:srgbClr val="FFFFFE"/>
                </a:solidFill>
              </a:rPr>
              <a:t>CELL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Single</a:t>
            </a:r>
            <a:r>
              <a:rPr lang="tr-TR" b="0" dirty="0" smtClean="0">
                <a:solidFill>
                  <a:srgbClr val="FFFFFF"/>
                </a:solidFill>
              </a:rPr>
              <a:t>-</a:t>
            </a:r>
            <a:r>
              <a:rPr lang="tr-TR" b="0" dirty="0" err="1" smtClean="0">
                <a:solidFill>
                  <a:srgbClr val="FFFFFF"/>
                </a:solidFill>
              </a:rPr>
              <a:t>celled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organisms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smtClean="0">
                <a:solidFill>
                  <a:srgbClr val="FFFFFF"/>
                </a:solidFill>
              </a:rPr>
              <a:t>No </a:t>
            </a:r>
            <a:r>
              <a:rPr lang="tr-TR" b="0" dirty="0" err="1" smtClean="0">
                <a:solidFill>
                  <a:srgbClr val="FFFFFF"/>
                </a:solidFill>
              </a:rPr>
              <a:t>nucleus</a:t>
            </a:r>
            <a:r>
              <a:rPr lang="tr-TR" b="0" dirty="0" smtClean="0">
                <a:solidFill>
                  <a:srgbClr val="FFFFFF"/>
                </a:solidFill>
              </a:rPr>
              <a:t>, no </a:t>
            </a:r>
            <a:r>
              <a:rPr lang="tr-TR" b="0" dirty="0" err="1" smtClean="0">
                <a:solidFill>
                  <a:srgbClr val="FFFFFF"/>
                </a:solidFill>
              </a:rPr>
              <a:t>organelles</a:t>
            </a:r>
            <a:endParaRPr lang="en-US" b="0" dirty="0" smtClean="0">
              <a:solidFill>
                <a:srgbClr val="FFFFFF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en-US" sz="2800" b="0" dirty="0">
              <a:solidFill>
                <a:srgbClr val="FFFFFE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0" dirty="0">
                <a:solidFill>
                  <a:srgbClr val="FFFFFE"/>
                </a:solidFill>
              </a:rPr>
              <a:t>THE EUKARYOTIC </a:t>
            </a:r>
            <a:r>
              <a:rPr lang="en-US" sz="2800" b="0" dirty="0" smtClean="0">
                <a:solidFill>
                  <a:srgbClr val="FFFFFE"/>
                </a:solidFill>
              </a:rPr>
              <a:t>CELL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 smtClean="0">
                <a:solidFill>
                  <a:srgbClr val="FFFFFF"/>
                </a:solidFill>
              </a:rPr>
              <a:t>The Nucleus Is the Information Store of the Cell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Animal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and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plant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typically</a:t>
            </a:r>
            <a:r>
              <a:rPr lang="tr-TR" b="0" dirty="0" smtClean="0">
                <a:solidFill>
                  <a:srgbClr val="FFFFFF"/>
                </a:solidFill>
              </a:rPr>
              <a:t> 5-20um in </a:t>
            </a:r>
            <a:r>
              <a:rPr lang="tr-TR" b="0" dirty="0" err="1" smtClean="0">
                <a:solidFill>
                  <a:srgbClr val="FFFFFF"/>
                </a:solidFill>
              </a:rPr>
              <a:t>diameter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and</a:t>
            </a:r>
            <a:r>
              <a:rPr lang="tr-TR" b="0" dirty="0" smtClean="0">
                <a:solidFill>
                  <a:srgbClr val="FFFFFF"/>
                </a:solidFill>
              </a:rPr>
              <a:t> can be </a:t>
            </a:r>
            <a:r>
              <a:rPr lang="tr-TR" b="0" dirty="0" err="1" smtClean="0">
                <a:solidFill>
                  <a:srgbClr val="FFFFFF"/>
                </a:solidFill>
              </a:rPr>
              <a:t>seen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with</a:t>
            </a:r>
            <a:r>
              <a:rPr lang="tr-TR" b="0" dirty="0" smtClean="0">
                <a:solidFill>
                  <a:srgbClr val="FFFFFF"/>
                </a:solidFill>
              </a:rPr>
              <a:t> a </a:t>
            </a:r>
            <a:r>
              <a:rPr lang="tr-TR" b="0" dirty="0" err="1" smtClean="0">
                <a:solidFill>
                  <a:srgbClr val="FFFFFF"/>
                </a:solidFill>
              </a:rPr>
              <a:t>light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microscope</a:t>
            </a:r>
            <a:r>
              <a:rPr lang="tr-TR" b="0" dirty="0" smtClean="0">
                <a:solidFill>
                  <a:srgbClr val="FFFFFF"/>
                </a:solidFill>
              </a:rPr>
              <a:t>. </a:t>
            </a:r>
          </a:p>
          <a:p>
            <a:pPr marL="342900" indent="-342900">
              <a:buFontTx/>
              <a:buChar char="•"/>
            </a:pPr>
            <a:r>
              <a:rPr lang="tr-TR" b="0" dirty="0" smtClean="0">
                <a:solidFill>
                  <a:srgbClr val="FFFFFF"/>
                </a:solidFill>
              </a:rPr>
              <a:t>Presence of </a:t>
            </a:r>
            <a:r>
              <a:rPr lang="tr-TR" b="0" dirty="0" err="1" smtClean="0">
                <a:solidFill>
                  <a:srgbClr val="FFFFFF"/>
                </a:solidFill>
              </a:rPr>
              <a:t>organelles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tr-TR" sz="2800" b="0" dirty="0" smtClean="0">
              <a:solidFill>
                <a:srgbClr val="FFFFF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/>
        </p:nvSpPr>
        <p:spPr bwMode="auto">
          <a:xfrm>
            <a:off x="914411" y="304800"/>
            <a:ext cx="74585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Diversity of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C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ells and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ain</a:t>
            </a:r>
            <a:r>
              <a:rPr lang="en-US" sz="32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3200" b="0" dirty="0" smtClean="0">
                <a:solidFill>
                  <a:srgbClr val="FFFFFF"/>
                </a:solidFill>
                <a:latin typeface="Arial" charset="0"/>
              </a:rPr>
              <a:t>F</a:t>
            </a:r>
            <a:r>
              <a:rPr lang="en-US" sz="3200" b="0" dirty="0" err="1" smtClean="0">
                <a:solidFill>
                  <a:srgbClr val="FFFFFF"/>
                </a:solidFill>
                <a:latin typeface="Arial" charset="0"/>
              </a:rPr>
              <a:t>eatures</a:t>
            </a:r>
            <a:endParaRPr lang="tr-TR" sz="32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387" name="Line 8"/>
          <p:cNvSpPr>
            <a:spLocks noChangeShapeType="1"/>
          </p:cNvSpPr>
          <p:nvPr/>
        </p:nvSpPr>
        <p:spPr bwMode="auto">
          <a:xfrm>
            <a:off x="723900" y="9144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46125" y="1123950"/>
            <a:ext cx="7688191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Ø"/>
            </a:pP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tr-TR" sz="2800" b="0" dirty="0" smtClean="0">
              <a:solidFill>
                <a:srgbClr val="FFFFFE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0" dirty="0" smtClean="0">
                <a:solidFill>
                  <a:srgbClr val="FFFFFE"/>
                </a:solidFill>
              </a:rPr>
              <a:t>CHEM</a:t>
            </a:r>
            <a:r>
              <a:rPr lang="tr-TR" sz="2800" b="0" dirty="0" smtClean="0">
                <a:solidFill>
                  <a:srgbClr val="FFFFFE"/>
                </a:solidFill>
              </a:rPr>
              <a:t>I</a:t>
            </a:r>
            <a:r>
              <a:rPr lang="en-US" sz="2800" b="0" dirty="0" smtClean="0">
                <a:solidFill>
                  <a:srgbClr val="FFFFFE"/>
                </a:solidFill>
              </a:rPr>
              <a:t>CAL COMPONENTS OF CELLS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tr-TR" sz="2800" b="0" dirty="0" smtClean="0">
                <a:solidFill>
                  <a:srgbClr val="FFFFFF"/>
                </a:solidFill>
              </a:rPr>
              <a:t>C, N, O, H : </a:t>
            </a:r>
            <a:r>
              <a:rPr lang="tr-TR" sz="2800" b="0" dirty="0" err="1" smtClean="0">
                <a:solidFill>
                  <a:srgbClr val="FFFFFF"/>
                </a:solidFill>
              </a:rPr>
              <a:t>make</a:t>
            </a:r>
            <a:r>
              <a:rPr lang="tr-TR" sz="2800" b="0" dirty="0" smtClean="0">
                <a:solidFill>
                  <a:srgbClr val="FFFFFF"/>
                </a:solidFill>
              </a:rPr>
              <a:t> </a:t>
            </a:r>
            <a:r>
              <a:rPr lang="tr-TR" sz="2800" b="0" dirty="0" err="1" smtClean="0">
                <a:solidFill>
                  <a:srgbClr val="FFFFFF"/>
                </a:solidFill>
              </a:rPr>
              <a:t>up</a:t>
            </a:r>
            <a:r>
              <a:rPr lang="tr-TR" sz="2800" b="0" dirty="0" smtClean="0">
                <a:solidFill>
                  <a:srgbClr val="FFFFFF"/>
                </a:solidFill>
              </a:rPr>
              <a:t> </a:t>
            </a:r>
            <a:r>
              <a:rPr lang="tr-TR" sz="2800" b="0" dirty="0" err="1" smtClean="0">
                <a:solidFill>
                  <a:srgbClr val="FFFFFF"/>
                </a:solidFill>
              </a:rPr>
              <a:t>about</a:t>
            </a:r>
            <a:r>
              <a:rPr lang="tr-TR" sz="2800" b="0" dirty="0" smtClean="0">
                <a:solidFill>
                  <a:srgbClr val="FFFFFF"/>
                </a:solidFill>
              </a:rPr>
              <a:t> 90% of a </a:t>
            </a:r>
            <a:r>
              <a:rPr lang="tr-TR" sz="2800" b="0" dirty="0" err="1" smtClean="0">
                <a:solidFill>
                  <a:srgbClr val="FFFFFF"/>
                </a:solidFill>
              </a:rPr>
              <a:t>cell’s</a:t>
            </a:r>
            <a:r>
              <a:rPr lang="tr-TR" sz="2800" b="0" dirty="0" smtClean="0">
                <a:solidFill>
                  <a:srgbClr val="FFFFFF"/>
                </a:solidFill>
              </a:rPr>
              <a:t> </a:t>
            </a:r>
            <a:r>
              <a:rPr lang="tr-TR" sz="2800" b="0" dirty="0" err="1" smtClean="0">
                <a:solidFill>
                  <a:srgbClr val="FFFFFF"/>
                </a:solidFill>
              </a:rPr>
              <a:t>mass</a:t>
            </a:r>
            <a:endParaRPr lang="tr-TR" sz="2800" b="0" dirty="0" smtClean="0">
              <a:solidFill>
                <a:srgbClr val="FFFFFF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tr-TR" sz="2800" b="0" dirty="0" err="1" smtClean="0">
                <a:solidFill>
                  <a:srgbClr val="FFFFFE"/>
                </a:solidFill>
              </a:rPr>
              <a:t>Covalent</a:t>
            </a:r>
            <a:r>
              <a:rPr lang="tr-TR" sz="2800" b="0" dirty="0" smtClean="0">
                <a:solidFill>
                  <a:srgbClr val="FFFFFE"/>
                </a:solidFill>
              </a:rPr>
              <a:t> vs </a:t>
            </a:r>
            <a:r>
              <a:rPr lang="tr-TR" sz="2800" b="0" dirty="0" err="1" smtClean="0">
                <a:solidFill>
                  <a:srgbClr val="FFFFFE"/>
                </a:solidFill>
              </a:rPr>
              <a:t>non</a:t>
            </a:r>
            <a:r>
              <a:rPr lang="tr-TR" sz="2800" b="0" dirty="0" smtClean="0">
                <a:solidFill>
                  <a:srgbClr val="FFFFFE"/>
                </a:solidFill>
              </a:rPr>
              <a:t>-</a:t>
            </a:r>
            <a:r>
              <a:rPr lang="tr-TR" sz="2800" b="0" dirty="0" err="1" smtClean="0">
                <a:solidFill>
                  <a:srgbClr val="FFFFFE"/>
                </a:solidFill>
              </a:rPr>
              <a:t>covalent</a:t>
            </a:r>
            <a:r>
              <a:rPr lang="tr-TR" sz="2800" b="0" dirty="0" smtClean="0">
                <a:solidFill>
                  <a:srgbClr val="FFFFFE"/>
                </a:solidFill>
              </a:rPr>
              <a:t> </a:t>
            </a:r>
            <a:r>
              <a:rPr lang="tr-TR" sz="2800" b="0" dirty="0" err="1" smtClean="0">
                <a:solidFill>
                  <a:srgbClr val="FFFFFE"/>
                </a:solidFill>
              </a:rPr>
              <a:t>bonds</a:t>
            </a:r>
            <a:endParaRPr lang="tr-TR" sz="2800" b="0" dirty="0" smtClean="0">
              <a:solidFill>
                <a:srgbClr val="FFFFFE"/>
              </a:solidFill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en-US" sz="2800" b="0" dirty="0" smtClean="0">
              <a:solidFill>
                <a:srgbClr val="FFFFFE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800" b="0" dirty="0">
              <a:solidFill>
                <a:srgbClr val="FFFFF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169</Words>
  <Application>Microsoft Office PowerPoint</Application>
  <PresentationFormat>Ekran Gösterisi (4:3)</PresentationFormat>
  <Paragraphs>33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Blank Presentation</vt:lpstr>
      <vt:lpstr>4_Blank Presentation</vt:lpstr>
      <vt:lpstr>Slayt 1</vt:lpstr>
      <vt:lpstr>Slayt 2</vt:lpstr>
      <vt:lpstr>Slayt 3</vt:lpstr>
      <vt:lpstr>Slayt 4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89</cp:revision>
  <dcterms:created xsi:type="dcterms:W3CDTF">2002-12-24T01:08:46Z</dcterms:created>
  <dcterms:modified xsi:type="dcterms:W3CDTF">2017-01-26T19:44:30Z</dcterms:modified>
</cp:coreProperties>
</file>