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26" r:id="rId3"/>
    <p:sldId id="327" r:id="rId4"/>
    <p:sldId id="258" r:id="rId5"/>
    <p:sldId id="291" r:id="rId6"/>
    <p:sldId id="293" r:id="rId7"/>
    <p:sldId id="259" r:id="rId8"/>
    <p:sldId id="296" r:id="rId9"/>
    <p:sldId id="261" r:id="rId10"/>
    <p:sldId id="262" r:id="rId11"/>
    <p:sldId id="263" r:id="rId12"/>
    <p:sldId id="266" r:id="rId13"/>
    <p:sldId id="265" r:id="rId14"/>
    <p:sldId id="264" r:id="rId15"/>
  </p:sldIdLst>
  <p:sldSz cx="9144000" cy="6858000" type="screen4x3"/>
  <p:notesSz cx="6858000" cy="9144000"/>
  <p:defaultTextStyle>
    <a:defPPr>
      <a:defRPr lang="tr-TR"/>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EF048C4-775E-4CD2-B7C4-4EF2984CF5CB}" type="datetimeFigureOut">
              <a:rPr lang="tr-TR"/>
              <a:pPr>
                <a:defRPr/>
              </a:pPr>
              <a:t>14.2.2018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9E25543-7E62-491F-89FE-62355B374E28}" type="slidenum">
              <a:rPr lang="tr-TR"/>
              <a:pPr>
                <a:defRPr/>
              </a:pPr>
              <a:t>‹#›</a:t>
            </a:fld>
            <a:endParaRPr lang="tr-TR"/>
          </a:p>
        </p:txBody>
      </p:sp>
    </p:spTree>
    <p:extLst>
      <p:ext uri="{BB962C8B-B14F-4D97-AF65-F5344CB8AC3E}">
        <p14:creationId xmlns:p14="http://schemas.microsoft.com/office/powerpoint/2010/main" val="35634065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Slayt Görüntüsü Yer Tutucusu"/>
          <p:cNvSpPr>
            <a:spLocks noGrp="1" noRot="1" noChangeAspect="1"/>
          </p:cNvSpPr>
          <p:nvPr>
            <p:ph type="sldImg"/>
          </p:nvPr>
        </p:nvSpPr>
        <p:spPr bwMode="auto">
          <a:noFill/>
          <a:ln>
            <a:solidFill>
              <a:srgbClr val="000000"/>
            </a:solidFill>
            <a:miter lim="800000"/>
            <a:headEnd/>
            <a:tailEnd/>
          </a:ln>
        </p:spPr>
      </p:sp>
      <p:sp>
        <p:nvSpPr>
          <p:cNvPr id="23554"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23555"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9AE6B2-EB2F-4B70-9264-24CCA47696A6}" type="slidenum">
              <a:rPr lang="tr-TR"/>
              <a:pPr fontAlgn="base">
                <a:spcBef>
                  <a:spcPct val="0"/>
                </a:spcBef>
                <a:spcAft>
                  <a:spcPct val="0"/>
                </a:spcAft>
                <a:defRPr/>
              </a:pPr>
              <a:t>4</a:t>
            </a:fld>
            <a:endParaRPr lang="tr-TR"/>
          </a:p>
        </p:txBody>
      </p:sp>
    </p:spTree>
    <p:extLst>
      <p:ext uri="{BB962C8B-B14F-4D97-AF65-F5344CB8AC3E}">
        <p14:creationId xmlns:p14="http://schemas.microsoft.com/office/powerpoint/2010/main" val="3364539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D3CA9662-D113-429A-A2B4-FDA827F20E0D}"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2516369-B5CA-4974-9647-B8FEFD6B9650}"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FE7E836F-E64F-4ED9-AB43-916AAAD8184F}"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6B4E210-7132-4E0D-B230-201EDCEE15C2}"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CDEDE04-2664-49FC-AE32-D00D66C5669C}"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15DAAF6-52A5-4285-8E42-788CE00BA85D}"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B1F4C149-5B3D-4577-8E13-F8F00C753583}"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29266CFD-3AB5-4621-8440-336E76193CC0}"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B384A9D0-1617-450B-B7BB-90AE4EC19A23}"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3216C36-D0D4-4C2C-ACDF-5E405D94AA6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474786CB-7822-4F59-80F1-C49836256290}"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50D603BA-17CD-46E0-BB5E-C87C39D76253}"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6E6C3138-5CCF-4255-8011-E508ADB8AEC6}"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95CDA5EA-F98C-4979-BACF-13FFDEFA3B6F}"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88BD566A-C907-4925-B145-FC0BE6BCB69E}"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26432CFA-E05E-4989-889E-772656430CCD}"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D7A63CA0-89B0-4C7F-AACF-4394A6BED7B1}"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69770AB1-E4CE-42F4-9125-D7ACA911413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067F743E-CDFA-48BB-B95F-BB205292322E}"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3A090BB-59FF-45BA-93CE-49C8712D549A}"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B5732D50-3358-4D23-AA4C-9868E5D43440}"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25FF172F-4380-44F5-BD10-F5BA8C51D03A}"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B36B5EC-7B41-4200-A9B8-A4EB01F2FE38}"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C6BF77-2F04-4F9E-8295-5E767941B8A5}"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907704" y="2204864"/>
            <a:ext cx="5761038" cy="1066800"/>
          </a:xfrm>
          <a:prstGeom prst="rect">
            <a:avLst/>
          </a:prstGeom>
          <a:noFill/>
          <a:ln w="9525">
            <a:noFill/>
            <a:miter lim="800000"/>
            <a:headEnd/>
            <a:tailEnd/>
          </a:ln>
        </p:spPr>
        <p:txBody>
          <a:bodyPr anchor="ctr">
            <a:spAutoFit/>
          </a:bodyPr>
          <a:lstStyle/>
          <a:p>
            <a:r>
              <a:rPr lang="tr-TR" sz="3200" b="1" dirty="0">
                <a:latin typeface="Times New Roman" pitchFamily="18" charset="0"/>
                <a:cs typeface="Times New Roman" pitchFamily="18" charset="0"/>
              </a:rPr>
              <a:t>         KİŞİLİK GELİŞİMİ</a:t>
            </a:r>
          </a:p>
          <a:p>
            <a:r>
              <a:rPr lang="tr-TR" sz="3200" b="1" dirty="0">
                <a:latin typeface="Times New Roman" pitchFamily="18" charset="0"/>
                <a:cs typeface="Times New Roman" pitchFamily="18" charset="0"/>
              </a:rPr>
              <a:t>    PSİKOANALİTİK KURAM</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3 Dikdörtgen"/>
          <p:cNvSpPr>
            <a:spLocks noChangeArrowheads="1"/>
          </p:cNvSpPr>
          <p:nvPr/>
        </p:nvSpPr>
        <p:spPr bwMode="auto">
          <a:xfrm>
            <a:off x="1691680" y="980728"/>
            <a:ext cx="6696744" cy="3539430"/>
          </a:xfrm>
          <a:prstGeom prst="rect">
            <a:avLst/>
          </a:prstGeom>
          <a:noFill/>
          <a:ln w="9525">
            <a:noFill/>
            <a:miter lim="800000"/>
            <a:headEnd/>
            <a:tailEnd/>
          </a:ln>
        </p:spPr>
        <p:txBody>
          <a:bodyPr wrap="square">
            <a:spAutoFit/>
          </a:bodyPr>
          <a:lstStyle/>
          <a:p>
            <a:pPr indent="450850" algn="just" eaLnBrk="0" hangingPunct="0"/>
            <a:r>
              <a:rPr lang="tr-TR" b="1" dirty="0">
                <a:ea typeface="Times New Roman" pitchFamily="18" charset="0"/>
                <a:cs typeface="Arial" charset="0"/>
              </a:rPr>
              <a:t>Anal Dönem:</a:t>
            </a:r>
            <a:r>
              <a:rPr lang="tr-TR" dirty="0">
                <a:ea typeface="Times New Roman" pitchFamily="18" charset="0"/>
                <a:cs typeface="Arial" charset="0"/>
              </a:rPr>
              <a:t> Anal dönem, bir buçuk yaşından, üçüncü yaşın sonuna kadar süren dönemdir. Bir önceki dönemde çocuğun zevk kaynaklarını ağız ve ağız çevresiyle ilgili eylemleri oluştururken, anal dönemde çocuk anüs ve anüsle ilişkili olan eylemlerinden doyum sağlamaktadır.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403648" y="1484784"/>
            <a:ext cx="7128792" cy="2246769"/>
          </a:xfrm>
          <a:prstGeom prst="rect">
            <a:avLst/>
          </a:prstGeom>
          <a:noFill/>
          <a:ln w="9525">
            <a:noFill/>
            <a:miter lim="800000"/>
            <a:headEnd/>
            <a:tailEnd/>
          </a:ln>
        </p:spPr>
        <p:txBody>
          <a:bodyPr wrap="square" anchor="ctr">
            <a:spAutoFit/>
          </a:bodyPr>
          <a:lstStyle/>
          <a:p>
            <a:pPr indent="450850" algn="just"/>
            <a:r>
              <a:rPr lang="tr-TR" b="1" dirty="0" err="1">
                <a:ea typeface="Times New Roman" pitchFamily="18" charset="0"/>
                <a:cs typeface="Arial" charset="0"/>
              </a:rPr>
              <a:t>Fallik</a:t>
            </a:r>
            <a:r>
              <a:rPr lang="tr-TR" b="1" dirty="0">
                <a:ea typeface="Times New Roman" pitchFamily="18" charset="0"/>
                <a:cs typeface="Arial" charset="0"/>
              </a:rPr>
              <a:t> Dönem</a:t>
            </a:r>
            <a:r>
              <a:rPr lang="tr-TR" dirty="0">
                <a:ea typeface="Times New Roman" pitchFamily="18" charset="0"/>
                <a:cs typeface="Arial" charset="0"/>
              </a:rPr>
              <a:t>: Freud'un </a:t>
            </a:r>
            <a:r>
              <a:rPr lang="tr-TR" dirty="0" err="1">
                <a:ea typeface="Times New Roman" pitchFamily="18" charset="0"/>
                <a:cs typeface="Arial" charset="0"/>
              </a:rPr>
              <a:t>psiko</a:t>
            </a:r>
            <a:r>
              <a:rPr lang="tr-TR" dirty="0">
                <a:ea typeface="Times New Roman" pitchFamily="18" charset="0"/>
                <a:cs typeface="Arial" charset="0"/>
              </a:rPr>
              <a:t>-seksüel gelişim kuramının üçüncü aşaması olan </a:t>
            </a:r>
            <a:r>
              <a:rPr lang="tr-TR" dirty="0" err="1">
                <a:ea typeface="Times New Roman" pitchFamily="18" charset="0"/>
                <a:cs typeface="Arial" charset="0"/>
              </a:rPr>
              <a:t>fallik</a:t>
            </a:r>
            <a:r>
              <a:rPr lang="tr-TR" dirty="0">
                <a:ea typeface="Times New Roman" pitchFamily="18" charset="0"/>
                <a:cs typeface="Arial" charset="0"/>
              </a:rPr>
              <a:t> dönem, yaklaşık olarak üçüncü yaşın başı ile beşinci yaşın sonu arasında yaşanır.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619672" y="1196752"/>
            <a:ext cx="6624737" cy="3108543"/>
          </a:xfrm>
          <a:prstGeom prst="rect">
            <a:avLst/>
          </a:prstGeom>
          <a:noFill/>
          <a:ln w="9525">
            <a:noFill/>
            <a:miter lim="800000"/>
            <a:headEnd/>
            <a:tailEnd/>
          </a:ln>
        </p:spPr>
        <p:txBody>
          <a:bodyPr wrap="square" anchor="ctr">
            <a:spAutoFit/>
          </a:bodyPr>
          <a:lstStyle/>
          <a:p>
            <a:pPr indent="450850" algn="just"/>
            <a:r>
              <a:rPr lang="tr-TR" b="1" dirty="0">
                <a:ea typeface="Times New Roman" pitchFamily="18" charset="0"/>
                <a:cs typeface="Arial" charset="0"/>
              </a:rPr>
              <a:t>Gizil (</a:t>
            </a:r>
            <a:r>
              <a:rPr lang="tr-TR" b="1" dirty="0" err="1">
                <a:ea typeface="Times New Roman" pitchFamily="18" charset="0"/>
                <a:cs typeface="Arial" charset="0"/>
              </a:rPr>
              <a:t>latent</a:t>
            </a:r>
            <a:r>
              <a:rPr lang="tr-TR" b="1" dirty="0">
                <a:ea typeface="Times New Roman" pitchFamily="18" charset="0"/>
                <a:cs typeface="Arial" charset="0"/>
              </a:rPr>
              <a:t>) Dönem</a:t>
            </a:r>
            <a:r>
              <a:rPr lang="tr-TR" dirty="0">
                <a:ea typeface="Times New Roman" pitchFamily="18" charset="0"/>
                <a:cs typeface="Arial" charset="0"/>
              </a:rPr>
              <a:t>: Altıncı yaşın sonundan ergenlik yıllarına kadar süren </a:t>
            </a:r>
            <a:r>
              <a:rPr lang="tr-TR" dirty="0" err="1">
                <a:ea typeface="Times New Roman" pitchFamily="18" charset="0"/>
                <a:cs typeface="Arial" charset="0"/>
              </a:rPr>
              <a:t>fallik</a:t>
            </a:r>
            <a:r>
              <a:rPr lang="tr-TR" dirty="0">
                <a:ea typeface="Times New Roman" pitchFamily="18" charset="0"/>
                <a:cs typeface="Arial" charset="0"/>
              </a:rPr>
              <a:t> dönemde çocuk aynı cinsten olan ebeveyniyle özdeşim kurmakta, gizil dönemde ise kendi cinsiyetiyle ilişkili toplumsal rolünü bu dönemden başlayarak giderek güçlendirmektedir.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979712" y="1228110"/>
            <a:ext cx="6264696" cy="2677656"/>
          </a:xfrm>
          <a:prstGeom prst="rect">
            <a:avLst/>
          </a:prstGeom>
          <a:noFill/>
          <a:ln w="9525">
            <a:noFill/>
            <a:miter lim="800000"/>
            <a:headEnd/>
            <a:tailEnd/>
          </a:ln>
        </p:spPr>
        <p:txBody>
          <a:bodyPr wrap="square" anchor="ctr">
            <a:spAutoFit/>
          </a:bodyPr>
          <a:lstStyle/>
          <a:p>
            <a:pPr indent="450850" algn="just"/>
            <a:r>
              <a:rPr lang="tr-TR" b="1" dirty="0" err="1">
                <a:ea typeface="Times New Roman" pitchFamily="18" charset="0"/>
                <a:cs typeface="Arial" charset="0"/>
              </a:rPr>
              <a:t>Genital</a:t>
            </a:r>
            <a:r>
              <a:rPr lang="tr-TR" b="1" dirty="0">
                <a:ea typeface="Times New Roman" pitchFamily="18" charset="0"/>
                <a:cs typeface="Arial" charset="0"/>
              </a:rPr>
              <a:t> Dönem</a:t>
            </a:r>
            <a:r>
              <a:rPr lang="tr-TR" dirty="0">
                <a:ea typeface="Times New Roman" pitchFamily="18" charset="0"/>
                <a:cs typeface="Arial" charset="0"/>
              </a:rPr>
              <a:t>: Ergenlik yıllarının başlaması ile birlikte başlayan bu dönem, genç yetişkinlik yıllarını da içermektedir. </a:t>
            </a:r>
            <a:r>
              <a:rPr lang="tr-TR" dirty="0" err="1">
                <a:ea typeface="Times New Roman" pitchFamily="18" charset="0"/>
                <a:cs typeface="Arial" charset="0"/>
              </a:rPr>
              <a:t>Genital</a:t>
            </a:r>
            <a:r>
              <a:rPr lang="tr-TR" dirty="0">
                <a:ea typeface="Times New Roman" pitchFamily="18" charset="0"/>
                <a:cs typeface="Arial" charset="0"/>
              </a:rPr>
              <a:t> dönemde gencin cinsel ilgi odağı artık kendisi ve ailesi dışındaki bir diğer kişi olmuştur.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179388" y="1262063"/>
            <a:ext cx="8358187" cy="3508375"/>
          </a:xfrm>
          <a:prstGeom prst="rect">
            <a:avLst/>
          </a:prstGeom>
          <a:noFill/>
          <a:ln w="9525">
            <a:noFill/>
            <a:miter lim="800000"/>
            <a:headEnd/>
            <a:tailEnd/>
          </a:ln>
        </p:spPr>
        <p:txBody>
          <a:bodyPr anchor="ctr">
            <a:spAutoFit/>
          </a:bodyPr>
          <a:lstStyle/>
          <a:p>
            <a:pPr indent="450850" algn="just"/>
            <a:r>
              <a:rPr lang="tr-TR" b="1">
                <a:ea typeface="Times New Roman" pitchFamily="18" charset="0"/>
                <a:cs typeface="Arial" charset="0"/>
              </a:rPr>
              <a:t>Psikoseksüel Gelişim Kuramının Eğitim Açısından Önemi:</a:t>
            </a:r>
            <a:endParaRPr lang="tr-TR">
              <a:ea typeface="Times New Roman" pitchFamily="18" charset="0"/>
              <a:cs typeface="Arial" charset="0"/>
            </a:endParaRPr>
          </a:p>
          <a:p>
            <a:pPr indent="450850" algn="just" eaLnBrk="0" hangingPunct="0"/>
            <a:r>
              <a:rPr lang="tr-TR">
                <a:ea typeface="Times New Roman" pitchFamily="18" charset="0"/>
                <a:cs typeface="Arial" charset="0"/>
              </a:rPr>
              <a:t>Erken çocukluk yıllarındaki ana-baba-çocuk ilişkilerinin niteliği çocuğun kişilik gelişimi üzerinde belirleyici</a:t>
            </a:r>
            <a:r>
              <a:rPr lang="tr-TR">
                <a:cs typeface="Arial" charset="0"/>
              </a:rPr>
              <a:t>dir.</a:t>
            </a:r>
            <a:r>
              <a:rPr lang="tr-TR">
                <a:cs typeface="Times New Roman" pitchFamily="18" charset="0"/>
              </a:rPr>
              <a:t>Bu bakımdan doğumu izleyen bir iki yıl içinde çocuğun bakımı ve sevgi gereksinimlerinin ana-babalar tarafından gerektiği gibi karşılanması gerekmektedir.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2 İçerik Yer Tutucusu"/>
          <p:cNvSpPr>
            <a:spLocks noGrp="1"/>
          </p:cNvSpPr>
          <p:nvPr>
            <p:ph idx="1"/>
          </p:nvPr>
        </p:nvSpPr>
        <p:spPr>
          <a:xfrm>
            <a:off x="251520" y="3068960"/>
            <a:ext cx="8429625" cy="2071687"/>
          </a:xfrm>
        </p:spPr>
        <p:txBody>
          <a:bodyPr/>
          <a:lstStyle/>
          <a:p>
            <a:pPr algn="just" eaLnBrk="1" hangingPunct="1">
              <a:buFont typeface="Arial" charset="0"/>
              <a:buNone/>
            </a:pPr>
            <a:r>
              <a:rPr lang="tr-TR" sz="2400" dirty="0" smtClean="0">
                <a:latin typeface="Arial" charset="0"/>
                <a:ea typeface="Times New Roman" pitchFamily="18" charset="0"/>
                <a:cs typeface="Arial" charset="0"/>
              </a:rPr>
              <a:t>    Bireylerin bilişsel, </a:t>
            </a:r>
            <a:r>
              <a:rPr lang="tr-TR" sz="2400" dirty="0" err="1" smtClean="0">
                <a:latin typeface="Arial" charset="0"/>
                <a:ea typeface="Times New Roman" pitchFamily="18" charset="0"/>
                <a:cs typeface="Arial" charset="0"/>
              </a:rPr>
              <a:t>duyuşsal</a:t>
            </a:r>
            <a:r>
              <a:rPr lang="tr-TR" sz="2400" dirty="0" smtClean="0">
                <a:latin typeface="Arial" charset="0"/>
                <a:ea typeface="Times New Roman" pitchFamily="18" charset="0"/>
                <a:cs typeface="Arial" charset="0"/>
              </a:rPr>
              <a:t>, sosyal ve fiziksel yönlerden şöyle ya da böyle özellikler göstermeleri, onların mizaçları, tutumları, değerleri, belirgin davranış kalıpları ve daha  bir çok özellikleri bakımından birbirlerinden farklı olmaları demektir.</a:t>
            </a:r>
          </a:p>
          <a:p>
            <a:pPr algn="just" eaLnBrk="1" hangingPunct="1"/>
            <a:endParaRPr lang="tr-TR" sz="2400" dirty="0" smtClean="0">
              <a:ea typeface="Times New Roman" pitchFamily="18" charset="0"/>
              <a:cs typeface="Arial" charset="0"/>
            </a:endParaRPr>
          </a:p>
        </p:txBody>
      </p:sp>
      <p:pic>
        <p:nvPicPr>
          <p:cNvPr id="4" name="Picture 2" descr="1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23728" y="116632"/>
            <a:ext cx="3429000" cy="2643187"/>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2 İçerik Yer Tutucusu"/>
          <p:cNvSpPr>
            <a:spLocks noGrp="1"/>
          </p:cNvSpPr>
          <p:nvPr>
            <p:ph idx="1"/>
          </p:nvPr>
        </p:nvSpPr>
        <p:spPr>
          <a:xfrm>
            <a:off x="428625" y="857250"/>
            <a:ext cx="8229600" cy="4525963"/>
          </a:xfrm>
        </p:spPr>
        <p:txBody>
          <a:bodyPr/>
          <a:lstStyle/>
          <a:p>
            <a:pPr algn="just" eaLnBrk="1" hangingPunct="1">
              <a:buFont typeface="Arial" charset="0"/>
              <a:buNone/>
            </a:pPr>
            <a:r>
              <a:rPr lang="tr-TR" dirty="0" smtClean="0">
                <a:latin typeface="Arial" charset="0"/>
                <a:ea typeface="Times New Roman" pitchFamily="18" charset="0"/>
                <a:cs typeface="Arial" charset="0"/>
              </a:rPr>
              <a:t>    Kişilik gelişimini açıklamaya yönelik kişilik kuramları böyle bir bakışla konuya yaklaşmakta, kalıtsal etmenlerle çevresel etmenlerin önem derecesi hakkında geliştirmiş oldukları kendilerine özgü felsefeleri çerçevesinde, farklı kuramcılar tarafından kişiliğin gelişimine ilişkin farklı görüşler ileri sürülmüş bulunmaktadır. </a:t>
            </a:r>
            <a:endParaRPr lang="tr-TR" dirty="0" smtClean="0">
              <a:ea typeface="Times New Roman"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95536" y="548680"/>
            <a:ext cx="8429625" cy="4154487"/>
          </a:xfrm>
          <a:prstGeom prst="rect">
            <a:avLst/>
          </a:prstGeom>
          <a:noFill/>
          <a:ln w="9525">
            <a:noFill/>
            <a:miter lim="800000"/>
            <a:headEnd/>
            <a:tailEnd/>
          </a:ln>
        </p:spPr>
        <p:txBody>
          <a:bodyPr anchor="ctr">
            <a:spAutoFit/>
          </a:bodyPr>
          <a:lstStyle/>
          <a:p>
            <a:pPr indent="450850" algn="just">
              <a:tabLst>
                <a:tab pos="630238" algn="l"/>
              </a:tabLst>
            </a:pPr>
            <a:r>
              <a:rPr lang="tr-TR" sz="2400" b="1" dirty="0">
                <a:ea typeface="Times New Roman" pitchFamily="18" charset="0"/>
                <a:cs typeface="Arial" charset="0"/>
              </a:rPr>
              <a:t>Freud'un Kişiliğin Yapısı, Örgütlenmesi ve Gelişimine İlişkin Kuramsal Yaklaşımları</a:t>
            </a:r>
            <a:endParaRPr lang="tr-TR" sz="2400" dirty="0">
              <a:ea typeface="Times New Roman" pitchFamily="18" charset="0"/>
              <a:cs typeface="Arial" charset="0"/>
            </a:endParaRPr>
          </a:p>
          <a:p>
            <a:pPr indent="450850" algn="just" eaLnBrk="0" hangingPunct="0">
              <a:tabLst>
                <a:tab pos="630238" algn="l"/>
              </a:tabLst>
            </a:pPr>
            <a:r>
              <a:rPr lang="tr-TR" sz="2400" dirty="0">
                <a:ea typeface="Times New Roman" pitchFamily="18" charset="0"/>
                <a:cs typeface="Arial" charset="0"/>
              </a:rPr>
              <a:t>•	</a:t>
            </a:r>
            <a:r>
              <a:rPr lang="tr-TR" sz="2400" b="1" dirty="0" err="1">
                <a:ea typeface="Times New Roman" pitchFamily="18" charset="0"/>
                <a:cs typeface="Arial" charset="0"/>
              </a:rPr>
              <a:t>Topografik</a:t>
            </a:r>
            <a:r>
              <a:rPr lang="tr-TR" sz="2400" b="1" dirty="0">
                <a:ea typeface="Times New Roman" pitchFamily="18" charset="0"/>
                <a:cs typeface="Arial" charset="0"/>
              </a:rPr>
              <a:t> Kişilik Kuramı</a:t>
            </a:r>
          </a:p>
          <a:p>
            <a:pPr indent="450850" algn="just" eaLnBrk="0" hangingPunct="0">
              <a:tabLst>
                <a:tab pos="630238" algn="l"/>
              </a:tabLst>
            </a:pPr>
            <a:r>
              <a:rPr lang="tr-TR" sz="2400" b="1" dirty="0">
                <a:ea typeface="Times New Roman" pitchFamily="18" charset="0"/>
                <a:cs typeface="Arial" charset="0"/>
              </a:rPr>
              <a:t>•	Yapısal Kişilik Kuramı</a:t>
            </a:r>
          </a:p>
          <a:p>
            <a:pPr indent="450850" algn="just" eaLnBrk="0" hangingPunct="0">
              <a:tabLst>
                <a:tab pos="630238" algn="l"/>
              </a:tabLst>
            </a:pPr>
            <a:r>
              <a:rPr lang="tr-TR" sz="2400" b="1" dirty="0">
                <a:ea typeface="Times New Roman" pitchFamily="18" charset="0"/>
                <a:cs typeface="Arial" charset="0"/>
              </a:rPr>
              <a:t>•	</a:t>
            </a:r>
            <a:r>
              <a:rPr lang="tr-TR" sz="2400" b="1" dirty="0" err="1">
                <a:ea typeface="Times New Roman" pitchFamily="18" charset="0"/>
                <a:cs typeface="Arial" charset="0"/>
              </a:rPr>
              <a:t>Psikoseksüel</a:t>
            </a:r>
            <a:r>
              <a:rPr lang="tr-TR" sz="2400" b="1" dirty="0">
                <a:ea typeface="Times New Roman" pitchFamily="18" charset="0"/>
                <a:cs typeface="Arial" charset="0"/>
              </a:rPr>
              <a:t> Gelişim Kuramı</a:t>
            </a:r>
          </a:p>
          <a:p>
            <a:pPr indent="450850" algn="just" eaLnBrk="0" hangingPunct="0">
              <a:tabLst>
                <a:tab pos="630238" algn="l"/>
              </a:tabLst>
            </a:pPr>
            <a:r>
              <a:rPr lang="tr-TR" sz="2400" dirty="0">
                <a:ea typeface="Times New Roman" pitchFamily="18" charset="0"/>
                <a:cs typeface="Arial" charset="0"/>
              </a:rPr>
              <a:t>Freud'un </a:t>
            </a:r>
            <a:r>
              <a:rPr lang="tr-TR" sz="2400" dirty="0" err="1">
                <a:ea typeface="Times New Roman" pitchFamily="18" charset="0"/>
                <a:cs typeface="Arial" charset="0"/>
              </a:rPr>
              <a:t>psiko</a:t>
            </a:r>
            <a:r>
              <a:rPr lang="tr-TR" sz="2400" dirty="0">
                <a:ea typeface="Times New Roman" pitchFamily="18" charset="0"/>
                <a:cs typeface="Arial" charset="0"/>
              </a:rPr>
              <a:t>-seksüel gelişim kuramına geçmeden önce, ruh hastalıklarını tedavi etmek amacıyla psikanaliz adı ile bilinen bir terapi yöntemi geliştirdiğini, ayrıca </a:t>
            </a:r>
            <a:r>
              <a:rPr lang="tr-TR" sz="2400" dirty="0" err="1">
                <a:ea typeface="Times New Roman" pitchFamily="18" charset="0"/>
                <a:cs typeface="Arial" charset="0"/>
              </a:rPr>
              <a:t>topografik</a:t>
            </a:r>
            <a:r>
              <a:rPr lang="tr-TR" sz="2400" dirty="0">
                <a:ea typeface="Times New Roman" pitchFamily="18" charset="0"/>
                <a:cs typeface="Arial" charset="0"/>
              </a:rPr>
              <a:t> kişilik kuramı ve yapısal kişilik kuramı olarak adlandırılan kuramlarıyla da bilinç ve kişiliğin yapısı hakkında ayrıntılı görüşler ileri sürdüğünü belirtmek gerekir.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3 Dikdörtgen"/>
          <p:cNvSpPr>
            <a:spLocks noChangeArrowheads="1"/>
          </p:cNvSpPr>
          <p:nvPr/>
        </p:nvSpPr>
        <p:spPr bwMode="auto">
          <a:xfrm>
            <a:off x="251520" y="1844824"/>
            <a:ext cx="8358187" cy="2246769"/>
          </a:xfrm>
          <a:prstGeom prst="rect">
            <a:avLst/>
          </a:prstGeom>
          <a:noFill/>
          <a:ln w="9525">
            <a:noFill/>
            <a:miter lim="800000"/>
            <a:headEnd/>
            <a:tailEnd/>
          </a:ln>
        </p:spPr>
        <p:txBody>
          <a:bodyPr>
            <a:spAutoFit/>
          </a:bodyPr>
          <a:lstStyle/>
          <a:p>
            <a:pPr indent="450850" algn="just" eaLnBrk="0" hangingPunct="0">
              <a:tabLst>
                <a:tab pos="630238" algn="l"/>
              </a:tabLst>
            </a:pPr>
            <a:r>
              <a:rPr lang="tr-TR" b="1" dirty="0" err="1">
                <a:ea typeface="Times New Roman" pitchFamily="18" charset="0"/>
                <a:cs typeface="Arial" charset="0"/>
              </a:rPr>
              <a:t>Topografik</a:t>
            </a:r>
            <a:r>
              <a:rPr lang="tr-TR" b="1" dirty="0">
                <a:ea typeface="Times New Roman" pitchFamily="18" charset="0"/>
                <a:cs typeface="Arial" charset="0"/>
              </a:rPr>
              <a:t> Kişilik Kuramı</a:t>
            </a:r>
            <a:endParaRPr lang="tr-TR" dirty="0">
              <a:ea typeface="Times New Roman" pitchFamily="18" charset="0"/>
              <a:cs typeface="Arial" charset="0"/>
            </a:endParaRPr>
          </a:p>
          <a:p>
            <a:pPr indent="450850" algn="just" eaLnBrk="0" hangingPunct="0">
              <a:tabLst>
                <a:tab pos="630238" algn="l"/>
              </a:tabLst>
            </a:pPr>
            <a:r>
              <a:rPr lang="tr-TR" dirty="0" err="1">
                <a:ea typeface="Times New Roman" pitchFamily="18" charset="0"/>
                <a:cs typeface="Arial" charset="0"/>
              </a:rPr>
              <a:t>Topografik</a:t>
            </a:r>
            <a:r>
              <a:rPr lang="tr-TR" dirty="0">
                <a:ea typeface="Times New Roman" pitchFamily="18" charset="0"/>
                <a:cs typeface="Arial" charset="0"/>
              </a:rPr>
              <a:t> kişilik kuramı, bireyin bilişsel etkinlikleriyle ilişkili olup, insan davranışlarının bilinçten öte, bilinç altı materyallerle ilişkili olduğunu vurgular.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3 Dikdörtgen"/>
          <p:cNvSpPr>
            <a:spLocks noChangeArrowheads="1"/>
          </p:cNvSpPr>
          <p:nvPr/>
        </p:nvSpPr>
        <p:spPr bwMode="auto">
          <a:xfrm>
            <a:off x="714375" y="214313"/>
            <a:ext cx="7786688" cy="3108325"/>
          </a:xfrm>
          <a:prstGeom prst="rect">
            <a:avLst/>
          </a:prstGeom>
          <a:noFill/>
          <a:ln w="9525">
            <a:noFill/>
            <a:miter lim="800000"/>
            <a:headEnd/>
            <a:tailEnd/>
          </a:ln>
        </p:spPr>
        <p:txBody>
          <a:bodyPr>
            <a:spAutoFit/>
          </a:bodyPr>
          <a:lstStyle/>
          <a:p>
            <a:pPr indent="450850" algn="just" eaLnBrk="0" hangingPunct="0">
              <a:tabLst>
                <a:tab pos="630238" algn="l"/>
              </a:tabLst>
            </a:pPr>
            <a:r>
              <a:rPr lang="tr-TR" dirty="0">
                <a:ea typeface="Times New Roman" pitchFamily="18" charset="0"/>
                <a:cs typeface="Arial" charset="0"/>
              </a:rPr>
              <a:t>Freud, insanın içinden geldiği gibi doyurmak istediği arzuların, isteklerin, duygu-düşünce ve dürtülerin ve birey için bir sıkıntı kaynağı olabilecek yaşantıların bilinç dışında barındığını ve bilinç dışındaki bu materyalin sürekli bir biçimde bireyin davranışlarını etkilediğini ileri sürmüştür. </a:t>
            </a:r>
          </a:p>
        </p:txBody>
      </p:sp>
      <p:sp>
        <p:nvSpPr>
          <p:cNvPr id="25603" name="4 Dikdörtgen"/>
          <p:cNvSpPr>
            <a:spLocks noChangeArrowheads="1"/>
          </p:cNvSpPr>
          <p:nvPr/>
        </p:nvSpPr>
        <p:spPr bwMode="auto">
          <a:xfrm>
            <a:off x="539552" y="3500438"/>
            <a:ext cx="7961511" cy="1815882"/>
          </a:xfrm>
          <a:prstGeom prst="rect">
            <a:avLst/>
          </a:prstGeom>
          <a:noFill/>
          <a:ln w="9525">
            <a:noFill/>
            <a:miter lim="800000"/>
            <a:headEnd/>
            <a:tailEnd/>
          </a:ln>
        </p:spPr>
        <p:txBody>
          <a:bodyPr wrap="square">
            <a:spAutoFit/>
          </a:bodyPr>
          <a:lstStyle/>
          <a:p>
            <a:pPr indent="450850" algn="just" eaLnBrk="0" hangingPunct="0">
              <a:tabLst>
                <a:tab pos="630238" algn="l"/>
              </a:tabLst>
            </a:pPr>
            <a:r>
              <a:rPr lang="tr-TR" dirty="0">
                <a:ea typeface="Times New Roman" pitchFamily="18" charset="0"/>
                <a:cs typeface="Arial" charset="0"/>
              </a:rPr>
              <a:t>Freud'un geliştirmiş olduğu tedavi yöntemi olan psikanalizde ise çeşitli terapi teknikleriyle bilinç altındaki materyalin bilince getirilmesi amaçlanmaktadır.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619672" y="836712"/>
            <a:ext cx="5000625" cy="4838700"/>
          </a:xfrm>
          <a:prstGeom prst="rect">
            <a:avLst/>
          </a:prstGeom>
          <a:noFill/>
          <a:ln w="9525">
            <a:noFill/>
            <a:miter lim="800000"/>
            <a:headEnd/>
            <a:tailEnd/>
          </a:ln>
        </p:spPr>
        <p:txBody>
          <a:bodyPr anchor="ctr">
            <a:spAutoFit/>
          </a:bodyPr>
          <a:lstStyle/>
          <a:p>
            <a:pPr indent="450850" algn="just"/>
            <a:r>
              <a:rPr lang="tr-TR" sz="2400" b="1" dirty="0">
                <a:ea typeface="Times New Roman" pitchFamily="18" charset="0"/>
                <a:cs typeface="Arial" charset="0"/>
              </a:rPr>
              <a:t>Yapısal Kişilik Kuramı</a:t>
            </a:r>
            <a:endParaRPr lang="tr-TR" sz="2400" dirty="0">
              <a:ea typeface="Times New Roman" pitchFamily="18" charset="0"/>
              <a:cs typeface="Arial" charset="0"/>
            </a:endParaRPr>
          </a:p>
          <a:p>
            <a:pPr indent="450850" algn="just" eaLnBrk="0" hangingPunct="0"/>
            <a:r>
              <a:rPr lang="tr-TR" sz="2400" dirty="0">
                <a:ea typeface="Times New Roman" pitchFamily="18" charset="0"/>
                <a:cs typeface="Arial" charset="0"/>
              </a:rPr>
              <a:t>Aslında bir ruh hekimi olan Freud, kimi hastalarında gözlemiş olduğu bazı davranışsal özelliklerin nedenlerini açıklamada </a:t>
            </a:r>
            <a:r>
              <a:rPr lang="tr-TR" sz="2400" dirty="0" err="1">
                <a:ea typeface="Times New Roman" pitchFamily="18" charset="0"/>
                <a:cs typeface="Arial" charset="0"/>
              </a:rPr>
              <a:t>topografik</a:t>
            </a:r>
            <a:r>
              <a:rPr lang="tr-TR" sz="2400" dirty="0">
                <a:ea typeface="Times New Roman" pitchFamily="18" charset="0"/>
                <a:cs typeface="Arial" charset="0"/>
              </a:rPr>
              <a:t> kuramın yeterli olmadığını </a:t>
            </a:r>
            <a:r>
              <a:rPr lang="tr-TR" sz="2400" dirty="0" err="1">
                <a:ea typeface="Times New Roman" pitchFamily="18" charset="0"/>
                <a:cs typeface="Arial" charset="0"/>
              </a:rPr>
              <a:t>farkedip</a:t>
            </a:r>
            <a:r>
              <a:rPr lang="tr-TR" sz="2400" dirty="0">
                <a:ea typeface="Times New Roman" pitchFamily="18" charset="0"/>
                <a:cs typeface="Arial" charset="0"/>
              </a:rPr>
              <a:t>, kişiliğin örgütlenmesini araştırmaya yönelerek, yeni bir kişilik modeli daha geliştirmiştir. Yapısal kişilik kuramı olarak bilinen bu modele göre kişilik; </a:t>
            </a:r>
            <a:r>
              <a:rPr lang="tr-TR" sz="2400" dirty="0" err="1">
                <a:ea typeface="Times New Roman" pitchFamily="18" charset="0"/>
                <a:cs typeface="Arial" charset="0"/>
              </a:rPr>
              <a:t>id</a:t>
            </a:r>
            <a:r>
              <a:rPr lang="tr-TR" sz="2400" dirty="0">
                <a:ea typeface="Times New Roman" pitchFamily="18" charset="0"/>
                <a:cs typeface="Arial" charset="0"/>
              </a:rPr>
              <a:t>, ego ve süper ego olmak üzere üç sistemden oluşmaktadır.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3 Dikdörtgen"/>
          <p:cNvSpPr>
            <a:spLocks noChangeArrowheads="1"/>
          </p:cNvSpPr>
          <p:nvPr/>
        </p:nvSpPr>
        <p:spPr bwMode="auto">
          <a:xfrm>
            <a:off x="683568" y="1628800"/>
            <a:ext cx="7715250" cy="2677656"/>
          </a:xfrm>
          <a:prstGeom prst="rect">
            <a:avLst/>
          </a:prstGeom>
          <a:noFill/>
          <a:ln w="9525">
            <a:noFill/>
            <a:miter lim="800000"/>
            <a:headEnd/>
            <a:tailEnd/>
          </a:ln>
        </p:spPr>
        <p:txBody>
          <a:bodyPr>
            <a:spAutoFit/>
          </a:bodyPr>
          <a:lstStyle/>
          <a:p>
            <a:pPr indent="450850" algn="just" eaLnBrk="0" hangingPunct="0"/>
            <a:r>
              <a:rPr lang="tr-TR" b="1" dirty="0" err="1">
                <a:ea typeface="Times New Roman" pitchFamily="18" charset="0"/>
                <a:cs typeface="Arial" charset="0"/>
              </a:rPr>
              <a:t>Psikoseksüel</a:t>
            </a:r>
            <a:r>
              <a:rPr lang="tr-TR" b="1" dirty="0">
                <a:ea typeface="Times New Roman" pitchFamily="18" charset="0"/>
                <a:cs typeface="Arial" charset="0"/>
              </a:rPr>
              <a:t> Gelişim Kuramı</a:t>
            </a:r>
            <a:endParaRPr lang="tr-TR" dirty="0">
              <a:ea typeface="Times New Roman" pitchFamily="18" charset="0"/>
              <a:cs typeface="Arial" charset="0"/>
            </a:endParaRPr>
          </a:p>
          <a:p>
            <a:pPr indent="450850" algn="just" eaLnBrk="0" hangingPunct="0"/>
            <a:r>
              <a:rPr lang="tr-TR" dirty="0">
                <a:ea typeface="Times New Roman" pitchFamily="18" charset="0"/>
                <a:cs typeface="Arial" charset="0"/>
              </a:rPr>
              <a:t>Freud, kişilik gelişiminde özellikle doğumu izleyen ilk altı yaş içindeki yaşantılara dikkat çekerek, bu dönemin izlerinin bireyin yetişkinlik yıllarındaki kişilik özellikleri üzerinde belirleyici rolü olduğunu savunmuştur.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475656" y="981308"/>
            <a:ext cx="6552728" cy="3539430"/>
          </a:xfrm>
          <a:prstGeom prst="rect">
            <a:avLst/>
          </a:prstGeom>
          <a:noFill/>
          <a:ln w="9525">
            <a:noFill/>
            <a:miter lim="800000"/>
            <a:headEnd/>
            <a:tailEnd/>
          </a:ln>
        </p:spPr>
        <p:txBody>
          <a:bodyPr wrap="square" anchor="ctr">
            <a:spAutoFit/>
          </a:bodyPr>
          <a:lstStyle/>
          <a:p>
            <a:pPr indent="450850" algn="just"/>
            <a:r>
              <a:rPr lang="tr-TR" b="1" dirty="0" smtClean="0">
                <a:ea typeface="Times New Roman" pitchFamily="18" charset="0"/>
                <a:cs typeface="Arial" charset="0"/>
              </a:rPr>
              <a:t>Oral Dönem</a:t>
            </a:r>
            <a:r>
              <a:rPr lang="tr-TR" dirty="0">
                <a:ea typeface="Times New Roman" pitchFamily="18" charset="0"/>
                <a:cs typeface="Arial" charset="0"/>
              </a:rPr>
              <a:t>: </a:t>
            </a:r>
            <a:r>
              <a:rPr lang="tr-TR" dirty="0">
                <a:ea typeface="Times New Roman" pitchFamily="18" charset="0"/>
                <a:cs typeface="Arial" charset="0"/>
              </a:rPr>
              <a:t>D</a:t>
            </a:r>
            <a:r>
              <a:rPr lang="tr-TR" dirty="0" smtClean="0">
                <a:ea typeface="Times New Roman" pitchFamily="18" charset="0"/>
                <a:cs typeface="Arial" charset="0"/>
              </a:rPr>
              <a:t>oğumdan </a:t>
            </a:r>
            <a:r>
              <a:rPr lang="tr-TR" dirty="0">
                <a:ea typeface="Times New Roman" pitchFamily="18" charset="0"/>
                <a:cs typeface="Arial" charset="0"/>
              </a:rPr>
              <a:t>sonraki bir ya da bir buçuk yıllık süreye yayılan dönemdir. </a:t>
            </a:r>
            <a:endParaRPr lang="tr-TR" dirty="0" smtClean="0">
              <a:ea typeface="Times New Roman" pitchFamily="18" charset="0"/>
              <a:cs typeface="Arial" charset="0"/>
            </a:endParaRPr>
          </a:p>
          <a:p>
            <a:pPr indent="450850" algn="just"/>
            <a:r>
              <a:rPr lang="tr-TR" dirty="0" smtClean="0">
                <a:ea typeface="Times New Roman" pitchFamily="18" charset="0"/>
                <a:cs typeface="Arial" charset="0"/>
              </a:rPr>
              <a:t>Freud'a </a:t>
            </a:r>
            <a:r>
              <a:rPr lang="tr-TR" dirty="0">
                <a:ea typeface="Times New Roman" pitchFamily="18" charset="0"/>
                <a:cs typeface="Arial" charset="0"/>
              </a:rPr>
              <a:t>göre bu dönemde çocuğun kendi dışındaki dünyayı algılaması, kendini ifade biçimi ve gereksinimlerini karşılaması ağız ve ağız çevresindeki organlarıyla gerçekleşmektedir.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TotalTime>
  <Words>483</Words>
  <Application>Microsoft Office PowerPoint</Application>
  <PresentationFormat>Ekran Gösterisi (4:3)</PresentationFormat>
  <Paragraphs>26</Paragraphs>
  <Slides>14</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72</cp:revision>
  <dcterms:created xsi:type="dcterms:W3CDTF">2012-04-13T10:15:02Z</dcterms:created>
  <dcterms:modified xsi:type="dcterms:W3CDTF">2018-02-14T07:20:26Z</dcterms:modified>
</cp:coreProperties>
</file>