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2"/>
  </p:notesMasterIdLst>
  <p:sldIdLst>
    <p:sldId id="256" r:id="rId2"/>
    <p:sldId id="301" r:id="rId3"/>
    <p:sldId id="364" r:id="rId4"/>
    <p:sldId id="365" r:id="rId5"/>
    <p:sldId id="303" r:id="rId6"/>
    <p:sldId id="302" r:id="rId7"/>
    <p:sldId id="307" r:id="rId8"/>
    <p:sldId id="306" r:id="rId9"/>
    <p:sldId id="304" r:id="rId10"/>
    <p:sldId id="401"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at Atasoy" initials="FA" lastIdx="1" clrIdx="0">
    <p:extLst>
      <p:ext uri="{19B8F6BF-5375-455C-9EA6-DF929625EA0E}">
        <p15:presenceInfo xmlns:p15="http://schemas.microsoft.com/office/powerpoint/2012/main" userId="393e570509190b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2761" autoAdjust="0"/>
  </p:normalViewPr>
  <p:slideViewPr>
    <p:cSldViewPr>
      <p:cViewPr varScale="1">
        <p:scale>
          <a:sx n="64" d="100"/>
          <a:sy n="64" d="100"/>
        </p:scale>
        <p:origin x="200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0C2E3-B69C-4E4D-8D37-975F0EF23DCB}" type="datetimeFigureOut">
              <a:rPr lang="tr-TR" smtClean="0"/>
              <a:pPr/>
              <a:t>2.05.2019</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1BAB7-E97D-43CA-8AB8-A4354C8634FC}" type="slidenum">
              <a:rPr lang="tr-TR" smtClean="0"/>
              <a:pPr/>
              <a:t>‹#›</a:t>
            </a:fld>
            <a:endParaRPr lang="tr-TR" dirty="0"/>
          </a:p>
        </p:txBody>
      </p:sp>
    </p:spTree>
    <p:extLst>
      <p:ext uri="{BB962C8B-B14F-4D97-AF65-F5344CB8AC3E}">
        <p14:creationId xmlns:p14="http://schemas.microsoft.com/office/powerpoint/2010/main" val="213964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Batı ve orta Anadolu’ya hakim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olmuşlardır.Gordios’un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Fethiyeli eşinden doğan ünlü kral </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MİDAS’dır</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Midas döneminde bütün Orta ve Güneydoğu Anadolu’ya egemen, güçlü bir krallık düzeyine ulaşmışlardır. Midas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Kimmerlere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karşı kaybettiği savaş sonrası intihar etmiştir.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Başkentleri Ankara Polatlı sınırları içerisinde bulunan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GORDİON’DUR.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En meşhur tanrıçaları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SİBEL yada KYBELE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dir.Kybele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adına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Sivrihisarda</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bir tapınak inşa etmiştir.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baş tanrıçasının şehri olarak ün yapmıştır.</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Friglerin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maden ve ağaç işçiliğinde, dokumacılık</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 ürettikleri eserler, Helen piyasasında beğeni kazanmış ve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Helenli</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ustalar tarafından taklit edilmiştir . </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tümülüs</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anıt mezarlar yaparak krallarını buralara gömmüşlerdir. </a:t>
            </a:r>
          </a:p>
          <a:p>
            <a:pPr marL="342900" lvl="0" indent="-342900" algn="just">
              <a:lnSpc>
                <a:spcPct val="115000"/>
              </a:lnSpc>
              <a:spcAft>
                <a:spcPts val="100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Frigyalılar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Anadolu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inancına öncülük etmiş geometrik motifli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TAPATES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kilimleri ile ünlüdür.</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2</a:t>
            </a:fld>
            <a:endParaRPr lang="tr-TR" dirty="0"/>
          </a:p>
        </p:txBody>
      </p:sp>
    </p:spTree>
    <p:extLst>
      <p:ext uri="{BB962C8B-B14F-4D97-AF65-F5344CB8AC3E}">
        <p14:creationId xmlns:p14="http://schemas.microsoft.com/office/powerpoint/2010/main" val="396890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Batı ve orta Anadolu’ya hakim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olmuşlardır.Gordios’un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Fethiyeli eşinden doğan ünlü kral </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MİDAS’dır</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Midas döneminde bütün Orta ve Güneydoğu Anadolu’ya egemen, güçlü bir krallık düzeyine ulaşmışlardır. Midas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Kimmerlere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karşı kaybettiği savaş sonrası intihar etmiştir.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Başkentleri Ankara Polatlı sınırları içerisinde bulunan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GORDİON’DUR.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En meşhur tanrıçaları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SİBEL yada KYBELE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dir.Kybele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adına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Sivrihisarda</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bir tapınak inşa etmiştir.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baş tanrıçasının şehri olarak ün yapmıştır.</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Friglerin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maden ve ağaç işçiliğinde, dokumacılık</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 ürettikleri eserler, Helen piyasasında beğeni kazanmış ve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Helenli</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ustalar tarafından taklit edilmiştir . </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tümülüs</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anıt mezarlar yaparak krallarını buralara gömmüşlerdir. </a:t>
            </a:r>
          </a:p>
          <a:p>
            <a:pPr marL="342900" lvl="0" indent="-342900" algn="just">
              <a:lnSpc>
                <a:spcPct val="115000"/>
              </a:lnSpc>
              <a:spcAft>
                <a:spcPts val="100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Frigyalılar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Anadolu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inancına öncülük etmiş geometrik motifli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TAPATES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kilimleri ile ünlüdür.</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4</a:t>
            </a:fld>
            <a:endParaRPr lang="tr-TR" dirty="0"/>
          </a:p>
        </p:txBody>
      </p:sp>
    </p:spTree>
    <p:extLst>
      <p:ext uri="{BB962C8B-B14F-4D97-AF65-F5344CB8AC3E}">
        <p14:creationId xmlns:p14="http://schemas.microsoft.com/office/powerpoint/2010/main" val="246577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Batı ve orta Anadolu’ya hakim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olmuşlardır.Gordios’un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Fethiyeli eşinden doğan ünlü kral </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MİDAS’dır</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Midas döneminde bütün Orta ve Güneydoğu Anadolu’ya egemen, güçlü bir krallık düzeyine ulaşmışlardır. Midas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Kimmerlere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karşı kaybettiği savaş sonrası intihar etmiştir.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Başkentleri Ankara Polatlı sınırları içerisinde bulunan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GORDİON’DUR.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En meşhur tanrıçaları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SİBEL yada KYBELE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dir.Kybele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adına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Sivrihisarda</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bir tapınak inşa etmiştir.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baş tanrıçasının şehri olarak ün yapmıştır.</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Friglerin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maden ve ağaç işçiliğinde, dokumacılık</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 ürettikleri eserler, Helen piyasasında beğeni kazanmış ve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Helenli</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ustalar tarafından taklit edilmiştir . </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tümülüs</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anıt mezarlar yaparak krallarını buralara gömmüşlerdir. </a:t>
            </a:r>
          </a:p>
          <a:p>
            <a:pPr marL="342900" lvl="0" indent="-342900" algn="just">
              <a:lnSpc>
                <a:spcPct val="115000"/>
              </a:lnSpc>
              <a:spcAft>
                <a:spcPts val="100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Frigyalılar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Anadolu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inancına öncülük etmiş geometrik motifli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TAPATES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kilimleri ile ünlüdür.</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5</a:t>
            </a:fld>
            <a:endParaRPr lang="tr-TR" dirty="0"/>
          </a:p>
        </p:txBody>
      </p:sp>
    </p:spTree>
    <p:extLst>
      <p:ext uri="{BB962C8B-B14F-4D97-AF65-F5344CB8AC3E}">
        <p14:creationId xmlns:p14="http://schemas.microsoft.com/office/powerpoint/2010/main" val="129355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Batı ve orta Anadolu’ya hakim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olmuşlardır.Gordios’un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Fethiyeli eşinden doğan ünlü kral </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MİDAS’dır</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Midas döneminde bütün Orta ve Güneydoğu Anadolu’ya egemen, güçlü bir krallık düzeyine ulaşmışlardır. Midas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Kimmerlere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karşı kaybettiği savaş sonrası intihar etmiştir.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Başkentleri Ankara Polatlı sınırları içerisinde bulunan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GORDİON’DUR.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En meşhur tanrıçaları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SİBEL yada KYBELE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dir.Kybele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adına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Sivrihisarda</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bir tapınak inşa etmiştir.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baş tanrıçasının şehri olarak ün yapmıştır.</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Friglerin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maden ve ağaç işçiliğinde, dokumacılık</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 ürettikleri eserler, Helen piyasasında beğeni kazanmış ve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Helenli</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ustalar tarafından taklit edilmiştir . </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tümülüs</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anıt mezarlar yaparak krallarını buralara gömmüşlerdir. </a:t>
            </a:r>
          </a:p>
          <a:p>
            <a:pPr marL="342900" lvl="0" indent="-342900" algn="just">
              <a:lnSpc>
                <a:spcPct val="115000"/>
              </a:lnSpc>
              <a:spcAft>
                <a:spcPts val="100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Frigyalılar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Anadolu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inancına öncülük etmiş geometrik motifli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TAPATES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kilimleri ile ünlüdür.</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6</a:t>
            </a:fld>
            <a:endParaRPr lang="tr-TR" dirty="0"/>
          </a:p>
        </p:txBody>
      </p:sp>
    </p:spTree>
    <p:extLst>
      <p:ext uri="{BB962C8B-B14F-4D97-AF65-F5344CB8AC3E}">
        <p14:creationId xmlns:p14="http://schemas.microsoft.com/office/powerpoint/2010/main" val="60553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Batı ve orta Anadolu’ya hakim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olmuşlardır.Gordios’un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Fethiyeli eşinden doğan ünlü kral </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MİDAS’dır</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Midas döneminde bütün Orta ve Güneydoğu Anadolu’ya egemen, güçlü bir krallık düzeyine ulaşmışlardır. Midas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Kimmerlere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karşı kaybettiği savaş sonrası intihar etmiştir.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Başkentleri Ankara Polatlı sınırları içerisinde bulunan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GORDİON’DUR.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En meşhur tanrıçaları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SİBEL yada KYBELE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dir.Kybele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adına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Sivrihisarda</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bir tapınak inşa etmiştir.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baş tanrıçasının şehri olarak ün yapmıştır.</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Friglerin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maden ve ağaç işçiliğinde, dokumacılık</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 ürettikleri eserler, Helen piyasasında beğeni kazanmış ve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Helenli</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ustalar tarafından taklit edilmiştir . </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tümülüs</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anıt mezarlar yaparak krallarını buralara gömmüşlerdir. </a:t>
            </a:r>
          </a:p>
          <a:p>
            <a:pPr marL="342900" lvl="0" indent="-342900" algn="just">
              <a:lnSpc>
                <a:spcPct val="115000"/>
              </a:lnSpc>
              <a:spcAft>
                <a:spcPts val="100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Frigyalılar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Anadolu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inancına öncülük etmiş geometrik motifli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TAPATES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kilimleri ile ünlüdür.</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7</a:t>
            </a:fld>
            <a:endParaRPr lang="tr-TR" dirty="0"/>
          </a:p>
        </p:txBody>
      </p:sp>
    </p:spTree>
    <p:extLst>
      <p:ext uri="{BB962C8B-B14F-4D97-AF65-F5344CB8AC3E}">
        <p14:creationId xmlns:p14="http://schemas.microsoft.com/office/powerpoint/2010/main" val="325121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Batı ve orta Anadolu’ya hakim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olmuşlardır.Gordios’un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Fethiyeli eşinden doğan ünlü kral </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MİDAS’dır</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Midas döneminde bütün Orta ve Güneydoğu Anadolu’ya egemen, güçlü bir krallık düzeyine ulaşmışlardır. Midas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Kimmerlere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karşı kaybettiği savaş sonrası intihar etmiştir.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Başkentleri Ankara Polatlı sınırları içerisinde bulunan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GORDİON’DUR.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En meşhur tanrıçaları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SİBEL yada KYBELE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dir.Kybele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adına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Sivrihisarda</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bir tapınak inşa etmiştir.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baş tanrıçasının şehri olarak ün yapmıştır.</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Friglerin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maden ve ağaç işçiliğinde, dokumacılık</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 ürettikleri eserler, Helen piyasasında beğeni kazanmış ve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Helenli</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ustalar tarafından taklit edilmiştir . </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tümülüs</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anıt mezarlar yaparak krallarını buralara gömmüşlerdir. </a:t>
            </a:r>
          </a:p>
          <a:p>
            <a:pPr marL="342900" lvl="0" indent="-342900" algn="just">
              <a:lnSpc>
                <a:spcPct val="115000"/>
              </a:lnSpc>
              <a:spcAft>
                <a:spcPts val="100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Frigyalılar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Anadolu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inancına öncülük etmiş geometrik motifli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TAPATES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kilimleri ile ünlüdür.</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8</a:t>
            </a:fld>
            <a:endParaRPr lang="tr-TR" dirty="0"/>
          </a:p>
        </p:txBody>
      </p:sp>
    </p:spTree>
    <p:extLst>
      <p:ext uri="{BB962C8B-B14F-4D97-AF65-F5344CB8AC3E}">
        <p14:creationId xmlns:p14="http://schemas.microsoft.com/office/powerpoint/2010/main" val="3450624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Batı ve orta Anadolu’ya hakim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olmuşlardır.Gordios’un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Fethiyeli eşinden doğan ünlü kral </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MİDAS’dır</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Midas döneminde bütün Orta ve Güneydoğu Anadolu’ya egemen, güçlü bir krallık düzeyine ulaşmışlardır. Midas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Kimmerlere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karşı kaybettiği savaş sonrası intihar etmiştir.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Başkentleri Ankara Polatlı sınırları içerisinde bulunan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GORDİON’DUR.</a:t>
            </a:r>
          </a:p>
          <a:p>
            <a:pPr marL="342900" lvl="0" indent="-342900" algn="just">
              <a:lnSpc>
                <a:spcPct val="115000"/>
              </a:lnSpc>
              <a:spcAft>
                <a:spcPts val="0"/>
              </a:spcAft>
              <a:buFont typeface="+mj-lt"/>
              <a:buAutoNum type="arabicPeriod"/>
            </a:pP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En meşhur tanrıçaları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SİBEL yada KYBELE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dir.Kybele</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adına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Sivrihisarda</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bir tapınak inşa etmiştir.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baş tanrıçasının şehri olarak ün yapmıştır.</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Friglerin</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maden ve ağaç işçiliğinde, dokumacılık</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 ürettikleri eserler, Helen piyasasında beğeni kazanmış ve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Helenli</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ustalar tarafından taklit edilmiştir . </a:t>
            </a:r>
          </a:p>
          <a:p>
            <a:pPr marL="342900" lvl="0" indent="-342900" algn="just">
              <a:lnSpc>
                <a:spcPct val="115000"/>
              </a:lnSpc>
              <a:spcAft>
                <a:spcPts val="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tümülüs</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anıt mezarlar yaparak krallarını buralara gömmüşlerdir. </a:t>
            </a:r>
          </a:p>
          <a:p>
            <a:pPr marL="342900" lvl="0" indent="-342900" algn="just">
              <a:lnSpc>
                <a:spcPct val="115000"/>
              </a:lnSpc>
              <a:spcAft>
                <a:spcPts val="1000"/>
              </a:spcAft>
              <a:buFont typeface="+mj-lt"/>
              <a:buAutoNum type="arabicPeriod"/>
            </a:pP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Frigyalılar</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Anadolu </a:t>
            </a:r>
            <a:r>
              <a:rPr lang="tr-TR" sz="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inancına öncülük etmiş geometrik motifli </a:t>
            </a:r>
            <a:r>
              <a:rPr lang="tr-TR" sz="1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TAPATES</a:t>
            </a:r>
            <a:r>
              <a:rPr lang="tr-TR"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kilimleri ile ünlüdür.</a:t>
            </a:r>
            <a:endParaRPr lang="tr-TR"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p>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9</a:t>
            </a:fld>
            <a:endParaRPr lang="tr-TR" dirty="0"/>
          </a:p>
        </p:txBody>
      </p:sp>
    </p:spTree>
    <p:extLst>
      <p:ext uri="{BB962C8B-B14F-4D97-AF65-F5344CB8AC3E}">
        <p14:creationId xmlns:p14="http://schemas.microsoft.com/office/powerpoint/2010/main" val="13288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041BAB7-E97D-43CA-8AB8-A4354C8634FC}" type="slidenum">
              <a:rPr lang="tr-TR" smtClean="0"/>
              <a:pPr/>
              <a:t>10</a:t>
            </a:fld>
            <a:endParaRPr lang="tr-TR" dirty="0"/>
          </a:p>
        </p:txBody>
      </p:sp>
    </p:spTree>
    <p:extLst>
      <p:ext uri="{BB962C8B-B14F-4D97-AF65-F5344CB8AC3E}">
        <p14:creationId xmlns:p14="http://schemas.microsoft.com/office/powerpoint/2010/main" val="109997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14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16" name="15 Slayt Numarası Yer Tutucusu"/>
          <p:cNvSpPr>
            <a:spLocks noGrp="1"/>
          </p:cNvSpPr>
          <p:nvPr>
            <p:ph type="sldNum" sz="quarter" idx="11"/>
          </p:nvPr>
        </p:nvSpPr>
        <p:spPr/>
        <p:txBody>
          <a:bodyPr/>
          <a:lstStyle/>
          <a:p>
            <a:fld id="{8F4896D0-802A-473F-9C9D-92507910F588}" type="slidenum">
              <a:rPr lang="tr-TR" smtClean="0"/>
              <a:pPr/>
              <a:t>‹#›</a:t>
            </a:fld>
            <a:endParaRPr lang="tr-TR" dirty="0"/>
          </a:p>
        </p:txBody>
      </p:sp>
      <p:sp>
        <p:nvSpPr>
          <p:cNvPr id="17" name="16 Altbilgi Yer Tutucusu"/>
          <p:cNvSpPr>
            <a:spLocks noGrp="1"/>
          </p:cNvSpPr>
          <p:nvPr>
            <p:ph type="ftr" sz="quarter" idx="12"/>
          </p:nvPr>
        </p:nvSpPr>
        <p:spPr/>
        <p:txBody>
          <a:bodyPr/>
          <a:lstStyle/>
          <a:p>
            <a:endParaRPr lang="tr-TR" dirty="0"/>
          </a:p>
        </p:txBody>
      </p:sp>
      <p:sp>
        <p:nvSpPr>
          <p:cNvPr id="10"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4" name="13 Veri Yer Tutucusu"/>
          <p:cNvSpPr>
            <a:spLocks noGrp="1"/>
          </p:cNvSpPr>
          <p:nvPr>
            <p:ph type="dt" sz="half" idx="14"/>
          </p:nvPr>
        </p:nvSpPr>
        <p:spPr/>
        <p:txBody>
          <a:bodyPr/>
          <a:lstStyle/>
          <a:p>
            <a:fld id="{16CA050B-3E5C-411C-9074-519A824532DE}" type="datetimeFigureOut">
              <a:rPr lang="tr-TR" smtClean="0"/>
              <a:pPr/>
              <a:t>2.05.2019</a:t>
            </a:fld>
            <a:endParaRPr lang="tr-TR" dirty="0"/>
          </a:p>
        </p:txBody>
      </p:sp>
      <p:sp>
        <p:nvSpPr>
          <p:cNvPr id="15" name="14 Slayt Numarası Yer Tutucusu"/>
          <p:cNvSpPr>
            <a:spLocks noGrp="1"/>
          </p:cNvSpPr>
          <p:nvPr>
            <p:ph type="sldNum" sz="quarter" idx="15"/>
          </p:nvPr>
        </p:nvSpPr>
        <p:spPr/>
        <p:txBody>
          <a:bodyPr/>
          <a:lstStyle>
            <a:lvl1pPr algn="ctr">
              <a:defRPr/>
            </a:lvl1pPr>
          </a:lstStyle>
          <a:p>
            <a:fld id="{8F4896D0-802A-473F-9C9D-92507910F588}" type="slidenum">
              <a:rPr lang="tr-TR" smtClean="0"/>
              <a:pPr/>
              <a:t>‹#›</a:t>
            </a:fld>
            <a:endParaRPr lang="tr-TR" dirty="0"/>
          </a:p>
        </p:txBody>
      </p:sp>
      <p:sp>
        <p:nvSpPr>
          <p:cNvPr id="16" name="15 Altbilgi Yer Tutucusu"/>
          <p:cNvSpPr>
            <a:spLocks noGrp="1"/>
          </p:cNvSpPr>
          <p:nvPr>
            <p:ph type="ftr" sz="quarter" idx="16"/>
          </p:nvPr>
        </p:nvSpPr>
        <p:spPr/>
        <p:txBody>
          <a:bodyPr/>
          <a:lstStyle/>
          <a:p>
            <a:endParaRPr lang="tr-TR" dirty="0"/>
          </a:p>
        </p:txBody>
      </p:sp>
      <p:sp>
        <p:nvSpPr>
          <p:cNvPr id="17" name="16 Başlık"/>
          <p:cNvSpPr>
            <a:spLocks noGrp="1"/>
          </p:cNvSpPr>
          <p:nvPr>
            <p:ph type="title"/>
          </p:nvPr>
        </p:nvSpPr>
        <p:spPr/>
        <p:txBody>
          <a:bodyPr rtlCol="0" anchor="b" anchorCtr="0"/>
          <a:lstStyle/>
          <a:p>
            <a:r>
              <a:rPr kumimoji="0" lang="tr-TR"/>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7" name="6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6"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8F4896D0-802A-473F-9C9D-92507910F588}" type="slidenum">
              <a:rPr lang="tr-TR" smtClean="0"/>
              <a:pPr/>
              <a:t>‹#›</a:t>
            </a:fld>
            <a:endParaRPr lang="tr-TR" dirty="0"/>
          </a:p>
        </p:txBody>
      </p:sp>
      <p:sp>
        <p:nvSpPr>
          <p:cNvPr id="5"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a:t>Asıl başlık stili için tıklatın</a:t>
            </a:r>
            <a:endParaRPr kumimoji="0" lang="en-US"/>
          </a:p>
        </p:txBody>
      </p:sp>
      <p:sp>
        <p:nvSpPr>
          <p:cNvPr id="8" name="7 Veri Yer Tutucusu"/>
          <p:cNvSpPr>
            <a:spLocks noGrp="1"/>
          </p:cNvSpPr>
          <p:nvPr>
            <p:ph type="dt" sz="half" idx="14"/>
          </p:nvPr>
        </p:nvSpPr>
        <p:spPr/>
        <p:txBody>
          <a:bodyPr/>
          <a:lstStyle/>
          <a:p>
            <a:fld id="{16CA050B-3E5C-411C-9074-519A824532DE}" type="datetimeFigureOut">
              <a:rPr lang="tr-TR" smtClean="0"/>
              <a:pPr/>
              <a:t>2.05.2019</a:t>
            </a:fld>
            <a:endParaRPr lang="tr-TR" dirty="0"/>
          </a:p>
        </p:txBody>
      </p:sp>
      <p:sp>
        <p:nvSpPr>
          <p:cNvPr id="9" name="8 Slayt Numarası Yer Tutucusu"/>
          <p:cNvSpPr>
            <a:spLocks noGrp="1"/>
          </p:cNvSpPr>
          <p:nvPr>
            <p:ph type="sldNum" sz="quarter" idx="15"/>
          </p:nvPr>
        </p:nvSpPr>
        <p:spPr/>
        <p:txBody>
          <a:bodyPr/>
          <a:lstStyle/>
          <a:p>
            <a:fld id="{8F4896D0-802A-473F-9C9D-92507910F588}" type="slidenum">
              <a:rPr lang="tr-TR" smtClean="0"/>
              <a:pPr/>
              <a:t>‹#›</a:t>
            </a:fld>
            <a:endParaRPr lang="tr-TR" dirty="0"/>
          </a:p>
        </p:txBody>
      </p:sp>
      <p:sp>
        <p:nvSpPr>
          <p:cNvPr id="10" name="9 Altbilgi Yer Tutucusu"/>
          <p:cNvSpPr>
            <a:spLocks noGrp="1"/>
          </p:cNvSpPr>
          <p:nvPr>
            <p:ph type="ftr" sz="quarter" idx="16"/>
          </p:nvPr>
        </p:nvSpPr>
        <p:spPr/>
        <p:txBody>
          <a:bodyPr/>
          <a:lstStyle/>
          <a:p>
            <a:endParaRPr lang="tr-TR" dirty="0"/>
          </a:p>
        </p:txBody>
      </p:sp>
      <p:sp>
        <p:nvSpPr>
          <p:cNvPr id="11"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dirty="0"/>
              <a:t>Resim eklemek için simgeyi tıklatın</a:t>
            </a:r>
            <a:endParaRPr kumimoji="0" lang="en-US" dirty="0"/>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8" name="7 Veri Yer Tutucusu"/>
          <p:cNvSpPr>
            <a:spLocks noGrp="1"/>
          </p:cNvSpPr>
          <p:nvPr>
            <p:ph type="dt" sz="half" idx="10"/>
          </p:nvPr>
        </p:nvSpPr>
        <p:spPr/>
        <p:txBody>
          <a:bodyPr/>
          <a:lstStyle/>
          <a:p>
            <a:fld id="{16CA050B-3E5C-411C-9074-519A824532DE}" type="datetimeFigureOut">
              <a:rPr lang="tr-TR" smtClean="0"/>
              <a:pPr/>
              <a:t>2.05.2019</a:t>
            </a:fld>
            <a:endParaRPr lang="tr-TR" dirty="0"/>
          </a:p>
        </p:txBody>
      </p:sp>
      <p:sp>
        <p:nvSpPr>
          <p:cNvPr id="9" name="8 Slayt Numarası Yer Tutucusu"/>
          <p:cNvSpPr>
            <a:spLocks noGrp="1"/>
          </p:cNvSpPr>
          <p:nvPr>
            <p:ph type="sldNum" sz="quarter" idx="11"/>
          </p:nvPr>
        </p:nvSpPr>
        <p:spPr/>
        <p:txBody>
          <a:bodyPr/>
          <a:lstStyle/>
          <a:p>
            <a:fld id="{8F4896D0-802A-473F-9C9D-92507910F588}" type="slidenum">
              <a:rPr lang="tr-TR" smtClean="0"/>
              <a:pPr/>
              <a:t>‹#›</a:t>
            </a:fld>
            <a:endParaRPr lang="tr-TR" dirty="0"/>
          </a:p>
        </p:txBody>
      </p:sp>
      <p:sp>
        <p:nvSpPr>
          <p:cNvPr id="10" name="9 Altbilgi Yer Tutucusu"/>
          <p:cNvSpPr>
            <a:spLocks noGrp="1"/>
          </p:cNvSpPr>
          <p:nvPr>
            <p:ph type="ftr" sz="quarter" idx="12"/>
          </p:nvPr>
        </p:nvSpPr>
        <p:spPr/>
        <p:txBody>
          <a:bodyPr/>
          <a:lstStyle/>
          <a:p>
            <a:endParaRPr lang="tr-TR" dirty="0"/>
          </a:p>
        </p:txBody>
      </p:sp>
      <p:sp>
        <p:nvSpPr>
          <p:cNvPr id="11" name="Unvan 1"/>
          <p:cNvSpPr txBox="1">
            <a:spLocks/>
          </p:cNvSpPr>
          <p:nvPr userDrawn="1"/>
        </p:nvSpPr>
        <p:spPr>
          <a:xfrm rot="19943020">
            <a:off x="-647523" y="2726433"/>
            <a:ext cx="10375743" cy="1376998"/>
          </a:xfrm>
          <a:prstGeom prst="rect">
            <a:avLst/>
          </a:prstGeom>
          <a:noFill/>
          <a:ln>
            <a:noFill/>
          </a:ln>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0" dirty="0" smtClean="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Öğr. Gör. Fuat ATASOY</a:t>
            </a:r>
            <a:endParaRPr lang="tr-TR" sz="8800" b="0" cap="none" spc="0" dirty="0">
              <a:ln w="0"/>
              <a:solidFill>
                <a:schemeClr val="accent4">
                  <a:lumMod val="60000"/>
                  <a:lumOff val="4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6CA050B-3E5C-411C-9074-519A824532DE}" type="datetimeFigureOut">
              <a:rPr lang="tr-TR" smtClean="0"/>
              <a:pPr/>
              <a:t>2.05.2019</a:t>
            </a:fld>
            <a:endParaRPr lang="tr-TR" dirty="0"/>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dirty="0"/>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F4896D0-802A-473F-9C9D-92507910F588}" type="slidenum">
              <a:rPr lang="tr-TR" smtClean="0"/>
              <a:pPr/>
              <a:t>‹#›</a:t>
            </a:fld>
            <a:endParaRPr lang="tr-TR" dirty="0"/>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457200" y="214290"/>
            <a:ext cx="8305800" cy="642942"/>
          </a:xfrm>
        </p:spPr>
        <p:txBody>
          <a:bodyPr/>
          <a:lstStyle/>
          <a:p>
            <a:r>
              <a:rPr lang="tr-TR" dirty="0"/>
              <a:t>ANADOLU UYGARLIKLARI</a:t>
            </a:r>
          </a:p>
        </p:txBody>
      </p:sp>
      <p:pic>
        <p:nvPicPr>
          <p:cNvPr id="14338" name="Picture 2"/>
          <p:cNvPicPr>
            <a:picLocks noChangeAspect="1" noChangeArrowheads="1"/>
          </p:cNvPicPr>
          <p:nvPr/>
        </p:nvPicPr>
        <p:blipFill>
          <a:blip r:embed="rId2"/>
          <a:srcRect/>
          <a:stretch>
            <a:fillRect/>
          </a:stretch>
        </p:blipFill>
        <p:spPr bwMode="auto">
          <a:xfrm rot="5400000">
            <a:off x="2378852" y="-447543"/>
            <a:ext cx="4857783" cy="803884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620688"/>
            <a:ext cx="8640960" cy="4301177"/>
          </a:xfrm>
          <a:prstGeom prst="rect">
            <a:avLst/>
          </a:prstGeom>
        </p:spPr>
        <p:txBody>
          <a:bodyPr wrap="square">
            <a:spAutoFit/>
          </a:bodyPr>
          <a:lstStyle/>
          <a:p>
            <a:pPr marL="274320" indent="-182880" algn="just">
              <a:spcBef>
                <a:spcPts val="100"/>
              </a:spcBef>
              <a:spcAft>
                <a:spcPts val="100"/>
              </a:spcAft>
            </a:pPr>
            <a:r>
              <a:rPr lang="tr-TR" sz="2400" dirty="0" smtClean="0">
                <a:latin typeface="Times New Roman" panose="02020603050405020304" pitchFamily="18" charset="0"/>
                <a:ea typeface="Times New Roman" panose="02020603050405020304" pitchFamily="18" charset="0"/>
                <a:cs typeface="Times New Roman" panose="02020603050405020304" pitchFamily="18" charset="0"/>
              </a:rPr>
              <a:t>KAYNAKÇA:</a:t>
            </a:r>
          </a:p>
          <a:p>
            <a:pPr marL="274320" indent="-182880" algn="just">
              <a:spcBef>
                <a:spcPts val="100"/>
              </a:spcBef>
              <a:spcAft>
                <a:spcPts val="100"/>
              </a:spcAft>
            </a:pPr>
            <a:endParaRPr lang="tr-TR" dirty="0">
              <a:latin typeface="Verdana" panose="020B0604030504040204" pitchFamily="34" charset="0"/>
              <a:ea typeface="Times New Roman" panose="02020603050405020304" pitchFamily="18" charset="0"/>
              <a:cs typeface="Times New Roman" panose="02020603050405020304" pitchFamily="18" charset="0"/>
            </a:endParaRPr>
          </a:p>
          <a:p>
            <a:pPr marL="548640" indent="-457200" algn="just">
              <a:spcBef>
                <a:spcPts val="100"/>
              </a:spcBef>
              <a:spcAft>
                <a:spcPts val="100"/>
              </a:spcAft>
              <a:buFont typeface="Arial" panose="020B0604020202020204" pitchFamily="34" charset="0"/>
              <a:buChar char="•"/>
            </a:pP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Fazıl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Şenol, Türkiye Turizm Coğrafyası, Detay Yayıncılık</a:t>
            </a:r>
          </a:p>
          <a:p>
            <a:pPr marL="548640" indent="-457200" algn="just">
              <a:spcBef>
                <a:spcPts val="100"/>
              </a:spcBef>
              <a:spcAft>
                <a:spcPts val="100"/>
              </a:spcAft>
              <a:buFont typeface="Arial" panose="020B0604020202020204" pitchFamily="34" charset="0"/>
              <a:buChar char="•"/>
            </a:pPr>
            <a:endParaRPr lang="tr-TR"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548640" indent="-457200" algn="just">
              <a:spcBef>
                <a:spcPts val="100"/>
              </a:spcBef>
              <a:spcAft>
                <a:spcPts val="100"/>
              </a:spcAft>
              <a:buFont typeface="Arial" panose="020B0604020202020204" pitchFamily="34" charset="0"/>
              <a:buChar char="•"/>
            </a:pP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Mehmet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Gürdal, Türkiye Turizm Coğrafyası, </a:t>
            </a:r>
            <a:r>
              <a:rPr lang="tr-TR" sz="2800" dirty="0" smtClean="0">
                <a:latin typeface="Times New Roman" panose="02020603050405020304" pitchFamily="18" charset="0"/>
                <a:ea typeface="Times New Roman" panose="02020603050405020304" pitchFamily="18" charset="0"/>
                <a:cs typeface="Times New Roman" panose="02020603050405020304" pitchFamily="18" charset="0"/>
              </a:rPr>
              <a:t>Nobel Yayıncılık</a:t>
            </a:r>
            <a:endParaRPr lang="tr-TR"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tr-TR" sz="2800" dirty="0" smtClean="0">
              <a:latin typeface="Times New Roman" panose="02020603050405020304" pitchFamily="18" charset="0"/>
              <a:ea typeface="MS Mincho"/>
              <a:cs typeface="Times New Roman" panose="02020603050405020304" pitchFamily="18" charset="0"/>
            </a:endParaRPr>
          </a:p>
          <a:p>
            <a:pPr marL="457200" indent="-457200" algn="just">
              <a:buFont typeface="Arial" panose="020B0604020202020204" pitchFamily="34" charset="0"/>
              <a:buChar char="•"/>
            </a:pPr>
            <a:r>
              <a:rPr lang="tr-TR" sz="2800" dirty="0" smtClean="0">
                <a:latin typeface="Times New Roman" panose="02020603050405020304" pitchFamily="18" charset="0"/>
                <a:ea typeface="MS Mincho"/>
                <a:cs typeface="Times New Roman" panose="02020603050405020304" pitchFamily="18" charset="0"/>
              </a:rPr>
              <a:t> Gürhan </a:t>
            </a:r>
            <a:r>
              <a:rPr lang="tr-TR" sz="2800" dirty="0">
                <a:latin typeface="Times New Roman" panose="02020603050405020304" pitchFamily="18" charset="0"/>
                <a:ea typeface="MS Mincho"/>
                <a:cs typeface="Times New Roman" panose="02020603050405020304" pitchFamily="18" charset="0"/>
              </a:rPr>
              <a:t>Aktaş, Türkiye Turizm Coğrafyası, Detay </a:t>
            </a:r>
            <a:r>
              <a:rPr lang="tr-TR" sz="2800" dirty="0" smtClean="0">
                <a:latin typeface="Times New Roman" panose="02020603050405020304" pitchFamily="18" charset="0"/>
                <a:ea typeface="MS Mincho"/>
                <a:cs typeface="Times New Roman" panose="02020603050405020304" pitchFamily="18" charset="0"/>
              </a:rPr>
              <a:t>  Yayıncılık</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1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919146"/>
          </a:xfrm>
        </p:spPr>
        <p:txBody>
          <a:bodyPr/>
          <a:lstStyle/>
          <a:p>
            <a:pPr algn="ctr"/>
            <a:r>
              <a:rPr lang="tr-TR" dirty="0"/>
              <a:t>FRİGYALILAR</a:t>
            </a:r>
          </a:p>
        </p:txBody>
      </p:sp>
      <p:pic>
        <p:nvPicPr>
          <p:cNvPr id="61442" name="Picture 2"/>
          <p:cNvPicPr>
            <a:picLocks noChangeAspect="1" noChangeArrowheads="1"/>
          </p:cNvPicPr>
          <p:nvPr/>
        </p:nvPicPr>
        <p:blipFill>
          <a:blip r:embed="rId3"/>
          <a:srcRect/>
          <a:stretch>
            <a:fillRect/>
          </a:stretch>
        </p:blipFill>
        <p:spPr bwMode="auto">
          <a:xfrm>
            <a:off x="142844" y="1000108"/>
            <a:ext cx="5072098" cy="2786082"/>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3643306" y="2571744"/>
            <a:ext cx="5357850" cy="3786214"/>
          </a:xfrm>
          <a:prstGeom prst="rect">
            <a:avLst/>
          </a:prstGeom>
          <a:noFill/>
          <a:ln w="9525">
            <a:noFill/>
            <a:miter lim="800000"/>
            <a:headEnd/>
            <a:tailEnd/>
          </a:ln>
          <a:effectLst/>
        </p:spPr>
      </p:pic>
      <p:pic>
        <p:nvPicPr>
          <p:cNvPr id="4" name="Resim 3">
            <a:extLst>
              <a:ext uri="{FF2B5EF4-FFF2-40B4-BE49-F238E27FC236}">
                <a16:creationId xmlns:a16="http://schemas.microsoft.com/office/drawing/2014/main" id="{CD2B96DF-A10B-4EBC-9E35-7F81A67E06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44" y="3815898"/>
            <a:ext cx="3500462" cy="26285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C5D2A5C-604C-4D1F-B964-A242E2372C37}"/>
              </a:ext>
            </a:extLst>
          </p:cNvPr>
          <p:cNvSpPr/>
          <p:nvPr/>
        </p:nvSpPr>
        <p:spPr>
          <a:xfrm>
            <a:off x="125760" y="478384"/>
            <a:ext cx="8892480" cy="5901231"/>
          </a:xfrm>
          <a:prstGeom prst="rect">
            <a:avLst/>
          </a:prstGeom>
        </p:spPr>
        <p:txBody>
          <a:bodyPr wrap="square">
            <a:spAutoFit/>
          </a:bodyPr>
          <a:lstStyle/>
          <a:p>
            <a:pPr marL="342900" lvl="0" indent="-342900" algn="just">
              <a:lnSpc>
                <a:spcPct val="115000"/>
              </a:lnSpc>
              <a:spcAft>
                <a:spcPts val="0"/>
              </a:spcAft>
              <a:buFont typeface="+mj-lt"/>
              <a:buAutoNum type="arabicPeriod"/>
            </a:pP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Batı ve orta Anadolu’ya hakim </a:t>
            </a:r>
            <a:r>
              <a:rPr lang="tr-TR"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olmuşlardır.Gordios’un</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Fethiyeli eşinden doğan ünlü kral </a:t>
            </a:r>
            <a:r>
              <a:rPr lang="tr-TR"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MİDAS’dır</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Midas döneminde bütün Orta ve Güneydoğu Anadolu’ya egemen, güçlü bir krallık düzeyine ulaşmışlardır. Midas </a:t>
            </a:r>
            <a:r>
              <a:rPr lang="tr-TR"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Kimmerlere</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karşı kaybettiği savaş sonrası intihar etmiştir.</a:t>
            </a:r>
          </a:p>
          <a:p>
            <a:pPr marL="342900" lvl="0" indent="-342900" algn="just">
              <a:lnSpc>
                <a:spcPct val="115000"/>
              </a:lnSpc>
              <a:spcAft>
                <a:spcPts val="0"/>
              </a:spcAft>
              <a:buFont typeface="+mj-lt"/>
              <a:buAutoNum type="arabicPeriod"/>
            </a:pP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Başkentleri Ankara Polatlı sınırları içerisinde bulunan </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GORDİON’DUR.</a:t>
            </a:r>
          </a:p>
          <a:p>
            <a:pPr marL="342900" lvl="0" indent="-342900" algn="just">
              <a:lnSpc>
                <a:spcPct val="115000"/>
              </a:lnSpc>
              <a:spcAft>
                <a:spcPts val="0"/>
              </a:spcAft>
              <a:buFont typeface="+mj-lt"/>
              <a:buAutoNum type="arabicPeriod"/>
            </a:pP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En meşhur tanrıçaları </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SİBEL yada KYBELE </a:t>
            </a:r>
            <a:r>
              <a:rPr lang="tr-TR"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dir.Kybele</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adına </a:t>
            </a:r>
            <a:r>
              <a:rPr lang="tr-TR"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Sivrihisarda</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bir tapınak inşa etmiştir. </a:t>
            </a:r>
            <a:r>
              <a:rPr lang="tr-TR"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Pessinus</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baş tanrıçasının şehri olarak ün yapmıştır.</a:t>
            </a:r>
          </a:p>
          <a:p>
            <a:pPr marL="342900" lvl="0" indent="-342900" algn="just">
              <a:lnSpc>
                <a:spcPct val="115000"/>
              </a:lnSpc>
              <a:spcAft>
                <a:spcPts val="0"/>
              </a:spcAft>
              <a:buFont typeface="+mj-lt"/>
              <a:buAutoNum type="arabicPeriod"/>
            </a:pPr>
            <a:r>
              <a:rPr lang="tr-TR"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Friglerin</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maden ve ağaç işçiliğinde, dokumacılıkta</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ürettikleri eserler, Helen piyasasında beğeni kazanmış ve </a:t>
            </a:r>
            <a:r>
              <a:rPr lang="tr-TR"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Helenli</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ustalar tarafından taklit edilmiştir . </a:t>
            </a:r>
          </a:p>
          <a:p>
            <a:pPr marL="342900" lvl="0" indent="-342900" algn="just">
              <a:lnSpc>
                <a:spcPct val="115000"/>
              </a:lnSpc>
              <a:spcAft>
                <a:spcPts val="0"/>
              </a:spcAft>
              <a:buFont typeface="+mj-lt"/>
              <a:buAutoNum type="arabicPeriod"/>
            </a:pPr>
            <a:r>
              <a:rPr lang="tr-TR"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Frigler</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2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tümülüs</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anıt mezarlar yaparak krallarını buralara gömmüşlerdir. </a:t>
            </a:r>
          </a:p>
          <a:p>
            <a:pPr marL="342900" lvl="0" indent="-342900" algn="just">
              <a:lnSpc>
                <a:spcPct val="115000"/>
              </a:lnSpc>
              <a:spcAft>
                <a:spcPts val="1000"/>
              </a:spcAft>
              <a:buFont typeface="+mj-lt"/>
              <a:buAutoNum type="arabicPeriod"/>
            </a:pPr>
            <a:r>
              <a:rPr lang="tr-TR"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Frigyalılar</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Anadolu </a:t>
            </a:r>
            <a:r>
              <a:rPr lang="tr-TR" sz="2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Frig</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inancına öncülük etmiş geometrik motifli </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TAPATES</a:t>
            </a:r>
            <a:r>
              <a:rPr lang="tr-TR" sz="2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adı verilen kilimleri ile ünlüdür.</a:t>
            </a:r>
            <a:endParaRPr lang="tr-TR" sz="2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173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4D580EE-5E07-4ABA-8611-2DE38B076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609600"/>
            <a:ext cx="8439150" cy="5638800"/>
          </a:xfrm>
          <a:prstGeom prst="rect">
            <a:avLst/>
          </a:prstGeom>
        </p:spPr>
      </p:pic>
      <p:sp>
        <p:nvSpPr>
          <p:cNvPr id="5" name="Dikdörtgen 4">
            <a:extLst>
              <a:ext uri="{FF2B5EF4-FFF2-40B4-BE49-F238E27FC236}">
                <a16:creationId xmlns:a16="http://schemas.microsoft.com/office/drawing/2014/main" id="{E43774D0-35BE-4C8B-93C7-3210728AF336}"/>
              </a:ext>
            </a:extLst>
          </p:cNvPr>
          <p:cNvSpPr/>
          <p:nvPr/>
        </p:nvSpPr>
        <p:spPr>
          <a:xfrm>
            <a:off x="2123728" y="191134"/>
            <a:ext cx="5436096" cy="385362"/>
          </a:xfrm>
          <a:prstGeom prst="rect">
            <a:avLst/>
          </a:prstGeom>
        </p:spPr>
        <p:txBody>
          <a:bodyPr wrap="square">
            <a:spAutoFit/>
          </a:bodyPr>
          <a:lstStyle/>
          <a:p>
            <a:pPr lvl="0" algn="just">
              <a:lnSpc>
                <a:spcPct val="115000"/>
              </a:lnSpc>
              <a:spcAft>
                <a:spcPts val="1000"/>
              </a:spcAft>
            </a:pPr>
            <a:r>
              <a:rPr lang="tr-TR"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KRAL MİDASIN MEZARI YIĞMA TÜMÜLÜS</a:t>
            </a:r>
          </a:p>
        </p:txBody>
      </p:sp>
    </p:spTree>
    <p:extLst>
      <p:ext uri="{BB962C8B-B14F-4D97-AF65-F5344CB8AC3E}">
        <p14:creationId xmlns:p14="http://schemas.microsoft.com/office/powerpoint/2010/main" val="264260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GORDIONDAN KALINTILAR</a:t>
            </a:r>
          </a:p>
        </p:txBody>
      </p:sp>
      <p:pic>
        <p:nvPicPr>
          <p:cNvPr id="3" name="Picture 4"/>
          <p:cNvPicPr>
            <a:picLocks noChangeAspect="1" noChangeArrowheads="1"/>
          </p:cNvPicPr>
          <p:nvPr/>
        </p:nvPicPr>
        <p:blipFill>
          <a:blip r:embed="rId3"/>
          <a:srcRect/>
          <a:stretch>
            <a:fillRect/>
          </a:stretch>
        </p:blipFill>
        <p:spPr bwMode="auto">
          <a:xfrm>
            <a:off x="571472" y="1428736"/>
            <a:ext cx="7929618" cy="50482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srcRect/>
          <a:stretch>
            <a:fillRect/>
          </a:stretch>
        </p:blipFill>
        <p:spPr bwMode="auto">
          <a:xfrm>
            <a:off x="0" y="0"/>
            <a:ext cx="2500298" cy="2643182"/>
          </a:xfrm>
          <a:prstGeom prst="rect">
            <a:avLst/>
          </a:prstGeom>
          <a:noFill/>
          <a:ln w="9525">
            <a:noFill/>
            <a:miter lim="800000"/>
            <a:headEnd/>
            <a:tailEnd/>
          </a:ln>
          <a:effectLst/>
        </p:spPr>
      </p:pic>
      <p:pic>
        <p:nvPicPr>
          <p:cNvPr id="62467" name="Picture 3"/>
          <p:cNvPicPr>
            <a:picLocks noChangeAspect="1" noChangeArrowheads="1"/>
          </p:cNvPicPr>
          <p:nvPr/>
        </p:nvPicPr>
        <p:blipFill>
          <a:blip r:embed="rId4"/>
          <a:srcRect/>
          <a:stretch>
            <a:fillRect/>
          </a:stretch>
        </p:blipFill>
        <p:spPr bwMode="auto">
          <a:xfrm>
            <a:off x="2500298" y="0"/>
            <a:ext cx="2447925" cy="2643182"/>
          </a:xfrm>
          <a:prstGeom prst="rect">
            <a:avLst/>
          </a:prstGeom>
          <a:noFill/>
          <a:ln w="9525">
            <a:noFill/>
            <a:miter lim="800000"/>
            <a:headEnd/>
            <a:tailEnd/>
          </a:ln>
          <a:effectLst/>
        </p:spPr>
      </p:pic>
      <p:pic>
        <p:nvPicPr>
          <p:cNvPr id="62469" name="Picture 5"/>
          <p:cNvPicPr>
            <a:picLocks noChangeAspect="1" noChangeArrowheads="1"/>
          </p:cNvPicPr>
          <p:nvPr/>
        </p:nvPicPr>
        <p:blipFill>
          <a:blip r:embed="rId5"/>
          <a:srcRect/>
          <a:stretch>
            <a:fillRect/>
          </a:stretch>
        </p:blipFill>
        <p:spPr bwMode="auto">
          <a:xfrm>
            <a:off x="1" y="2643182"/>
            <a:ext cx="4929190" cy="4214818"/>
          </a:xfrm>
          <a:prstGeom prst="rect">
            <a:avLst/>
          </a:prstGeom>
          <a:noFill/>
          <a:ln w="9525">
            <a:noFill/>
            <a:miter lim="800000"/>
            <a:headEnd/>
            <a:tailEnd/>
          </a:ln>
          <a:effectLst/>
        </p:spPr>
      </p:pic>
      <p:pic>
        <p:nvPicPr>
          <p:cNvPr id="62470" name="Picture 6"/>
          <p:cNvPicPr>
            <a:picLocks noChangeAspect="1" noChangeArrowheads="1"/>
          </p:cNvPicPr>
          <p:nvPr/>
        </p:nvPicPr>
        <p:blipFill>
          <a:blip r:embed="rId6"/>
          <a:srcRect/>
          <a:stretch>
            <a:fillRect/>
          </a:stretch>
        </p:blipFill>
        <p:spPr bwMode="auto">
          <a:xfrm>
            <a:off x="4929190" y="0"/>
            <a:ext cx="4214810" cy="6858000"/>
          </a:xfrm>
          <a:prstGeom prst="rect">
            <a:avLst/>
          </a:prstGeom>
          <a:noFill/>
          <a:ln w="9525">
            <a:noFill/>
            <a:miter lim="800000"/>
            <a:headEnd/>
            <a:tailEnd/>
          </a:ln>
          <a:effectLst/>
        </p:spPr>
      </p:pic>
      <p:sp>
        <p:nvSpPr>
          <p:cNvPr id="10" name="9 Metin kutusu"/>
          <p:cNvSpPr txBox="1"/>
          <p:nvPr/>
        </p:nvSpPr>
        <p:spPr>
          <a:xfrm>
            <a:off x="7072330" y="6143644"/>
            <a:ext cx="1928826" cy="369332"/>
          </a:xfrm>
          <a:prstGeom prst="rect">
            <a:avLst/>
          </a:prstGeom>
          <a:noFill/>
        </p:spPr>
        <p:txBody>
          <a:bodyPr wrap="square" rtlCol="0">
            <a:spAutoFit/>
          </a:bodyPr>
          <a:lstStyle/>
          <a:p>
            <a:r>
              <a:rPr lang="tr-TR" dirty="0"/>
              <a:t>FRİG VADİSİ</a:t>
            </a:r>
          </a:p>
        </p:txBody>
      </p:sp>
      <p:sp>
        <p:nvSpPr>
          <p:cNvPr id="11" name="10 Metin kutusu"/>
          <p:cNvSpPr txBox="1"/>
          <p:nvPr/>
        </p:nvSpPr>
        <p:spPr>
          <a:xfrm>
            <a:off x="142844" y="6286520"/>
            <a:ext cx="2071702" cy="369332"/>
          </a:xfrm>
          <a:prstGeom prst="rect">
            <a:avLst/>
          </a:prstGeom>
          <a:noFill/>
        </p:spPr>
        <p:txBody>
          <a:bodyPr wrap="square" rtlCol="0">
            <a:spAutoFit/>
          </a:bodyPr>
          <a:lstStyle/>
          <a:p>
            <a:r>
              <a:rPr lang="tr-TR" dirty="0"/>
              <a:t>FRİG TÜMÜLÜSÜ</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57224" y="357166"/>
            <a:ext cx="7858180" cy="2862322"/>
          </a:xfrm>
          <a:prstGeom prst="rect">
            <a:avLst/>
          </a:prstGeom>
        </p:spPr>
        <p:txBody>
          <a:bodyPr wrap="square">
            <a:spAutoFit/>
          </a:bodyPr>
          <a:lstStyle/>
          <a:p>
            <a:pPr algn="just"/>
            <a:r>
              <a:rPr lang="tr-TR" sz="1200" dirty="0">
                <a:solidFill>
                  <a:schemeClr val="bg1"/>
                </a:solidFill>
                <a:latin typeface="Times New Roman" pitchFamily="18" charset="0"/>
                <a:cs typeface="Times New Roman" pitchFamily="18" charset="0"/>
              </a:rPr>
              <a:t>Müziğin, sanatların, güneşin, ateşin ve şiirin tanrısı APOLLON ve Kır Tanrısı Pan arasında yapılacak bir çalgı çalma yarışmasında Midas yargıçlardan biri olarak seçilmişti. Kır tanrısı, KAVALIYLA hoş sesler çıkarıyordu; ama APOLLON'un gümüşten lir'i her çalgıdan üstünmüş. APOLLON; çalmaya başladığında Musalar bile durup onu dinlermiş. Yargıçlardan ikincisi dağ tanrısı Tmolos, yengi çelengini APOLLON'a vermiş. Ama Midas oyunu yarışma sonunda Pan'a yönelik kullanınca Tanrı APOLLON çok kızmış ve "güzel müziği ayırt edemeyen kulak insan kulağı olamaz , sana eşek kulağı yakışır" diyerek Midas'ın kulaklarını eşek kulağına dönüştürmüş. Midas bir süre, tanrının armağanlarını koca bir külah içinde saklamış. Saklamış ama onun saçlarını kesen BERBER sonunda kulaklarını görerek kralın sırrını öğrenmiş. Ancak sır bu insan ağzına sığar mı? Berber sancılar geçirip, dayanılmaz ıstıraplar yaşadıktan sonra sırrını bir kuyuya söylemeye karar vermiş. Kuyuya eğilmiş ve Midas'ın kulakları eşek kulakları diye bağırmış. Sırrı kuyudaki su sazlara, sazlarsa rüzgarda salına salına bütün etrafa yayılmış. Böylece bütün ülke Midas'ın sırrını kısa zamanda öğrenmiş. Daha sonra halk Midas hakkında gölge oyunları oynamaya başlamış. Midas artık bıkkınlıkla kulaklarını kestirmeye karar vermiş ve kulaklarını kestirmiş. Kulakları kesilen Midas'ın sonradan kulakları sarmaşık kadar tekrar uzamış. Herkes onunla "eşek kulaklı Midas" diye dalga geçmeye başlamış. Kral Midas Tanrıya yalvarmaya başlamış, "Tanrım benim bu kulaklarımı düzelt ama bütün servetimi elimden al" demiş. Tanrı onu bağışlamış ve Midas kulaklarını geri almış. Ama kimse görmeden canını da alıp, mezara gömmüş.</a:t>
            </a:r>
          </a:p>
        </p:txBody>
      </p:sp>
      <p:pic>
        <p:nvPicPr>
          <p:cNvPr id="5122" name="Picture 2"/>
          <p:cNvPicPr>
            <a:picLocks noChangeAspect="1" noChangeArrowheads="1"/>
          </p:cNvPicPr>
          <p:nvPr/>
        </p:nvPicPr>
        <p:blipFill>
          <a:blip r:embed="rId3"/>
          <a:srcRect/>
          <a:stretch>
            <a:fillRect/>
          </a:stretch>
        </p:blipFill>
        <p:spPr bwMode="auto">
          <a:xfrm>
            <a:off x="214282" y="3214686"/>
            <a:ext cx="2438400" cy="3395659"/>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a:stretch>
            <a:fillRect/>
          </a:stretch>
        </p:blipFill>
        <p:spPr bwMode="auto">
          <a:xfrm>
            <a:off x="6500826" y="3286124"/>
            <a:ext cx="2114550" cy="3286148"/>
          </a:xfrm>
          <a:prstGeom prst="rect">
            <a:avLst/>
          </a:prstGeom>
          <a:noFill/>
          <a:ln w="9525">
            <a:noFill/>
            <a:miter lim="800000"/>
            <a:headEnd/>
            <a:tailEnd/>
          </a:ln>
          <a:effectLst/>
        </p:spPr>
      </p:pic>
      <p:pic>
        <p:nvPicPr>
          <p:cNvPr id="5" name="Picture 3"/>
          <p:cNvPicPr>
            <a:picLocks noChangeAspect="1" noChangeArrowheads="1"/>
          </p:cNvPicPr>
          <p:nvPr/>
        </p:nvPicPr>
        <p:blipFill>
          <a:blip r:embed="rId5"/>
          <a:srcRect/>
          <a:stretch>
            <a:fillRect/>
          </a:stretch>
        </p:blipFill>
        <p:spPr bwMode="auto">
          <a:xfrm>
            <a:off x="3643306" y="3286124"/>
            <a:ext cx="2000264" cy="314327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928662" y="857232"/>
            <a:ext cx="7572427" cy="5244486"/>
          </a:xfrm>
          <a:prstGeom prst="rect">
            <a:avLst/>
          </a:prstGeom>
          <a:noFill/>
          <a:ln w="9525">
            <a:noFill/>
            <a:miter lim="800000"/>
            <a:headEnd/>
            <a:tailEnd/>
          </a:ln>
          <a:effectLst/>
        </p:spPr>
      </p:pic>
      <p:sp>
        <p:nvSpPr>
          <p:cNvPr id="4" name="3 Metin kutusu"/>
          <p:cNvSpPr txBox="1"/>
          <p:nvPr/>
        </p:nvSpPr>
        <p:spPr>
          <a:xfrm>
            <a:off x="1071538" y="1000108"/>
            <a:ext cx="2571768" cy="369332"/>
          </a:xfrm>
          <a:prstGeom prst="rect">
            <a:avLst/>
          </a:prstGeom>
          <a:noFill/>
        </p:spPr>
        <p:txBody>
          <a:bodyPr wrap="square" rtlCol="0">
            <a:spAutoFit/>
          </a:bodyPr>
          <a:lstStyle/>
          <a:p>
            <a:r>
              <a:rPr lang="tr-TR" dirty="0"/>
              <a:t>	KYBELE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8229600" cy="847708"/>
          </a:xfrm>
        </p:spPr>
        <p:txBody>
          <a:bodyPr>
            <a:normAutofit/>
          </a:bodyPr>
          <a:lstStyle/>
          <a:p>
            <a:pPr algn="ctr"/>
            <a:r>
              <a:rPr lang="tr-TR" sz="2000" dirty="0">
                <a:latin typeface="Times New Roman" pitchFamily="18" charset="0"/>
                <a:cs typeface="Times New Roman" pitchFamily="18" charset="0"/>
              </a:rPr>
              <a:t>PESSİNUS  ANTİK ŞEHRİ-BALLIHİSAR-SİVRİHİSAR-ESKİŞEHİR</a:t>
            </a:r>
          </a:p>
        </p:txBody>
      </p:sp>
      <p:pic>
        <p:nvPicPr>
          <p:cNvPr id="1026" name="Picture 2"/>
          <p:cNvPicPr>
            <a:picLocks noChangeAspect="1" noChangeArrowheads="1"/>
          </p:cNvPicPr>
          <p:nvPr/>
        </p:nvPicPr>
        <p:blipFill>
          <a:blip r:embed="rId3"/>
          <a:srcRect/>
          <a:stretch>
            <a:fillRect/>
          </a:stretch>
        </p:blipFill>
        <p:spPr bwMode="auto">
          <a:xfrm>
            <a:off x="428596" y="1071546"/>
            <a:ext cx="2962275" cy="221457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2571736" y="2000240"/>
            <a:ext cx="3000375" cy="2357454"/>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4929190" y="4071942"/>
            <a:ext cx="2728123" cy="2428892"/>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857223" y="4214818"/>
            <a:ext cx="2967425" cy="2143140"/>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6153150" y="1000108"/>
            <a:ext cx="2990850" cy="3143272"/>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a:srcRect/>
          <a:stretch>
            <a:fillRect/>
          </a:stretch>
        </p:blipFill>
        <p:spPr bwMode="auto">
          <a:xfrm rot="5400000">
            <a:off x="7391406" y="4786338"/>
            <a:ext cx="1966924" cy="890564"/>
          </a:xfrm>
          <a:prstGeom prst="rect">
            <a:avLst/>
          </a:prstGeom>
          <a:noFill/>
          <a:ln w="9525">
            <a:noFill/>
            <a:miter lim="800000"/>
            <a:headEnd/>
            <a:tailEnd/>
          </a:ln>
          <a:effectLst/>
        </p:spPr>
      </p:pic>
      <p:sp>
        <p:nvSpPr>
          <p:cNvPr id="9" name="8 Metin kutusu"/>
          <p:cNvSpPr txBox="1"/>
          <p:nvPr/>
        </p:nvSpPr>
        <p:spPr>
          <a:xfrm>
            <a:off x="7929586" y="6143644"/>
            <a:ext cx="1214414" cy="369332"/>
          </a:xfrm>
          <a:prstGeom prst="rect">
            <a:avLst/>
          </a:prstGeom>
          <a:noFill/>
        </p:spPr>
        <p:txBody>
          <a:bodyPr wrap="square" rtlCol="0">
            <a:spAutoFit/>
          </a:bodyPr>
          <a:lstStyle/>
          <a:p>
            <a:r>
              <a:rPr lang="tr-TR" dirty="0"/>
              <a:t>TAPATES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1072</TotalTime>
  <Words>1010</Words>
  <Application>Microsoft Office PowerPoint</Application>
  <PresentationFormat>Ekran Gösterisi (4:3)</PresentationFormat>
  <Paragraphs>73</Paragraphs>
  <Slides>10</Slides>
  <Notes>8</Notes>
  <HiddenSlides>1</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10</vt:i4>
      </vt:variant>
    </vt:vector>
  </HeadingPairs>
  <TitlesOfParts>
    <vt:vector size="18" baseType="lpstr">
      <vt:lpstr>Arial</vt:lpstr>
      <vt:lpstr>Calibri</vt:lpstr>
      <vt:lpstr>Constantia</vt:lpstr>
      <vt:lpstr>MS Mincho</vt:lpstr>
      <vt:lpstr>Times New Roman</vt:lpstr>
      <vt:lpstr>Verdana</vt:lpstr>
      <vt:lpstr>Wingdings 2</vt:lpstr>
      <vt:lpstr>Kağıt</vt:lpstr>
      <vt:lpstr>ANADOLU UYGARLIKLARI</vt:lpstr>
      <vt:lpstr>FRİGYALILAR</vt:lpstr>
      <vt:lpstr>PowerPoint Sunusu</vt:lpstr>
      <vt:lpstr>PowerPoint Sunusu</vt:lpstr>
      <vt:lpstr>GORDIONDAN KALINTILAR</vt:lpstr>
      <vt:lpstr>PowerPoint Sunusu</vt:lpstr>
      <vt:lpstr>PowerPoint Sunusu</vt:lpstr>
      <vt:lpstr>PowerPoint Sunusu</vt:lpstr>
      <vt:lpstr>PESSİNUS  ANTİK ŞEHRİ-BALLIHİSAR-SİVRİHİSAR-ESKİŞEHİR</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HİTİLER(ETİLER)</dc:title>
  <dc:creator>Microsoft-PC</dc:creator>
  <cp:lastModifiedBy>Fuat Atasoy</cp:lastModifiedBy>
  <cp:revision>146</cp:revision>
  <dcterms:created xsi:type="dcterms:W3CDTF">2013-09-16T15:17:53Z</dcterms:created>
  <dcterms:modified xsi:type="dcterms:W3CDTF">2019-05-02T12:54:19Z</dcterms:modified>
</cp:coreProperties>
</file>