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7" r:id="rId3"/>
    <p:sldId id="279" r:id="rId4"/>
    <p:sldId id="280" r:id="rId5"/>
    <p:sldId id="278" r:id="rId6"/>
    <p:sldId id="281" r:id="rId7"/>
    <p:sldId id="282" r:id="rId8"/>
    <p:sldId id="283" r:id="rId9"/>
    <p:sldId id="284" r:id="rId10"/>
    <p:sldId id="274" r:id="rId11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zge sakiyan" userId="b6bebe72cd1ac83e" providerId="LiveId" clId="{DFDBFAC8-727F-0440-8512-B7C46BDCE9F9}"/>
    <pc:docChg chg="modSld">
      <pc:chgData name="özge sakiyan" userId="b6bebe72cd1ac83e" providerId="LiveId" clId="{DFDBFAC8-727F-0440-8512-B7C46BDCE9F9}" dt="2021-02-26T11:22:17.192" v="10" actId="20577"/>
      <pc:docMkLst>
        <pc:docMk/>
      </pc:docMkLst>
      <pc:sldChg chg="modSp">
        <pc:chgData name="özge sakiyan" userId="b6bebe72cd1ac83e" providerId="LiveId" clId="{DFDBFAC8-727F-0440-8512-B7C46BDCE9F9}" dt="2021-02-26T11:22:17.192" v="10" actId="20577"/>
        <pc:sldMkLst>
          <pc:docMk/>
          <pc:sldMk cId="4218681406" sldId="282"/>
        </pc:sldMkLst>
        <pc:spChg chg="mod">
          <ac:chgData name="özge sakiyan" userId="b6bebe72cd1ac83e" providerId="LiveId" clId="{DFDBFAC8-727F-0440-8512-B7C46BDCE9F9}" dt="2021-02-26T11:22:17.192" v="10" actId="20577"/>
          <ac:spMkLst>
            <pc:docMk/>
            <pc:sldMk cId="4218681406" sldId="28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8DC57A8-AE18-4654-B6AF-04B3577165BE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79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r-TR"/>
              <a:t>Asıl alt başlık stilini düzenlemek için tıklayın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84" name="Gr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98" name="Gr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grpSp>
        <p:nvGrpSpPr>
          <p:cNvPr id="112" name="Gr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126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tr-TR"/>
              <a:t>Asıl başlık stili için tıklatın</a:t>
            </a:r>
            <a:endParaRPr dirty="0"/>
          </a:p>
        </p:txBody>
      </p:sp>
      <p:grpSp>
        <p:nvGrpSpPr>
          <p:cNvPr id="8" name="Gr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erbest 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erbest Biçi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erbest Biçi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erbest Biçi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erbest Biçi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tr-TR"/>
              <a:t>Asıl metin stillerini düzenle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İki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9" name="Gr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39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Resim Yer Tutucusu 33" descr="Resim eklemek için boş yer tutucu. Yer tutucuya tıklayın ve eklemek istediğiniz resmi seçi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40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m Yazılı Üç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 için tıklatın</a:t>
            </a:r>
            <a:endParaRPr lang="tr"/>
          </a:p>
        </p:txBody>
      </p:sp>
      <p:grpSp>
        <p:nvGrpSpPr>
          <p:cNvPr id="52" name="Gr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1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84" name="Gr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2" name="Metin Yer Tutucusu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grpSp>
        <p:nvGrpSpPr>
          <p:cNvPr id="97" name="Gr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erbest Biçi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erbest Biçi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erbest Biçi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erbest Biçi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erbest Biçi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erbest Biçi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erbest Biçi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erbest Biçi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erbest Biçi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erbest Biçi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erbest Biçi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erbest Biçi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Resim Yer Tutucusu 33" descr="Resim eklemek için boş yer tutucu. Yer tutucuya tıklayın ve eklemek istediğiniz resmi seçi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tr-TR"/>
              <a:t>Resim eklemek için simgeyi tıklatın</a:t>
            </a:r>
            <a:endParaRPr dirty="0"/>
          </a:p>
        </p:txBody>
      </p:sp>
      <p:sp>
        <p:nvSpPr>
          <p:cNvPr id="83" name="Metin Yer Tutucusu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tr-TR"/>
              <a:t>Asıl metin stillerini düzenle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Alt Bilgi Yer Tutucusu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Tarih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" dirty="0" smtClean="0"/>
              <a:t>Moisture and total solids analysis</a:t>
            </a:r>
            <a:endParaRPr lang="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160455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tr" dirty="0"/>
              <a:t>Assoc Prof. ÖZGE ŞAKIYAN DEMİRKOL</a:t>
            </a:r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endParaRPr lang="tr" sz="1200" dirty="0"/>
          </a:p>
          <a:p>
            <a:pPr algn="r" rtl="0"/>
            <a:r>
              <a:rPr lang="tr" sz="1200" dirty="0" smtClean="0"/>
              <a:t>08.03.2021</a:t>
            </a:r>
            <a:endParaRPr lang="tr" sz="12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r="1313"/>
          <a:stretch>
            <a:fillRect/>
          </a:stretch>
        </p:blipFill>
        <p:spPr/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127131" y="3860321"/>
            <a:ext cx="3840480" cy="406879"/>
          </a:xfrm>
        </p:spPr>
        <p:txBody>
          <a:bodyPr>
            <a:noAutofit/>
          </a:bodyPr>
          <a:lstStyle/>
          <a:p>
            <a:r>
              <a:rPr lang="tr-TR" sz="2000" dirty="0" err="1"/>
              <a:t>Thanks</a:t>
            </a:r>
            <a:r>
              <a:rPr lang="tr-TR" sz="2000" dirty="0"/>
              <a:t>!!!!</a:t>
            </a:r>
          </a:p>
          <a:p>
            <a:endParaRPr lang="tr-TR" sz="2000" dirty="0"/>
          </a:p>
          <a:p>
            <a:r>
              <a:rPr lang="tr-TR" sz="2000" dirty="0"/>
              <a:t>osakiyan@ankara.edu.tr</a:t>
            </a:r>
          </a:p>
        </p:txBody>
      </p:sp>
    </p:spTree>
    <p:extLst>
      <p:ext uri="{BB962C8B-B14F-4D97-AF65-F5344CB8AC3E}">
        <p14:creationId xmlns:p14="http://schemas.microsoft.com/office/powerpoint/2010/main" val="2652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Importance</a:t>
            </a:r>
            <a:r>
              <a:rPr lang="tr-TR" dirty="0" smtClean="0"/>
              <a:t> of </a:t>
            </a:r>
            <a:r>
              <a:rPr lang="tr-TR" dirty="0" err="1" smtClean="0"/>
              <a:t>moisture</a:t>
            </a:r>
            <a:r>
              <a:rPr lang="tr-TR" dirty="0" smtClean="0"/>
              <a:t> </a:t>
            </a:r>
            <a:r>
              <a:rPr lang="tr-TR" dirty="0" err="1" smtClean="0"/>
              <a:t>assays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One of the most fundamental and important </a:t>
            </a:r>
            <a:r>
              <a:rPr lang="en-US" dirty="0" smtClean="0"/>
              <a:t>analytical</a:t>
            </a:r>
            <a:r>
              <a:rPr lang="tr-TR" dirty="0" smtClean="0"/>
              <a:t> </a:t>
            </a:r>
            <a:r>
              <a:rPr lang="en-US" dirty="0" smtClean="0"/>
              <a:t>procedures </a:t>
            </a:r>
            <a:r>
              <a:rPr lang="en-US" dirty="0"/>
              <a:t>that can be performed on a </a:t>
            </a:r>
            <a:r>
              <a:rPr lang="en-US" dirty="0" smtClean="0"/>
              <a:t>food</a:t>
            </a:r>
            <a:r>
              <a:rPr lang="tr-TR" dirty="0" smtClean="0"/>
              <a:t> </a:t>
            </a:r>
            <a:r>
              <a:rPr lang="en-US" dirty="0" smtClean="0"/>
              <a:t>product </a:t>
            </a:r>
            <a:r>
              <a:rPr lang="en-US" dirty="0"/>
              <a:t>is an assay for the amount of </a:t>
            </a:r>
            <a:r>
              <a:rPr lang="en-US" dirty="0" smtClean="0"/>
              <a:t>moisture,</a:t>
            </a:r>
            <a:r>
              <a:rPr lang="tr-TR" dirty="0" smtClean="0"/>
              <a:t> </a:t>
            </a:r>
            <a:r>
              <a:rPr lang="en-US" dirty="0" smtClean="0"/>
              <a:t>referred </a:t>
            </a:r>
            <a:r>
              <a:rPr lang="en-US" dirty="0"/>
              <a:t>to as the moisture or water content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the food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en-US" dirty="0"/>
              <a:t>is the water activity, more so than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moisture </a:t>
            </a:r>
            <a:r>
              <a:rPr lang="en-US" dirty="0"/>
              <a:t>content, that influences microbial </a:t>
            </a:r>
            <a:r>
              <a:rPr lang="en-US" dirty="0" smtClean="0"/>
              <a:t>growth,</a:t>
            </a:r>
            <a:r>
              <a:rPr lang="tr-TR" dirty="0" smtClean="0"/>
              <a:t> </a:t>
            </a:r>
            <a:r>
              <a:rPr lang="en-US" dirty="0" smtClean="0"/>
              <a:t>physical </a:t>
            </a:r>
            <a:r>
              <a:rPr lang="en-US" dirty="0"/>
              <a:t>properties, and chemical and enzymatic </a:t>
            </a:r>
            <a:r>
              <a:rPr lang="en-US" dirty="0" smtClean="0"/>
              <a:t>reactions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foods. </a:t>
            </a:r>
            <a:endParaRPr lang="tr-TR" dirty="0" smtClean="0"/>
          </a:p>
          <a:p>
            <a:r>
              <a:rPr lang="en-US" dirty="0" smtClean="0"/>
              <a:t>Additionally</a:t>
            </a:r>
            <a:r>
              <a:rPr lang="en-US" dirty="0"/>
              <a:t>, it is differences in </a:t>
            </a:r>
            <a:r>
              <a:rPr lang="en-US" dirty="0" smtClean="0"/>
              <a:t>water</a:t>
            </a:r>
            <a:r>
              <a:rPr lang="tr-TR" dirty="0" smtClean="0"/>
              <a:t> </a:t>
            </a:r>
            <a:r>
              <a:rPr lang="en-US" dirty="0" smtClean="0"/>
              <a:t>activity</a:t>
            </a:r>
            <a:r>
              <a:rPr lang="en-US" dirty="0"/>
              <a:t>, not moisture content, that drive </a:t>
            </a:r>
            <a:r>
              <a:rPr lang="en-US" dirty="0" smtClean="0"/>
              <a:t>moisture</a:t>
            </a:r>
            <a:r>
              <a:rPr lang="tr-TR" dirty="0" smtClean="0"/>
              <a:t> </a:t>
            </a:r>
            <a:r>
              <a:rPr lang="en-US" dirty="0" smtClean="0"/>
              <a:t>migration </a:t>
            </a:r>
            <a:r>
              <a:rPr lang="en-US" dirty="0"/>
              <a:t>between different food components (such </a:t>
            </a:r>
            <a:r>
              <a:rPr lang="en-US" dirty="0" smtClean="0"/>
              <a:t>as</a:t>
            </a:r>
            <a:r>
              <a:rPr lang="tr-TR" dirty="0" smtClean="0"/>
              <a:t> </a:t>
            </a:r>
            <a:r>
              <a:rPr lang="en-US" dirty="0" smtClean="0"/>
              <a:t>between </a:t>
            </a:r>
            <a:r>
              <a:rPr lang="en-US" dirty="0"/>
              <a:t>a crust and a filling) or between a food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environment. Water molecules move from </a:t>
            </a:r>
            <a:r>
              <a:rPr lang="en-US" dirty="0" smtClean="0"/>
              <a:t>regions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high water activity to regions of low water </a:t>
            </a:r>
            <a:r>
              <a:rPr lang="en-US" dirty="0" smtClean="0"/>
              <a:t>activity</a:t>
            </a:r>
            <a:r>
              <a:rPr lang="tr-TR" dirty="0" smtClean="0"/>
              <a:t> </a:t>
            </a:r>
            <a:r>
              <a:rPr lang="en-US" dirty="0" smtClean="0"/>
              <a:t>until </a:t>
            </a:r>
            <a:r>
              <a:rPr lang="en-US" dirty="0"/>
              <a:t>equilibrium water activity is reached.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437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982" y="0"/>
            <a:ext cx="3205018" cy="689592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95" y="1985876"/>
            <a:ext cx="7000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436" y="43841"/>
            <a:ext cx="2956970" cy="67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How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determine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correct</a:t>
            </a:r>
            <a:r>
              <a:rPr lang="tr-TR" dirty="0" smtClean="0"/>
              <a:t> </a:t>
            </a:r>
            <a:r>
              <a:rPr lang="tr-TR" dirty="0" err="1" smtClean="0"/>
              <a:t>method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moisture</a:t>
            </a:r>
            <a:r>
              <a:rPr lang="tr-TR" dirty="0" smtClean="0"/>
              <a:t> </a:t>
            </a:r>
            <a:r>
              <a:rPr lang="tr-TR" dirty="0" err="1" smtClean="0"/>
              <a:t>determination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r>
              <a:rPr lang="tr-TR" dirty="0" smtClean="0"/>
              <a:t> of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volitile</a:t>
            </a:r>
            <a:r>
              <a:rPr lang="tr-TR" dirty="0" smtClean="0"/>
              <a:t> </a:t>
            </a:r>
            <a:r>
              <a:rPr lang="tr-TR" dirty="0" err="1" smtClean="0"/>
              <a:t>components</a:t>
            </a:r>
            <a:r>
              <a:rPr lang="tr-TR" dirty="0" smtClean="0"/>
              <a:t>, </a:t>
            </a:r>
            <a:r>
              <a:rPr lang="tr-TR" dirty="0" err="1" smtClean="0"/>
              <a:t>fat</a:t>
            </a:r>
            <a:r>
              <a:rPr lang="tr-TR" dirty="0" smtClean="0"/>
              <a:t> </a:t>
            </a:r>
            <a:r>
              <a:rPr lang="tr-TR" dirty="0" err="1" smtClean="0"/>
              <a:t>content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heat</a:t>
            </a:r>
            <a:r>
              <a:rPr lang="tr-TR" dirty="0" smtClean="0"/>
              <a:t> </a:t>
            </a:r>
            <a:r>
              <a:rPr lang="tr-TR" dirty="0" err="1" smtClean="0"/>
              <a:t>stability</a:t>
            </a:r>
            <a:r>
              <a:rPr lang="tr-TR" dirty="0" smtClean="0"/>
              <a:t> of </a:t>
            </a:r>
            <a:r>
              <a:rPr lang="tr-TR" dirty="0" err="1" smtClean="0"/>
              <a:t>food</a:t>
            </a:r>
            <a:endParaRPr lang="tr-TR" dirty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speed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duration</a:t>
            </a:r>
            <a:r>
              <a:rPr lang="tr-TR" dirty="0" smtClean="0"/>
              <a:t> of </a:t>
            </a:r>
            <a:r>
              <a:rPr lang="tr-TR" dirty="0" err="1" smtClean="0"/>
              <a:t>analysis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accuracy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reproducibility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method</a:t>
            </a:r>
            <a:r>
              <a:rPr lang="tr-TR" dirty="0" smtClean="0"/>
              <a:t>  </a:t>
            </a:r>
            <a:endParaRPr lang="tr-TR" dirty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cost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required</a:t>
            </a:r>
            <a:r>
              <a:rPr lang="tr-TR" dirty="0" smtClean="0"/>
              <a:t> </a:t>
            </a:r>
            <a:r>
              <a:rPr lang="tr-TR" dirty="0" err="1" smtClean="0"/>
              <a:t>equipments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2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Moisture</a:t>
            </a:r>
            <a:r>
              <a:rPr lang="tr-TR" dirty="0" smtClean="0"/>
              <a:t> </a:t>
            </a:r>
            <a:r>
              <a:rPr lang="tr-TR" dirty="0" err="1" smtClean="0"/>
              <a:t>determination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moisture</a:t>
            </a:r>
            <a:r>
              <a:rPr lang="tr-TR" dirty="0" smtClean="0"/>
              <a:t> </a:t>
            </a:r>
            <a:r>
              <a:rPr lang="tr-TR" dirty="0" err="1" smtClean="0"/>
              <a:t>determination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dependent</a:t>
            </a:r>
            <a:r>
              <a:rPr lang="tr-TR" dirty="0" smtClean="0"/>
              <a:t> on </a:t>
            </a:r>
            <a:r>
              <a:rPr lang="tr-TR" dirty="0" err="1" smtClean="0"/>
              <a:t>weight</a:t>
            </a:r>
            <a:r>
              <a:rPr lang="tr-TR" dirty="0" smtClean="0"/>
              <a:t> </a:t>
            </a:r>
            <a:r>
              <a:rPr lang="tr-TR" dirty="0" err="1" smtClean="0"/>
              <a:t>loss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removal</a:t>
            </a:r>
            <a:r>
              <a:rPr lang="tr-TR" dirty="0" smtClean="0"/>
              <a:t> </a:t>
            </a:r>
            <a:r>
              <a:rPr lang="tr-TR" dirty="0" err="1" smtClean="0"/>
              <a:t>determination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moisture</a:t>
            </a:r>
            <a:r>
              <a:rPr lang="tr-TR" dirty="0"/>
              <a:t> </a:t>
            </a:r>
            <a:r>
              <a:rPr lang="tr-TR" dirty="0" err="1"/>
              <a:t>determination</a:t>
            </a:r>
            <a:r>
              <a:rPr lang="tr-TR" dirty="0"/>
              <a:t> </a:t>
            </a:r>
            <a:r>
              <a:rPr lang="tr-TR" dirty="0" err="1" smtClean="0"/>
              <a:t>methods</a:t>
            </a:r>
            <a:r>
              <a:rPr lang="tr-TR" dirty="0" smtClean="0"/>
              <a:t> </a:t>
            </a:r>
            <a:r>
              <a:rPr lang="tr-TR" dirty="0" err="1" smtClean="0"/>
              <a:t>depend</a:t>
            </a:r>
            <a:r>
              <a:rPr lang="tr-TR" dirty="0" smtClean="0"/>
              <a:t> on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physical</a:t>
            </a:r>
            <a:r>
              <a:rPr lang="tr-TR" dirty="0" smtClean="0"/>
              <a:t> </a:t>
            </a:r>
            <a:r>
              <a:rPr lang="tr-TR" dirty="0" err="1" smtClean="0"/>
              <a:t>properties</a:t>
            </a:r>
            <a:r>
              <a:rPr lang="tr-TR" dirty="0" smtClean="0"/>
              <a:t> of 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moisture</a:t>
            </a:r>
            <a:r>
              <a:rPr lang="tr-TR" dirty="0"/>
              <a:t> </a:t>
            </a:r>
            <a:r>
              <a:rPr lang="tr-TR" dirty="0" err="1"/>
              <a:t>determination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 </a:t>
            </a:r>
            <a:r>
              <a:rPr lang="tr-TR" dirty="0" err="1" smtClean="0"/>
              <a:t>depend</a:t>
            </a:r>
            <a:r>
              <a:rPr lang="tr-TR" dirty="0" smtClean="0"/>
              <a:t> on </a:t>
            </a:r>
            <a:r>
              <a:rPr lang="tr-TR" dirty="0" err="1" smtClean="0"/>
              <a:t>chemical</a:t>
            </a:r>
            <a:r>
              <a:rPr lang="tr-TR" dirty="0" smtClean="0"/>
              <a:t> </a:t>
            </a:r>
            <a:r>
              <a:rPr lang="tr-TR" dirty="0" err="1" smtClean="0"/>
              <a:t>reactions</a:t>
            </a:r>
            <a:r>
              <a:rPr lang="tr-TR" dirty="0" smtClean="0"/>
              <a:t> of </a:t>
            </a:r>
            <a:r>
              <a:rPr lang="tr-TR" dirty="0" err="1" smtClean="0"/>
              <a:t>water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79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moisture</a:t>
            </a:r>
            <a:r>
              <a:rPr lang="tr-TR" dirty="0"/>
              <a:t> </a:t>
            </a:r>
            <a:r>
              <a:rPr lang="tr-TR" dirty="0" err="1"/>
              <a:t>determination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dependent</a:t>
            </a:r>
            <a:r>
              <a:rPr lang="tr-TR" dirty="0"/>
              <a:t> on </a:t>
            </a:r>
            <a:r>
              <a:rPr lang="tr-TR" dirty="0" err="1"/>
              <a:t>weight</a:t>
            </a:r>
            <a:r>
              <a:rPr lang="tr-TR" dirty="0"/>
              <a:t> </a:t>
            </a:r>
            <a:r>
              <a:rPr lang="tr-TR" dirty="0" err="1"/>
              <a:t>loss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removal</a:t>
            </a:r>
            <a:r>
              <a:rPr lang="tr-TR" dirty="0"/>
              <a:t> </a:t>
            </a:r>
            <a:r>
              <a:rPr lang="tr-TR" dirty="0" err="1" smtClean="0"/>
              <a:t>determination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Drying</a:t>
            </a:r>
            <a:r>
              <a:rPr lang="tr-TR" dirty="0" smtClean="0"/>
              <a:t> in </a:t>
            </a:r>
            <a:r>
              <a:rPr lang="tr-TR" dirty="0" err="1" smtClean="0"/>
              <a:t>incubator</a:t>
            </a:r>
            <a:endParaRPr lang="tr-TR" dirty="0" smtClean="0"/>
          </a:p>
          <a:p>
            <a:r>
              <a:rPr lang="tr-TR" dirty="0" err="1" smtClean="0"/>
              <a:t>Drying</a:t>
            </a:r>
            <a:r>
              <a:rPr lang="tr-TR" dirty="0" smtClean="0"/>
              <a:t> in </a:t>
            </a:r>
            <a:r>
              <a:rPr lang="tr-TR" dirty="0" err="1" smtClean="0"/>
              <a:t>vacuum</a:t>
            </a:r>
            <a:r>
              <a:rPr lang="tr-TR" dirty="0" smtClean="0"/>
              <a:t> </a:t>
            </a:r>
            <a:r>
              <a:rPr lang="tr-TR" dirty="0" err="1" smtClean="0"/>
              <a:t>incubator</a:t>
            </a:r>
            <a:endParaRPr lang="tr-TR" dirty="0" smtClean="0"/>
          </a:p>
          <a:p>
            <a:r>
              <a:rPr lang="tr-TR" dirty="0" smtClean="0"/>
              <a:t>Hot </a:t>
            </a:r>
            <a:r>
              <a:rPr lang="tr-TR" dirty="0" err="1" smtClean="0"/>
              <a:t>plate</a:t>
            </a:r>
            <a:r>
              <a:rPr lang="tr-TR" dirty="0" smtClean="0"/>
              <a:t> </a:t>
            </a:r>
            <a:r>
              <a:rPr lang="tr-TR" dirty="0" err="1" smtClean="0"/>
              <a:t>tecnique</a:t>
            </a:r>
            <a:endParaRPr lang="tr-TR" dirty="0" smtClean="0"/>
          </a:p>
          <a:p>
            <a:r>
              <a:rPr lang="tr-TR" dirty="0" err="1" smtClean="0"/>
              <a:t>Drying</a:t>
            </a:r>
            <a:r>
              <a:rPr lang="tr-TR" dirty="0" smtClean="0"/>
              <a:t> in </a:t>
            </a:r>
            <a:r>
              <a:rPr lang="tr-TR" dirty="0" err="1" smtClean="0"/>
              <a:t>desiccator</a:t>
            </a:r>
            <a:endParaRPr lang="tr-TR" dirty="0" smtClean="0"/>
          </a:p>
          <a:p>
            <a:r>
              <a:rPr lang="tr-TR" dirty="0" err="1" smtClean="0"/>
              <a:t>Freeze</a:t>
            </a:r>
            <a:r>
              <a:rPr lang="tr-TR" dirty="0" smtClean="0"/>
              <a:t> </a:t>
            </a:r>
            <a:r>
              <a:rPr lang="tr-TR" dirty="0" err="1" smtClean="0"/>
              <a:t>drying</a:t>
            </a:r>
            <a:r>
              <a:rPr lang="tr-TR" dirty="0" smtClean="0"/>
              <a:t> (</a:t>
            </a:r>
            <a:r>
              <a:rPr lang="tr-TR" dirty="0" err="1" smtClean="0"/>
              <a:t>lyophilization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203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moisture</a:t>
            </a:r>
            <a:r>
              <a:rPr lang="tr-TR" dirty="0"/>
              <a:t> </a:t>
            </a:r>
            <a:r>
              <a:rPr lang="tr-TR" dirty="0" err="1"/>
              <a:t>determination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 </a:t>
            </a:r>
            <a:r>
              <a:rPr lang="tr-TR" dirty="0" err="1"/>
              <a:t>depend</a:t>
            </a:r>
            <a:r>
              <a:rPr lang="tr-TR" dirty="0"/>
              <a:t> on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physical</a:t>
            </a:r>
            <a:r>
              <a:rPr lang="tr-TR" dirty="0"/>
              <a:t> </a:t>
            </a:r>
            <a:r>
              <a:rPr lang="tr-TR" dirty="0" err="1"/>
              <a:t>properties</a:t>
            </a:r>
            <a:r>
              <a:rPr lang="tr-TR" dirty="0"/>
              <a:t> of </a:t>
            </a:r>
            <a:r>
              <a:rPr lang="tr-TR" dirty="0" err="1"/>
              <a:t>food</a:t>
            </a:r>
            <a:r>
              <a:rPr lang="tr-TR" dirty="0"/>
              <a:t> </a:t>
            </a:r>
            <a:r>
              <a:rPr lang="tr-TR" dirty="0" err="1"/>
              <a:t>material</a:t>
            </a:r>
            <a:r>
              <a:rPr lang="tr-TR" dirty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Specific</a:t>
            </a:r>
            <a:r>
              <a:rPr lang="tr-TR" dirty="0" smtClean="0"/>
              <a:t> </a:t>
            </a:r>
            <a:r>
              <a:rPr lang="tr-TR" dirty="0" err="1" smtClean="0"/>
              <a:t>gravity</a:t>
            </a:r>
            <a:endParaRPr lang="tr-TR" dirty="0"/>
          </a:p>
          <a:p>
            <a:r>
              <a:rPr lang="tr-TR" dirty="0" err="1" smtClean="0"/>
              <a:t>Vapor</a:t>
            </a:r>
            <a:r>
              <a:rPr lang="tr-TR" dirty="0" smtClean="0"/>
              <a:t> </a:t>
            </a:r>
            <a:r>
              <a:rPr lang="tr-TR" dirty="0" err="1" smtClean="0"/>
              <a:t>pressure</a:t>
            </a:r>
            <a:endParaRPr lang="tr-TR" dirty="0"/>
          </a:p>
          <a:p>
            <a:r>
              <a:rPr lang="tr-TR" dirty="0" err="1" smtClean="0"/>
              <a:t>Electrical</a:t>
            </a:r>
            <a:r>
              <a:rPr lang="tr-TR" dirty="0" smtClean="0"/>
              <a:t> </a:t>
            </a:r>
            <a:r>
              <a:rPr lang="tr-TR" dirty="0" err="1" smtClean="0"/>
              <a:t>conductivity</a:t>
            </a:r>
            <a:endParaRPr lang="tr-TR" dirty="0" smtClean="0"/>
          </a:p>
          <a:p>
            <a:r>
              <a:rPr lang="tr-TR" dirty="0" err="1" smtClean="0"/>
              <a:t>Refractometric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polarimetric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/>
          </a:p>
          <a:p>
            <a:r>
              <a:rPr lang="tr-TR" dirty="0" smtClean="0"/>
              <a:t>NMR </a:t>
            </a:r>
            <a:r>
              <a:rPr lang="tr-TR" dirty="0"/>
              <a:t>(</a:t>
            </a:r>
            <a:r>
              <a:rPr lang="tr-TR" dirty="0" err="1" smtClean="0"/>
              <a:t>nuclear</a:t>
            </a:r>
            <a:r>
              <a:rPr lang="tr-TR" dirty="0" smtClean="0"/>
              <a:t> </a:t>
            </a:r>
            <a:r>
              <a:rPr lang="tr-TR" dirty="0" err="1" smtClean="0"/>
              <a:t>magnetic</a:t>
            </a:r>
            <a:r>
              <a:rPr lang="tr-TR" dirty="0" smtClean="0"/>
              <a:t> </a:t>
            </a:r>
            <a:r>
              <a:rPr lang="tr-TR" dirty="0" err="1" smtClean="0"/>
              <a:t>resonance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 err="1" smtClean="0"/>
              <a:t>Spectroscopic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r>
              <a:rPr lang="tr-TR" dirty="0" smtClean="0"/>
              <a:t> (IR</a:t>
            </a:r>
            <a:r>
              <a:rPr lang="tr-TR" dirty="0"/>
              <a:t>)</a:t>
            </a:r>
          </a:p>
          <a:p>
            <a:r>
              <a:rPr lang="tr-TR" dirty="0" err="1" smtClean="0"/>
              <a:t>Cryoscpic</a:t>
            </a:r>
            <a:r>
              <a:rPr lang="tr-TR" dirty="0" smtClean="0"/>
              <a:t> </a:t>
            </a:r>
            <a:r>
              <a:rPr lang="tr-TR" dirty="0" err="1" smtClean="0"/>
              <a:t>techniques</a:t>
            </a:r>
            <a:endParaRPr lang="tr-TR" dirty="0"/>
          </a:p>
          <a:p>
            <a:r>
              <a:rPr lang="tr-TR" dirty="0" err="1" smtClean="0"/>
              <a:t>Chromatographic</a:t>
            </a:r>
            <a:r>
              <a:rPr lang="tr-TR" dirty="0" smtClean="0"/>
              <a:t> </a:t>
            </a:r>
            <a:r>
              <a:rPr lang="tr-TR" dirty="0" err="1" smtClean="0"/>
              <a:t>techniques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90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moisture</a:t>
            </a:r>
            <a:r>
              <a:rPr lang="tr-TR" dirty="0"/>
              <a:t> </a:t>
            </a:r>
            <a:r>
              <a:rPr lang="tr-TR" dirty="0" err="1"/>
              <a:t>determination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 </a:t>
            </a:r>
            <a:r>
              <a:rPr lang="tr-TR" dirty="0" err="1"/>
              <a:t>depend</a:t>
            </a:r>
            <a:r>
              <a:rPr lang="tr-TR" dirty="0"/>
              <a:t> on </a:t>
            </a:r>
            <a:r>
              <a:rPr lang="tr-TR" dirty="0" err="1"/>
              <a:t>chemical</a:t>
            </a:r>
            <a:r>
              <a:rPr lang="tr-TR" dirty="0"/>
              <a:t> </a:t>
            </a:r>
            <a:r>
              <a:rPr lang="tr-TR" dirty="0" err="1"/>
              <a:t>reactions</a:t>
            </a:r>
            <a:r>
              <a:rPr lang="tr-TR" dirty="0"/>
              <a:t> of </a:t>
            </a:r>
            <a:r>
              <a:rPr lang="tr-TR" dirty="0" err="1" smtClean="0"/>
              <a:t>water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Color</a:t>
            </a:r>
            <a:r>
              <a:rPr lang="tr-TR" dirty="0" smtClean="0"/>
              <a:t> </a:t>
            </a:r>
            <a:r>
              <a:rPr lang="tr-TR" dirty="0" err="1" smtClean="0"/>
              <a:t>change</a:t>
            </a:r>
            <a:r>
              <a:rPr lang="tr-TR" dirty="0" smtClean="0"/>
              <a:t> of </a:t>
            </a:r>
            <a:r>
              <a:rPr lang="tr-TR" dirty="0" err="1" smtClean="0"/>
              <a:t>iodine</a:t>
            </a:r>
            <a:r>
              <a:rPr lang="tr-TR" dirty="0" smtClean="0"/>
              <a:t> in Karl </a:t>
            </a:r>
            <a:r>
              <a:rPr lang="tr-TR" dirty="0" err="1"/>
              <a:t>Fischer</a:t>
            </a:r>
            <a:r>
              <a:rPr lang="tr-TR" dirty="0"/>
              <a:t> </a:t>
            </a:r>
            <a:r>
              <a:rPr lang="tr-TR" dirty="0" err="1" smtClean="0"/>
              <a:t>solutions</a:t>
            </a:r>
            <a:endParaRPr lang="tr-TR" dirty="0"/>
          </a:p>
          <a:p>
            <a:r>
              <a:rPr lang="tr-TR" dirty="0" err="1" smtClean="0"/>
              <a:t>Color</a:t>
            </a:r>
            <a:r>
              <a:rPr lang="tr-TR" dirty="0" smtClean="0"/>
              <a:t> </a:t>
            </a:r>
            <a:r>
              <a:rPr lang="tr-TR" dirty="0" err="1" smtClean="0"/>
              <a:t>change</a:t>
            </a:r>
            <a:r>
              <a:rPr lang="tr-TR" dirty="0" smtClean="0"/>
              <a:t> of </a:t>
            </a:r>
            <a:r>
              <a:rPr lang="tr-TR" dirty="0" err="1" smtClean="0"/>
              <a:t>cobalt</a:t>
            </a:r>
            <a:r>
              <a:rPr lang="tr-TR" dirty="0" smtClean="0"/>
              <a:t> </a:t>
            </a:r>
            <a:r>
              <a:rPr lang="tr-TR" dirty="0" err="1" smtClean="0"/>
              <a:t>chloride</a:t>
            </a:r>
            <a:endParaRPr lang="tr-TR" dirty="0"/>
          </a:p>
          <a:p>
            <a:r>
              <a:rPr lang="tr-TR" dirty="0" err="1" smtClean="0"/>
              <a:t>Measurement</a:t>
            </a:r>
            <a:r>
              <a:rPr lang="tr-TR" dirty="0" smtClean="0"/>
              <a:t> of </a:t>
            </a:r>
            <a:r>
              <a:rPr lang="tr-TR" dirty="0" err="1" smtClean="0"/>
              <a:t>heat</a:t>
            </a:r>
            <a:r>
              <a:rPr lang="tr-TR" dirty="0" smtClean="0"/>
              <a:t> </a:t>
            </a:r>
            <a:r>
              <a:rPr lang="tr-TR" dirty="0" err="1" smtClean="0"/>
              <a:t>released</a:t>
            </a:r>
            <a:r>
              <a:rPr lang="tr-TR" dirty="0" smtClean="0"/>
              <a:t> as a </a:t>
            </a:r>
            <a:r>
              <a:rPr lang="tr-TR" dirty="0" err="1" smtClean="0"/>
              <a:t>result</a:t>
            </a:r>
            <a:r>
              <a:rPr lang="tr-TR" dirty="0" smtClean="0"/>
              <a:t> of </a:t>
            </a:r>
            <a:r>
              <a:rPr lang="tr-TR" dirty="0" err="1" smtClean="0"/>
              <a:t>reaction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sulphuric</a:t>
            </a:r>
            <a:r>
              <a:rPr lang="tr-TR" dirty="0" smtClean="0"/>
              <a:t> </a:t>
            </a:r>
            <a:r>
              <a:rPr lang="tr-TR" dirty="0" err="1" smtClean="0"/>
              <a:t>acid</a:t>
            </a:r>
            <a:endParaRPr lang="tr-TR" dirty="0"/>
          </a:p>
          <a:p>
            <a:r>
              <a:rPr lang="tr-TR" dirty="0" err="1" smtClean="0"/>
              <a:t>Detection</a:t>
            </a:r>
            <a:r>
              <a:rPr lang="tr-TR" dirty="0" smtClean="0"/>
              <a:t> of </a:t>
            </a:r>
            <a:r>
              <a:rPr lang="tr-TR" dirty="0" err="1" smtClean="0"/>
              <a:t>acetylene</a:t>
            </a:r>
            <a:r>
              <a:rPr lang="tr-TR" dirty="0" smtClean="0"/>
              <a:t> </a:t>
            </a:r>
            <a:r>
              <a:rPr lang="tr-TR" dirty="0" err="1" smtClean="0"/>
              <a:t>due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reaction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calcium</a:t>
            </a:r>
            <a:r>
              <a:rPr lang="tr-TR" dirty="0" smtClean="0"/>
              <a:t> </a:t>
            </a:r>
            <a:r>
              <a:rPr lang="tr-TR" dirty="0" err="1" smtClean="0"/>
              <a:t>carbide</a:t>
            </a:r>
            <a:endParaRPr lang="tr-TR" dirty="0"/>
          </a:p>
          <a:p>
            <a:r>
              <a:rPr lang="tr-TR" dirty="0" err="1" smtClean="0"/>
              <a:t>Detection</a:t>
            </a:r>
            <a:r>
              <a:rPr lang="tr-TR" dirty="0" smtClean="0"/>
              <a:t> of </a:t>
            </a:r>
            <a:r>
              <a:rPr lang="tr-TR" dirty="0" err="1" smtClean="0"/>
              <a:t>hydrogen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calcium</a:t>
            </a:r>
            <a:r>
              <a:rPr lang="tr-TR" dirty="0" smtClean="0"/>
              <a:t> </a:t>
            </a:r>
            <a:r>
              <a:rPr lang="tr-TR" dirty="0" err="1" smtClean="0"/>
              <a:t>hyroxide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Formation</a:t>
            </a:r>
            <a:r>
              <a:rPr lang="tr-TR" dirty="0" smtClean="0"/>
              <a:t> of </a:t>
            </a:r>
            <a:r>
              <a:rPr lang="tr-TR" dirty="0" err="1" smtClean="0"/>
              <a:t>HCl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el-GR" dirty="0" smtClean="0"/>
              <a:t> α</a:t>
            </a:r>
            <a:r>
              <a:rPr lang="tr-TR" dirty="0"/>
              <a:t>- </a:t>
            </a:r>
            <a:r>
              <a:rPr lang="tr-TR" dirty="0" err="1"/>
              <a:t>naphtoxide</a:t>
            </a:r>
            <a:r>
              <a:rPr lang="tr-TR" dirty="0"/>
              <a:t> </a:t>
            </a:r>
            <a:r>
              <a:rPr lang="tr-TR" smtClean="0"/>
              <a:t>chlorophosphine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78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oğa Çizimi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Doğa sunumu, resimli manzara tasarımı (geniş ekran)</Template>
  <TotalTime>2388</TotalTime>
  <Words>362</Words>
  <Application>Microsoft Office PowerPoint</Application>
  <PresentationFormat>Geniş ekran</PresentationFormat>
  <Paragraphs>51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Segoe Print</vt:lpstr>
      <vt:lpstr>Doğa Çizimi 16x9</vt:lpstr>
      <vt:lpstr>Moisture and total solids analysis</vt:lpstr>
      <vt:lpstr>Importance of moisture assays</vt:lpstr>
      <vt:lpstr>PowerPoint Sunusu</vt:lpstr>
      <vt:lpstr>PowerPoint Sunusu</vt:lpstr>
      <vt:lpstr>How to determine the correct method for moisture determination?</vt:lpstr>
      <vt:lpstr>Moisture determination methods</vt:lpstr>
      <vt:lpstr>The moisture determination methods which are dependent on weight loss or water removal determination</vt:lpstr>
      <vt:lpstr>The moisture determination methods depend on some physical properties of food material </vt:lpstr>
      <vt:lpstr>The moisture determination methods depend on chemical reactions of water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TASARIM SÜRECİ</dc:title>
  <dc:creator>Dell</dc:creator>
  <cp:lastModifiedBy>Ozge Sakiyan Demirkol</cp:lastModifiedBy>
  <cp:revision>71</cp:revision>
  <dcterms:created xsi:type="dcterms:W3CDTF">2020-12-24T16:23:35Z</dcterms:created>
  <dcterms:modified xsi:type="dcterms:W3CDTF">2021-03-07T14:12:26Z</dcterms:modified>
</cp:coreProperties>
</file>