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8" r:id="rId3"/>
    <p:sldId id="260" r:id="rId4"/>
    <p:sldId id="261" r:id="rId5"/>
    <p:sldId id="262" r:id="rId6"/>
    <p:sldId id="263" r:id="rId7"/>
    <p:sldId id="264" r:id="rId8"/>
    <p:sldId id="265"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50"/>
    <p:restoredTop sz="94697"/>
  </p:normalViewPr>
  <p:slideViewPr>
    <p:cSldViewPr snapToGrid="0" snapToObjects="1">
      <p:cViewPr varScale="1">
        <p:scale>
          <a:sx n="90" d="100"/>
          <a:sy n="90" d="100"/>
        </p:scale>
        <p:origin x="118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609743-6496-CA4D-A3A0-FEFE0CF4B206}" type="datetimeFigureOut">
              <a:rPr lang="tr-TR" smtClean="0"/>
              <a:t>19.02.2018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D73629-ABB8-A745-9DA3-AD2C6802760A}" type="slidenum">
              <a:rPr lang="tr-TR" smtClean="0"/>
              <a:t>‹#›</a:t>
            </a:fld>
            <a:endParaRPr lang="tr-TR"/>
          </a:p>
        </p:txBody>
      </p:sp>
    </p:spTree>
    <p:extLst>
      <p:ext uri="{BB962C8B-B14F-4D97-AF65-F5344CB8AC3E}">
        <p14:creationId xmlns:p14="http://schemas.microsoft.com/office/powerpoint/2010/main" val="2641219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stilini düzenlemek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745571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699212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stilini düzenlemek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434008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idx="1"/>
          </p:nvPr>
        </p:nvSpPr>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050149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stilini düzenlemek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tıklayın</a:t>
            </a: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839010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9F6A117-8A50-0E4E-8826-3632BA8E4C05}" type="datetimeFigureOut">
              <a:rPr lang="tr-TR" smtClean="0"/>
              <a:t>19.02.2018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659682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9F6A117-8A50-0E4E-8826-3632BA8E4C05}" type="datetimeFigureOut">
              <a:rPr lang="tr-TR" smtClean="0"/>
              <a:t>19.02.2018</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625980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Veri Yer Tutucusu 2"/>
          <p:cNvSpPr>
            <a:spLocks noGrp="1"/>
          </p:cNvSpPr>
          <p:nvPr>
            <p:ph type="dt" sz="half" idx="10"/>
          </p:nvPr>
        </p:nvSpPr>
        <p:spPr/>
        <p:txBody>
          <a:bodyPr/>
          <a:lstStyle/>
          <a:p>
            <a:fld id="{69F6A117-8A50-0E4E-8826-3632BA8E4C05}" type="datetimeFigureOut">
              <a:rPr lang="tr-TR" smtClean="0"/>
              <a:t>19.02.2018</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337843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9F6A117-8A50-0E4E-8826-3632BA8E4C05}" type="datetimeFigureOut">
              <a:rPr lang="tr-TR" smtClean="0"/>
              <a:t>19.02.2018</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86118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69F6A117-8A50-0E4E-8826-3632BA8E4C05}" type="datetimeFigureOut">
              <a:rPr lang="tr-TR" smtClean="0"/>
              <a:t>19.02.2018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353338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69F6A117-8A50-0E4E-8826-3632BA8E4C05}" type="datetimeFigureOut">
              <a:rPr lang="tr-TR" smtClean="0"/>
              <a:t>19.02.2018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56187254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F6A117-8A50-0E4E-8826-3632BA8E4C05}" type="datetimeFigureOut">
              <a:rPr lang="tr-TR" smtClean="0"/>
              <a:t>19.02.2018</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9296AE-051B-7048-AF0A-1B3CF84F79EA}" type="slidenum">
              <a:rPr lang="tr-TR" smtClean="0"/>
              <a:t>‹#›</a:t>
            </a:fld>
            <a:endParaRPr lang="tr-TR"/>
          </a:p>
        </p:txBody>
      </p:sp>
    </p:spTree>
    <p:extLst>
      <p:ext uri="{BB962C8B-B14F-4D97-AF65-F5344CB8AC3E}">
        <p14:creationId xmlns:p14="http://schemas.microsoft.com/office/powerpoint/2010/main" val="13170619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HUKUK BAŞLANGICI 6</a:t>
            </a:r>
            <a:endParaRPr lang="tr-TR" dirty="0"/>
          </a:p>
        </p:txBody>
      </p:sp>
      <p:sp>
        <p:nvSpPr>
          <p:cNvPr id="3" name="Alt Konu Başlığı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74141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HUKUK NORMU</a:t>
            </a:r>
            <a:endParaRPr lang="tr-TR" dirty="0"/>
          </a:p>
        </p:txBody>
      </p:sp>
      <p:sp>
        <p:nvSpPr>
          <p:cNvPr id="3" name="İçerik Yer Tutucusu 2"/>
          <p:cNvSpPr>
            <a:spLocks noGrp="1"/>
          </p:cNvSpPr>
          <p:nvPr>
            <p:ph idx="1"/>
          </p:nvPr>
        </p:nvSpPr>
        <p:spPr/>
        <p:txBody>
          <a:bodyPr/>
          <a:lstStyle/>
          <a:p>
            <a:r>
              <a:rPr lang="tr-TR" dirty="0" smtClean="0"/>
              <a:t>DİĞER NORMLARDAN FARKLI ÖZELLİKLERİ</a:t>
            </a:r>
          </a:p>
          <a:p>
            <a:r>
              <a:rPr lang="tr-TR" dirty="0" smtClean="0"/>
              <a:t>1.Kurumsal Yapıya Aittir</a:t>
            </a:r>
          </a:p>
          <a:p>
            <a:r>
              <a:rPr lang="tr-TR" dirty="0" smtClean="0"/>
              <a:t>2.Adaleti gerçekleştirme amacı veya iddiası vardır</a:t>
            </a:r>
          </a:p>
          <a:p>
            <a:r>
              <a:rPr lang="tr-TR" dirty="0" smtClean="0"/>
              <a:t>3.Hukuki müeyyidesi farklılık gösterir</a:t>
            </a:r>
          </a:p>
          <a:p>
            <a:r>
              <a:rPr lang="tr-TR" dirty="0"/>
              <a:t>Hukuk kurallarını sayılan diğer toplumsal kurallardan ayıran özelliklerin başında uygulanan cebrin niteliği gelir. Hukuk kurallarının müeyyidesi cebri niteliktedir ve bu cebir kurumsal bir yapıyla desteklenmiştir. Söz konusu cebir, kişinin özgürlüğüne (</a:t>
            </a:r>
            <a:r>
              <a:rPr lang="tr-TR" dirty="0" err="1"/>
              <a:t>örn</a:t>
            </a:r>
            <a:r>
              <a:rPr lang="tr-TR" dirty="0"/>
              <a:t>: hapis cezası), malvarlığına (</a:t>
            </a:r>
            <a:r>
              <a:rPr lang="tr-TR" dirty="0" err="1"/>
              <a:t>örn</a:t>
            </a:r>
            <a:r>
              <a:rPr lang="tr-TR" dirty="0"/>
              <a:t>: maddi tazminat) yönelik olabilir.</a:t>
            </a:r>
          </a:p>
          <a:p>
            <a:endParaRPr lang="tr-TR" dirty="0"/>
          </a:p>
          <a:p>
            <a:endParaRPr lang="tr-TR" dirty="0" smtClean="0"/>
          </a:p>
          <a:p>
            <a:endParaRPr lang="tr-TR" dirty="0"/>
          </a:p>
          <a:p>
            <a:endParaRPr lang="tr-TR" dirty="0"/>
          </a:p>
        </p:txBody>
      </p:sp>
    </p:spTree>
    <p:extLst>
      <p:ext uri="{BB962C8B-B14F-4D97-AF65-F5344CB8AC3E}">
        <p14:creationId xmlns:p14="http://schemas.microsoft.com/office/powerpoint/2010/main" val="1249743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Ahlak kuralları</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Sosyal hayatı düzenleyen kurallardan bir tanesi de ahlak kurallarıdır. Kişisel ahlak kuralları ve sosyal ahlak kuralları olarak ayrılırlar.</a:t>
            </a:r>
          </a:p>
          <a:p>
            <a:r>
              <a:rPr lang="tr-TR" dirty="0" smtClean="0"/>
              <a:t>Kişisel ahlak: kişilerin benimsedikleri ahlak ilkelerini ifade etmek için kullanılırlar. Bu ahlak kişinin yaşadığı toplumdan çoğu kez soyutlanamaz. Bununla birlikte kişinin toplumdakilerden ayrı ve bazen onlarla çelişen ahlaki değerlere sahip olmaları da mümkündür.</a:t>
            </a:r>
          </a:p>
          <a:p>
            <a:r>
              <a:rPr lang="tr-TR" dirty="0" smtClean="0"/>
              <a:t>Sosyal ahlak: Toplum düzeyinde ve daha ziyade kişilerin birbirleri ile ilişkilerinde görülen ahlak kurallarını ifade etmek için kullanılır.  Toplumun kişilerden istediği, beklediği davranış modellerini gösterir.</a:t>
            </a:r>
          </a:p>
          <a:p>
            <a:pPr marL="0" indent="0">
              <a:buNone/>
            </a:pPr>
            <a:r>
              <a:rPr lang="tr-TR" dirty="0" smtClean="0"/>
              <a:t>****değişkenlik, görelilik, belirsizlik</a:t>
            </a:r>
          </a:p>
          <a:p>
            <a:pPr marL="0" indent="0">
              <a:buNone/>
            </a:pPr>
            <a:r>
              <a:rPr lang="tr-TR" dirty="0" smtClean="0"/>
              <a:t>****işlevi nedir?</a:t>
            </a:r>
          </a:p>
          <a:p>
            <a:pPr marL="0" indent="0">
              <a:buNone/>
            </a:pPr>
            <a:endParaRPr lang="tr-TR" dirty="0" smtClean="0"/>
          </a:p>
        </p:txBody>
      </p:sp>
    </p:spTree>
    <p:extLst>
      <p:ext uri="{BB962C8B-B14F-4D97-AF65-F5344CB8AC3E}">
        <p14:creationId xmlns:p14="http://schemas.microsoft.com/office/powerpoint/2010/main" val="2075618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Ahlak kuralları -hukuk kuralları farkları</a:t>
            </a:r>
            <a:endParaRPr lang="tr-TR" dirty="0"/>
          </a:p>
        </p:txBody>
      </p:sp>
      <p:sp>
        <p:nvSpPr>
          <p:cNvPr id="3" name="İçerik Yer Tutucusu 2"/>
          <p:cNvSpPr>
            <a:spLocks noGrp="1"/>
          </p:cNvSpPr>
          <p:nvPr>
            <p:ph idx="1"/>
          </p:nvPr>
        </p:nvSpPr>
        <p:spPr/>
        <p:txBody>
          <a:bodyPr>
            <a:normAutofit fontScale="92500" lnSpcReduction="10000"/>
          </a:bodyPr>
          <a:lstStyle/>
          <a:p>
            <a:r>
              <a:rPr lang="tr-TR" b="1" dirty="0" smtClean="0"/>
              <a:t>Amaç farkı: </a:t>
            </a:r>
            <a:r>
              <a:rPr lang="tr-TR" dirty="0" smtClean="0"/>
              <a:t>Hukuk kurallarının amacı adaleti gerçekleştirmek iken ahlak kurallarının amacı iyi/kötü sayılanları belirlemektir. (Bir görüşe göre her iki kural türü de toplum düzenini sağlamayı amaçlar.)</a:t>
            </a:r>
          </a:p>
          <a:p>
            <a:r>
              <a:rPr lang="tr-TR" b="1" dirty="0" err="1" smtClean="0"/>
              <a:t>Dışlık</a:t>
            </a:r>
            <a:r>
              <a:rPr lang="tr-TR" b="1" dirty="0" smtClean="0"/>
              <a:t>-içlik ayrımı: </a:t>
            </a:r>
            <a:r>
              <a:rPr lang="tr-TR" dirty="0" smtClean="0"/>
              <a:t>Hukuk kurallarının dış dünyaya yansımış insan eylemleri ile ilgilendiği, ahlak kurallarının ise kişinin kendisiyle ilişkisinde olan bitenle de ilgilendiği dile getirilmiştir. Örneğin hırsızlık suçunu işlemese bile kişinin çalmayı düşünmesi ahlaka aykırı iken bu düşünme faaliyeti hukuka aykırı bir fiil olarak sayılmaz.</a:t>
            </a:r>
          </a:p>
          <a:p>
            <a:r>
              <a:rPr lang="tr-TR" b="1" dirty="0" smtClean="0"/>
              <a:t>Kaynak farkı: </a:t>
            </a:r>
            <a:r>
              <a:rPr lang="tr-TR" dirty="0" smtClean="0"/>
              <a:t>Hukuk kurallarını hukuk düzeninin yetkilendirdiği kişiler koyar. Ahlak kuralları bu bakımdan daha otonom bir özellik gösterirler. Hukuk kuralı bireyin dışında ona üstün bir iradenin ürünü iken ahlak kuralları bireyin vicdanının ürünü olarak ortaya konulurlar.</a:t>
            </a:r>
            <a:endParaRPr lang="tr-TR" dirty="0"/>
          </a:p>
        </p:txBody>
      </p:sp>
    </p:spTree>
    <p:extLst>
      <p:ext uri="{BB962C8B-B14F-4D97-AF65-F5344CB8AC3E}">
        <p14:creationId xmlns:p14="http://schemas.microsoft.com/office/powerpoint/2010/main" val="2403264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Ahlak kuralları -hukuk kuralları farkları</a:t>
            </a:r>
            <a:endParaRPr lang="tr-TR" dirty="0"/>
          </a:p>
        </p:txBody>
      </p:sp>
      <p:sp>
        <p:nvSpPr>
          <p:cNvPr id="3" name="İçerik Yer Tutucusu 2"/>
          <p:cNvSpPr>
            <a:spLocks noGrp="1"/>
          </p:cNvSpPr>
          <p:nvPr>
            <p:ph idx="1"/>
          </p:nvPr>
        </p:nvSpPr>
        <p:spPr/>
        <p:txBody>
          <a:bodyPr>
            <a:normAutofit fontScale="92500" lnSpcReduction="20000"/>
          </a:bodyPr>
          <a:lstStyle/>
          <a:p>
            <a:r>
              <a:rPr lang="tr-TR" b="1" dirty="0" smtClean="0"/>
              <a:t>Muhatap farkı: </a:t>
            </a:r>
            <a:r>
              <a:rPr lang="tr-TR" dirty="0" smtClean="0"/>
              <a:t>Her iki kuralın muhatabı da insan olmakla birlikte ahlak kuralının koyucusu ile muhatabı aynı kişidir. (Burada toplumsal ahlak kurallarının niteliği eleştiri konusu yapılabilir.)</a:t>
            </a:r>
          </a:p>
          <a:p>
            <a:r>
              <a:rPr lang="tr-TR" b="1" dirty="0" smtClean="0"/>
              <a:t>Uygulayıcı farkı: </a:t>
            </a:r>
            <a:r>
              <a:rPr lang="tr-TR" dirty="0" smtClean="0"/>
              <a:t>Hukuk kuralının ihlali halinde ihlali saptayacak, kuralı uygulayacak olan bireyin kendi dışında ve hukuk düzeninin yetkilendirdiği kişi ve makamlardır. Ahlak alanında kişinin kendi vicdanı da bu belirlemeyi yapar.</a:t>
            </a:r>
          </a:p>
          <a:p>
            <a:r>
              <a:rPr lang="tr-TR" b="1" dirty="0" smtClean="0"/>
              <a:t>Hak-ödev bakımından fark: </a:t>
            </a:r>
            <a:r>
              <a:rPr lang="tr-TR" dirty="0" smtClean="0"/>
              <a:t>Hukuk kuralları haklar ve ödevler verirken ahlak kuralları sadece ödevler yükler.</a:t>
            </a:r>
          </a:p>
          <a:p>
            <a:r>
              <a:rPr lang="tr-TR" b="1" dirty="0" smtClean="0"/>
              <a:t>Müeyyide farkı:</a:t>
            </a:r>
            <a:r>
              <a:rPr lang="tr-TR" dirty="0" smtClean="0"/>
              <a:t> cebri müeyyide-vicdani rahatsızlık (eleştiri-toplumsal ahlak açısından?)</a:t>
            </a:r>
          </a:p>
          <a:p>
            <a:pPr marL="0" indent="0">
              <a:buNone/>
            </a:pPr>
            <a:r>
              <a:rPr lang="tr-TR" dirty="0" smtClean="0"/>
              <a:t>****hukuk-ahlak ilişkisini gördüğümüz hukuk kuralları var mıdır?</a:t>
            </a:r>
          </a:p>
          <a:p>
            <a:pPr marL="0" indent="0">
              <a:buNone/>
            </a:pPr>
            <a:endParaRPr lang="tr-TR" dirty="0"/>
          </a:p>
        </p:txBody>
      </p:sp>
    </p:spTree>
    <p:extLst>
      <p:ext uri="{BB962C8B-B14F-4D97-AF65-F5344CB8AC3E}">
        <p14:creationId xmlns:p14="http://schemas.microsoft.com/office/powerpoint/2010/main" val="19358311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Hukuk-ahlak ilişkisine örnek normlar</a:t>
            </a:r>
            <a:endParaRPr lang="tr-TR" dirty="0"/>
          </a:p>
        </p:txBody>
      </p:sp>
      <p:sp>
        <p:nvSpPr>
          <p:cNvPr id="3" name="İçerik Yer Tutucusu 2"/>
          <p:cNvSpPr>
            <a:spLocks noGrp="1"/>
          </p:cNvSpPr>
          <p:nvPr>
            <p:ph idx="1"/>
          </p:nvPr>
        </p:nvSpPr>
        <p:spPr/>
        <p:txBody>
          <a:bodyPr/>
          <a:lstStyle/>
          <a:p>
            <a:r>
              <a:rPr lang="tr-TR" dirty="0" smtClean="0"/>
              <a:t>MK 2: Herkes haklarını kullanırken ve borçlarını yerine getirirken dürüstlük kurallarına uymak zorundadır.</a:t>
            </a:r>
          </a:p>
          <a:p>
            <a:r>
              <a:rPr lang="tr-TR" dirty="0" smtClean="0"/>
              <a:t>MK 364: Herkes, yardım etmediği takdirde yoksulluğa düşecek olan üstsoyu ve altsoyu ile kardeşlerine nafaka vermekle yükümlüdür.</a:t>
            </a:r>
          </a:p>
          <a:p>
            <a:r>
              <a:rPr lang="tr-TR" dirty="0" smtClean="0"/>
              <a:t>Ahlak, ahlaka aykırılık sözcükleri içeren düzenlemelerimiz vardır.</a:t>
            </a:r>
          </a:p>
          <a:p>
            <a:r>
              <a:rPr lang="tr-TR" dirty="0" smtClean="0"/>
              <a:t>Hem ahlakın hem hukukun uygun görmediği eylemler vardır. Hırsızlık gibi, sadakat yükümlülüğü gibi</a:t>
            </a:r>
            <a:endParaRPr lang="tr-TR" dirty="0"/>
          </a:p>
        </p:txBody>
      </p:sp>
    </p:spTree>
    <p:extLst>
      <p:ext uri="{BB962C8B-B14F-4D97-AF65-F5344CB8AC3E}">
        <p14:creationId xmlns:p14="http://schemas.microsoft.com/office/powerpoint/2010/main" val="1705631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Hukuk normlarının ahlâkla ilişkisi olması, hukuk ahlâktır yaklaşımına yer vermez.</a:t>
            </a:r>
          </a:p>
          <a:p>
            <a:endParaRPr lang="tr-TR" dirty="0"/>
          </a:p>
          <a:p>
            <a:r>
              <a:rPr lang="tr-TR" dirty="0" smtClean="0"/>
              <a:t>Hukukta ahlâka yer verilmesinin nedeni farklılık taşıyabilir.</a:t>
            </a:r>
            <a:endParaRPr lang="tr-TR" dirty="0"/>
          </a:p>
        </p:txBody>
      </p:sp>
    </p:spTree>
    <p:extLst>
      <p:ext uri="{BB962C8B-B14F-4D97-AF65-F5344CB8AC3E}">
        <p14:creationId xmlns:p14="http://schemas.microsoft.com/office/powerpoint/2010/main" val="1094972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Hukukta ahlâk kurallarına aykırı normlar olabilir.</a:t>
            </a:r>
          </a:p>
          <a:p>
            <a:r>
              <a:rPr lang="tr-TR" dirty="0" smtClean="0"/>
              <a:t>Ahlâkın yasakladığı her davranış hukuken yasak değildir.</a:t>
            </a:r>
          </a:p>
          <a:p>
            <a:r>
              <a:rPr lang="tr-TR" dirty="0" smtClean="0"/>
              <a:t>Hukukta ahlâkla ilgisiz hukuk kuralları olabilir. </a:t>
            </a:r>
          </a:p>
          <a:p>
            <a:r>
              <a:rPr lang="tr-TR" dirty="0" smtClean="0"/>
              <a:t>Hukukun karışmadığı bir ahlâk alanı vardır.</a:t>
            </a:r>
          </a:p>
          <a:p>
            <a:r>
              <a:rPr lang="tr-TR" dirty="0" smtClean="0"/>
              <a:t>(H.L.A. Hart, Hukuk, Özgürlük </a:t>
            </a:r>
            <a:r>
              <a:rPr lang="tr-TR" smtClean="0"/>
              <a:t>ve Ahlâk)</a:t>
            </a:r>
            <a:endParaRPr lang="tr-TR" dirty="0" smtClean="0"/>
          </a:p>
          <a:p>
            <a:endParaRPr lang="tr-TR" dirty="0"/>
          </a:p>
          <a:p>
            <a:endParaRPr lang="tr-TR" dirty="0"/>
          </a:p>
        </p:txBody>
      </p:sp>
    </p:spTree>
    <p:extLst>
      <p:ext uri="{BB962C8B-B14F-4D97-AF65-F5344CB8AC3E}">
        <p14:creationId xmlns:p14="http://schemas.microsoft.com/office/powerpoint/2010/main" val="148450308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TotalTime>
  <Words>520</Words>
  <Application>Microsoft Macintosh PowerPoint</Application>
  <PresentationFormat>Geniş Ekran</PresentationFormat>
  <Paragraphs>38</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Calibri</vt:lpstr>
      <vt:lpstr>Calibri Light</vt:lpstr>
      <vt:lpstr>Arial</vt:lpstr>
      <vt:lpstr>Office Teması</vt:lpstr>
      <vt:lpstr>HUKUK BAŞLANGICI 6</vt:lpstr>
      <vt:lpstr>HUKUK NORMU</vt:lpstr>
      <vt:lpstr>Ahlak kuralları</vt:lpstr>
      <vt:lpstr>Ahlak kuralları -hukuk kuralları farkları</vt:lpstr>
      <vt:lpstr>Ahlak kuralları -hukuk kuralları farkları</vt:lpstr>
      <vt:lpstr>Hukuk-ahlak ilişkisine örnek normlar</vt:lpstr>
      <vt:lpstr>PowerPoint Sunusu</vt:lpstr>
      <vt:lpstr>PowerPoint Sunusu</vt:lpstr>
    </vt:vector>
  </TitlesOfParts>
  <Company/>
  <LinksUpToDate>false</LinksUpToDate>
  <SharedDoc>false</SharedDoc>
  <HyperlinksChanged>false</HyperlinksChanged>
  <AppVersion>15.0041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BAŞLANGICI 1</dc:title>
  <dc:creator>Gülriz Uygur</dc:creator>
  <cp:lastModifiedBy>Gülriz Uygur</cp:lastModifiedBy>
  <cp:revision>8</cp:revision>
  <dcterms:created xsi:type="dcterms:W3CDTF">2017-11-26T15:05:28Z</dcterms:created>
  <dcterms:modified xsi:type="dcterms:W3CDTF">2018-02-19T18:15:19Z</dcterms:modified>
</cp:coreProperties>
</file>