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65" r:id="rId9"/>
    <p:sldId id="266" r:id="rId10"/>
    <p:sldId id="267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1"/>
    <p:restoredTop sz="92198"/>
  </p:normalViewPr>
  <p:slideViewPr>
    <p:cSldViewPr snapToGrid="0" snapToObjects="1">
      <p:cViewPr varScale="1">
        <p:scale>
          <a:sx n="98" d="100"/>
          <a:sy n="98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94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216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ve Alt Ana Başlı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Başlık Metni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örüntü"/>
          <p:cNvSpPr>
            <a:spLocks noGrp="1"/>
          </p:cNvSpPr>
          <p:nvPr>
            <p:ph type="pic" idx="13"/>
          </p:nvPr>
        </p:nvSpPr>
        <p:spPr>
          <a:xfrm>
            <a:off x="-851457" y="-14228"/>
            <a:ext cx="15004983" cy="9987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Yata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örüntü"/>
          <p:cNvSpPr>
            <a:spLocks noGrp="1"/>
          </p:cNvSpPr>
          <p:nvPr>
            <p:ph type="pic" idx="13"/>
          </p:nvPr>
        </p:nvSpPr>
        <p:spPr>
          <a:xfrm>
            <a:off x="1960603" y="884196"/>
            <a:ext cx="9166170" cy="610123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Başlık Metni"/>
          <p:cNvSpPr txBox="1"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Başlık Metni</a:t>
            </a:r>
          </a:p>
        </p:txBody>
      </p:sp>
      <p:sp>
        <p:nvSpPr>
          <p:cNvPr id="2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O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Metni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Düş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örüntü"/>
          <p:cNvSpPr>
            <a:spLocks noGrp="1"/>
          </p:cNvSpPr>
          <p:nvPr>
            <p:ph type="pic" sz="half" idx="13"/>
          </p:nvPr>
        </p:nvSpPr>
        <p:spPr>
          <a:xfrm>
            <a:off x="6273800" y="1206500"/>
            <a:ext cx="5888774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Başlık Metni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Başlık Metni</a:t>
            </a:r>
          </a:p>
        </p:txBody>
      </p:sp>
      <p:sp>
        <p:nvSpPr>
          <p:cNvPr id="4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Ü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7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3 -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örüntü"/>
          <p:cNvSpPr>
            <a:spLocks noGrp="1"/>
          </p:cNvSpPr>
          <p:nvPr>
            <p:ph type="pic" idx="13"/>
          </p:nvPr>
        </p:nvSpPr>
        <p:spPr>
          <a:xfrm>
            <a:off x="711200" y="673100"/>
            <a:ext cx="6680111" cy="8255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örüntü"/>
          <p:cNvSpPr>
            <a:spLocks noGrp="1"/>
          </p:cNvSpPr>
          <p:nvPr>
            <p:ph type="pic" sz="quarter" idx="14"/>
          </p:nvPr>
        </p:nvSpPr>
        <p:spPr>
          <a:xfrm>
            <a:off x="7645400" y="652434"/>
            <a:ext cx="4572000" cy="304642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Görüntü"/>
          <p:cNvSpPr>
            <a:spLocks noGrp="1"/>
          </p:cNvSpPr>
          <p:nvPr>
            <p:ph type="pic" sz="half" idx="15"/>
          </p:nvPr>
        </p:nvSpPr>
        <p:spPr>
          <a:xfrm>
            <a:off x="7645400" y="3225800"/>
            <a:ext cx="4572000" cy="6858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Ali Utku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-Ali Utku</a:t>
            </a:r>
          </a:p>
        </p:txBody>
      </p:sp>
      <p:sp>
        <p:nvSpPr>
          <p:cNvPr id="94" name="“Buraya bir alıntı yazın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“Buraya bir alıntı yazın.” </a:t>
            </a:r>
          </a:p>
        </p:txBody>
      </p:sp>
      <p:sp>
        <p:nvSpPr>
          <p:cNvPr id="9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" name="Başlık Metni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ftr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4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4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4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4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4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4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4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4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4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OSYOLOJİ TARİHİ…"/>
          <p:cNvSpPr txBox="1">
            <a:spLocks noGrp="1"/>
          </p:cNvSpPr>
          <p:nvPr>
            <p:ph type="ctrTitle"/>
          </p:nvPr>
        </p:nvSpPr>
        <p:spPr>
          <a:xfrm>
            <a:off x="886254" y="2698836"/>
            <a:ext cx="11430000" cy="29733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SOSYOLOJİ TARİHİ </a:t>
            </a:r>
            <a:br>
              <a:rPr lang="tr-TR" sz="4000" dirty="0"/>
            </a:br>
            <a:br>
              <a:rPr lang="tr-TR" dirty="0"/>
            </a:br>
            <a:r>
              <a:rPr lang="tr-TR" sz="4900" dirty="0"/>
              <a:t>10</a:t>
            </a:r>
            <a:endParaRPr sz="4900" dirty="0"/>
          </a:p>
        </p:txBody>
      </p:sp>
      <p:sp>
        <p:nvSpPr>
          <p:cNvPr id="120" name="DTCF, Sosyoloji Bölümü…"/>
          <p:cNvSpPr txBox="1">
            <a:spLocks noGrp="1"/>
          </p:cNvSpPr>
          <p:nvPr>
            <p:ph type="subTitle" sz="quarter" idx="1"/>
          </p:nvPr>
        </p:nvSpPr>
        <p:spPr>
          <a:xfrm>
            <a:off x="886254" y="6198973"/>
            <a:ext cx="11430000" cy="164756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432308">
              <a:defRPr sz="2960"/>
            </a:pPr>
            <a:r>
              <a:rPr dirty="0"/>
              <a:t>DTCF</a:t>
            </a:r>
            <a:endParaRPr lang="tr-TR" dirty="0"/>
          </a:p>
          <a:p>
            <a:pPr defTabSz="432308">
              <a:defRPr sz="2960"/>
            </a:pPr>
            <a:r>
              <a:rPr dirty="0" err="1"/>
              <a:t>Sosyoloji</a:t>
            </a:r>
            <a:r>
              <a:rPr dirty="0"/>
              <a:t> </a:t>
            </a:r>
            <a:r>
              <a:rPr dirty="0" err="1"/>
              <a:t>Bölümü</a:t>
            </a:r>
            <a:endParaRPr dirty="0"/>
          </a:p>
          <a:p>
            <a:pPr defTabSz="432308">
              <a:defRPr sz="2960"/>
            </a:pPr>
            <a:r>
              <a:rPr dirty="0"/>
              <a:t>2020 </a:t>
            </a:r>
            <a:r>
              <a:rPr dirty="0" err="1"/>
              <a:t>Bahar</a:t>
            </a:r>
            <a:r>
              <a:rPr dirty="0"/>
              <a:t> </a:t>
            </a:r>
            <a:r>
              <a:rPr dirty="0" err="1"/>
              <a:t>Dönemi</a:t>
            </a:r>
            <a:endParaRPr dirty="0"/>
          </a:p>
          <a:p>
            <a:pPr defTabSz="432308">
              <a:defRPr sz="2960"/>
            </a:pPr>
            <a:r>
              <a:rPr dirty="0" err="1"/>
              <a:t>Doç.Dr</a:t>
            </a:r>
            <a:r>
              <a:rPr dirty="0"/>
              <a:t>. </a:t>
            </a:r>
            <a:r>
              <a:rPr dirty="0" err="1"/>
              <a:t>Nuran</a:t>
            </a:r>
            <a:r>
              <a:rPr dirty="0"/>
              <a:t> </a:t>
            </a:r>
            <a:r>
              <a:rPr dirty="0" err="1"/>
              <a:t>Savaşkan</a:t>
            </a:r>
            <a:r>
              <a:rPr dirty="0"/>
              <a:t> </a:t>
            </a:r>
            <a:r>
              <a:rPr dirty="0" err="1"/>
              <a:t>Akdoğan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470D6D-1ED9-9347-B610-B7B382182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604" y="1025677"/>
            <a:ext cx="12030892" cy="7354388"/>
          </a:xfrm>
        </p:spPr>
        <p:txBody>
          <a:bodyPr>
            <a:normAutofit/>
          </a:bodyPr>
          <a:lstStyle/>
          <a:p>
            <a:pPr lvl="2"/>
            <a:r>
              <a:rPr lang="tr-TR" dirty="0"/>
              <a:t>Amerikan sosyolojisi</a:t>
            </a:r>
          </a:p>
          <a:p>
            <a:pPr lvl="2"/>
            <a:r>
              <a:rPr lang="tr-TR" dirty="0"/>
              <a:t>Avrupa sosyolojisi; yapı, fonksiyon, denge ve kurum</a:t>
            </a:r>
          </a:p>
          <a:p>
            <a:pPr lvl="2"/>
            <a:r>
              <a:rPr lang="tr-TR" dirty="0"/>
              <a:t>Anti tarihsel eğilimi</a:t>
            </a:r>
          </a:p>
          <a:p>
            <a:pPr lvl="2"/>
            <a:r>
              <a:rPr lang="tr-TR" dirty="0" err="1"/>
              <a:t>Organizmacı</a:t>
            </a:r>
            <a:r>
              <a:rPr lang="tr-TR" dirty="0"/>
              <a:t> eğilimi toplumu bir yapı ve sistem</a:t>
            </a:r>
          </a:p>
          <a:p>
            <a:pPr lvl="2"/>
            <a:r>
              <a:rPr lang="tr-TR" dirty="0"/>
              <a:t>Toplumsal organizma ile biyolojik organizma karşılaştırması</a:t>
            </a:r>
          </a:p>
          <a:p>
            <a:pPr lvl="2"/>
            <a:r>
              <a:rPr lang="tr-TR" dirty="0"/>
              <a:t>Sivil toplum </a:t>
            </a:r>
            <a:r>
              <a:rPr lang="tr-TR" dirty="0">
                <a:solidFill>
                  <a:srgbClr val="FF0000"/>
                </a:solidFill>
              </a:rPr>
              <a:t>X</a:t>
            </a:r>
            <a:r>
              <a:rPr lang="tr-TR" dirty="0"/>
              <a:t> devlet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EA1116F-B382-794F-B072-68FEFBEDD30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0494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ydınlanma Dönemi ve Sosyoloji"/>
          <p:cNvSpPr txBox="1">
            <a:spLocks noGrp="1"/>
          </p:cNvSpPr>
          <p:nvPr>
            <p:ph type="title"/>
          </p:nvPr>
        </p:nvSpPr>
        <p:spPr>
          <a:xfrm>
            <a:off x="788944" y="3030321"/>
            <a:ext cx="11414211" cy="421365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tr-TR" sz="8900" dirty="0">
                <a:solidFill>
                  <a:schemeClr val="tx2">
                    <a:lumMod val="50000"/>
                  </a:schemeClr>
                </a:solidFill>
              </a:rPr>
              <a:t>Evrimcilik </a:t>
            </a:r>
            <a:br>
              <a:rPr lang="tr-TR" sz="89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tr-TR" sz="8900" dirty="0">
                <a:solidFill>
                  <a:schemeClr val="tx2">
                    <a:lumMod val="50000"/>
                  </a:schemeClr>
                </a:solidFill>
              </a:rPr>
              <a:t>Sosyolojik Pozitivizm: </a:t>
            </a:r>
            <a:br>
              <a:rPr lang="tr-TR" sz="89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tr-TR" sz="8900" dirty="0" err="1">
                <a:solidFill>
                  <a:schemeClr val="tx2">
                    <a:lumMod val="50000"/>
                  </a:schemeClr>
                </a:solidFill>
              </a:rPr>
              <a:t>Mill</a:t>
            </a:r>
            <a:r>
              <a:rPr lang="tr-TR" sz="8900" dirty="0">
                <a:solidFill>
                  <a:schemeClr val="tx2">
                    <a:lumMod val="50000"/>
                  </a:schemeClr>
                </a:solidFill>
              </a:rPr>
              <a:t> ve </a:t>
            </a:r>
            <a:r>
              <a:rPr lang="tr-TR" sz="8900" dirty="0" err="1">
                <a:solidFill>
                  <a:schemeClr val="tx2">
                    <a:lumMod val="50000"/>
                  </a:schemeClr>
                </a:solidFill>
              </a:rPr>
              <a:t>Spencer</a:t>
            </a:r>
            <a:br>
              <a:rPr lang="tr-TR" dirty="0"/>
            </a:br>
            <a:endParaRPr dirty="0"/>
          </a:p>
        </p:txBody>
      </p:sp>
      <p:sp>
        <p:nvSpPr>
          <p:cNvPr id="124" name="Metin"/>
          <p:cNvSpPr txBox="1"/>
          <p:nvPr/>
        </p:nvSpPr>
        <p:spPr>
          <a:xfrm>
            <a:off x="6200774" y="5137149"/>
            <a:ext cx="857251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r>
              <a:rPr dirty="0"/>
              <a:t>   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EA989A4-B2DC-1C4A-9CCC-43B3A75DD7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2</a:t>
            </a:fld>
            <a:endParaRPr lang="tr-TR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AD54A0-2CA1-9940-9875-C0F42EC3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027" y="1200731"/>
            <a:ext cx="10816046" cy="7838766"/>
          </a:xfrm>
        </p:spPr>
        <p:txBody>
          <a:bodyPr anchor="t">
            <a:normAutofit fontScale="92500"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err="1"/>
              <a:t>Comte’un</a:t>
            </a:r>
            <a:r>
              <a:rPr lang="tr-TR" dirty="0"/>
              <a:t> pozitivizmi ve katkısı: Özgül bir alan olarak toplum</a:t>
            </a:r>
          </a:p>
          <a:p>
            <a:pPr marL="0" indent="0">
              <a:spcBef>
                <a:spcPts val="0"/>
              </a:spcBef>
              <a:buNone/>
            </a:pPr>
            <a:endParaRPr lang="tr-TR" dirty="0"/>
          </a:p>
          <a:p>
            <a:pPr marL="0" indent="0">
              <a:spcBef>
                <a:spcPts val="0"/>
              </a:spcBef>
              <a:buNone/>
            </a:pPr>
            <a:r>
              <a:rPr lang="tr-TR" dirty="0"/>
              <a:t>«</a:t>
            </a:r>
            <a:r>
              <a:rPr lang="tr-TR" i="1" dirty="0"/>
              <a:t>Bilimsel incelemenin, sanayileşme yönünde evrim geçiren bir sistem olarak kavramlaştırılmış, özerk bir nesne</a:t>
            </a:r>
            <a:r>
              <a:rPr lang="tr-TR" dirty="0"/>
              <a:t>»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tr-TR" dirty="0"/>
              <a:t>Doğa Bilimleri yöntemleri Sosyal Bilimlere uygulanabilir</a:t>
            </a:r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tr-TR" dirty="0"/>
              <a:t>Deneye dayalı yöntemler ve doğrulama modellerinde istatistik kullanılması</a:t>
            </a:r>
          </a:p>
          <a:p>
            <a:pPr marL="742950" indent="-742950">
              <a:spcBef>
                <a:spcPts val="0"/>
              </a:spcBef>
              <a:buAutoNum type="arabicPeriod"/>
            </a:pPr>
            <a:endParaRPr lang="tr-TR" dirty="0"/>
          </a:p>
          <a:p>
            <a:pPr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Özgür irade, niyet ve bireysel güdüler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r-TR" dirty="0">
                <a:solidFill>
                  <a:srgbClr val="FF0000"/>
                </a:solidFill>
              </a:rPr>
              <a:t>X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r-TR" dirty="0"/>
              <a:t>Nesnel bilim olarak sosyoloji</a:t>
            </a:r>
          </a:p>
          <a:p>
            <a:pPr marL="0" indent="0">
              <a:spcBef>
                <a:spcPts val="0"/>
              </a:spcBef>
              <a:buNone/>
            </a:pPr>
            <a:endParaRPr lang="tr-TR" dirty="0"/>
          </a:p>
          <a:p>
            <a:pPr marL="0" indent="0" algn="ctr">
              <a:spcBef>
                <a:spcPts val="0"/>
              </a:spcBef>
              <a:buNone/>
            </a:pPr>
            <a:r>
              <a:rPr lang="tr-TR" dirty="0"/>
              <a:t>J. </a:t>
            </a:r>
            <a:r>
              <a:rPr lang="tr-TR" dirty="0" err="1"/>
              <a:t>Stuart</a:t>
            </a:r>
            <a:r>
              <a:rPr lang="tr-TR" dirty="0"/>
              <a:t> </a:t>
            </a:r>
            <a:r>
              <a:rPr lang="tr-TR" dirty="0" err="1"/>
              <a:t>Mill</a:t>
            </a:r>
            <a:r>
              <a:rPr lang="tr-TR" dirty="0"/>
              <a:t> ve H. </a:t>
            </a:r>
            <a:r>
              <a:rPr lang="tr-TR" dirty="0" err="1"/>
              <a:t>Spencer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81E4FB4-3CDC-4D4A-98E9-FD73F271D2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2227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53BC1F-A216-904A-8BDC-C7416CE99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076" y="50800"/>
            <a:ext cx="8816270" cy="9335588"/>
          </a:xfrm>
        </p:spPr>
        <p:txBody>
          <a:bodyPr anchor="t">
            <a:normAutofit fontScale="92500" lnSpcReduction="10000"/>
          </a:bodyPr>
          <a:lstStyle/>
          <a:p>
            <a:pPr marL="393700" lvl="1" indent="0" algn="just">
              <a:spcBef>
                <a:spcPts val="0"/>
              </a:spcBef>
              <a:buNone/>
            </a:pPr>
            <a:endParaRPr lang="tr-TR" sz="4000" b="1" dirty="0">
              <a:solidFill>
                <a:srgbClr val="002060"/>
              </a:solidFill>
            </a:endParaRPr>
          </a:p>
          <a:p>
            <a:pPr marL="393700" lvl="1" indent="0" algn="ctr">
              <a:spcBef>
                <a:spcPts val="0"/>
              </a:spcBef>
              <a:buNone/>
            </a:pPr>
            <a:r>
              <a:rPr lang="tr-TR" sz="4000" b="1" dirty="0">
                <a:solidFill>
                  <a:srgbClr val="002060"/>
                </a:solidFill>
              </a:rPr>
              <a:t>John </a:t>
            </a:r>
            <a:r>
              <a:rPr lang="tr-TR" sz="4000" b="1" dirty="0" err="1">
                <a:solidFill>
                  <a:srgbClr val="002060"/>
                </a:solidFill>
              </a:rPr>
              <a:t>Stuart</a:t>
            </a:r>
            <a:r>
              <a:rPr lang="tr-TR" sz="4000" b="1" dirty="0">
                <a:solidFill>
                  <a:srgbClr val="002060"/>
                </a:solidFill>
              </a:rPr>
              <a:t> </a:t>
            </a:r>
            <a:r>
              <a:rPr lang="tr-TR" sz="4000" b="1" dirty="0" err="1">
                <a:solidFill>
                  <a:srgbClr val="002060"/>
                </a:solidFill>
              </a:rPr>
              <a:t>Mill</a:t>
            </a:r>
            <a:endParaRPr lang="tr-TR" sz="4000" b="1" dirty="0">
              <a:solidFill>
                <a:srgbClr val="002060"/>
              </a:solidFill>
            </a:endParaRPr>
          </a:p>
          <a:p>
            <a:pPr marL="393700" lvl="1" indent="0" algn="just">
              <a:spcBef>
                <a:spcPts val="0"/>
              </a:spcBef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>
                <a:solidFill>
                  <a:schemeClr val="tx2">
                    <a:lumMod val="50000"/>
                  </a:schemeClr>
                </a:solidFill>
              </a:rPr>
              <a:t>Mantık Sistemi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, 1843: Genel yasalara, deney ve gözleme dayalı bir bilimin temeli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Kapsamlı bir sosyoloji teorisi yok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tx2">
                    <a:lumMod val="50000"/>
                  </a:schemeClr>
                </a:solidFill>
              </a:rPr>
              <a:t>Comte’un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çizgisinde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Doğa bilimleri yöntemleri ve sosyal bilimlerin yöntemleri aynı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Bilim öngörme yeteneğine bağlı; sosyolojide  ise karşılaştırmalı öngörü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Etoloji ve psikoloji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tr-TR" i="1" dirty="0">
                <a:solidFill>
                  <a:schemeClr val="tx2">
                    <a:lumMod val="50000"/>
                  </a:schemeClr>
                </a:solidFill>
              </a:rPr>
              <a:t>Bütün toplumsal fenomenlerin yapısı, insan doğasının dürtüleri ve güdülerini yönlendiren yasalara göre kurulmuştu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Ters yüz edilmiş tümden gelim yasası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İnsan düşüncesi ve eylemi sabit kabul edilir 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Sistematik bir toplum anlayışı, yeterli bir sosyolojik teori geliştirememiştir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E7088C1-A2E7-D74C-9068-1D244578548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4</a:t>
            </a:fld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5B46272-F8F6-9C47-8216-6A0925C47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96" y="516866"/>
            <a:ext cx="2536350" cy="425778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4665B46-C5BC-1A4E-A180-F144B9CED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971" y="4466795"/>
            <a:ext cx="31496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514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4260A0-A545-6C47-9759-6A2FFEF383A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62F7AE-8145-FA42-8B56-1042B74AB29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5</a:t>
            </a:fld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CC24E84-58A4-8446-9251-68027D483DA7}"/>
              </a:ext>
            </a:extLst>
          </p:cNvPr>
          <p:cNvSpPr txBox="1"/>
          <p:nvPr/>
        </p:nvSpPr>
        <p:spPr>
          <a:xfrm>
            <a:off x="491067" y="609290"/>
            <a:ext cx="11988799" cy="88434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800" b="0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Herbert</a:t>
            </a:r>
            <a:r>
              <a:rPr kumimoji="0" lang="tr-TR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 </a:t>
            </a:r>
            <a:r>
              <a:rPr kumimoji="0" lang="tr-TR" sz="4800" b="0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Spencer</a:t>
            </a:r>
            <a:r>
              <a:rPr kumimoji="0" lang="tr-TR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 (1820-1903)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dirty="0"/>
              <a:t>Pozitivist </a:t>
            </a:r>
            <a:r>
              <a:rPr lang="tr-TR" dirty="0" err="1"/>
              <a:t>organizmacılık</a:t>
            </a:r>
            <a:endParaRPr lang="tr-TR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Evrimci model; toplum bir sistem ve bireylerin toplamı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dirty="0"/>
              <a:t>Toplumsal yapılarla kurumların evrim içinde gelişmesi</a:t>
            </a: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dirty="0"/>
              <a:t>İnsanlığın evrimi ana tema</a:t>
            </a:r>
          </a:p>
          <a:p>
            <a:pPr lvl="8" algn="l"/>
            <a:r>
              <a:rPr kumimoji="0" lang="tr-TR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	   - Toplum evrensel yasanın özel bir aşaması</a:t>
            </a:r>
          </a:p>
          <a:p>
            <a:pPr marL="571500" lvl="8" indent="-571500" algn="l">
              <a:buFont typeface="Arial" panose="020B0604020202020204" pitchFamily="34" charset="0"/>
              <a:buChar char="•"/>
            </a:pPr>
            <a:r>
              <a:rPr lang="tr-TR" dirty="0"/>
              <a:t>Kolektivist </a:t>
            </a:r>
            <a:r>
              <a:rPr lang="tr-TR" dirty="0" err="1"/>
              <a:t>organizmacılık</a:t>
            </a:r>
            <a:r>
              <a:rPr lang="tr-TR" dirty="0"/>
              <a:t> ve </a:t>
            </a:r>
            <a:r>
              <a:rPr lang="tr-TR" i="1" dirty="0" err="1"/>
              <a:t>laissez-faire</a:t>
            </a:r>
            <a:r>
              <a:rPr lang="tr-TR" dirty="0"/>
              <a:t> ekonomisine dayalı radikal bireycilik</a:t>
            </a:r>
          </a:p>
          <a:p>
            <a:pPr marL="571500" lvl="8" indent="-571500" algn="l">
              <a:buFont typeface="Arial" panose="020B0604020202020204" pitchFamily="34" charset="0"/>
              <a:buChar char="•"/>
            </a:pPr>
            <a:r>
              <a:rPr kumimoji="0" lang="tr-TR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Darwin ve </a:t>
            </a:r>
            <a:r>
              <a:rPr kumimoji="0" lang="tr-TR" b="0" i="0" u="none" strike="noStrike" cap="none" spc="0" normalizeH="0" baseline="0" dirty="0" err="1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Lamarck</a:t>
            </a:r>
            <a:endParaRPr kumimoji="0" lang="tr-TR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  <a:p>
            <a:pPr marL="571500" lvl="8" indent="-571500" algn="l">
              <a:buFont typeface="Arial" panose="020B0604020202020204" pitchFamily="34" charset="0"/>
              <a:buChar char="•"/>
            </a:pPr>
            <a:r>
              <a:rPr lang="tr-TR" dirty="0"/>
              <a:t>Evrimci bir iyimser:</a:t>
            </a:r>
            <a:endParaRPr kumimoji="0" lang="tr-TR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  <a:p>
            <a:pPr algn="l" hangingPunct="1"/>
            <a:r>
              <a:rPr lang="tr-TR" sz="2800" dirty="0"/>
              <a:t>-Evrim ve «doğal ayıklanma» fikri</a:t>
            </a:r>
          </a:p>
          <a:p>
            <a:pPr algn="l" hangingPunct="1"/>
            <a:r>
              <a:rPr lang="tr-TR" sz="2800" dirty="0"/>
              <a:t>-Toplumların tarihsel gelişmesini açıklarken «en uygun olanın hayatta kalması» fikri</a:t>
            </a:r>
          </a:p>
          <a:p>
            <a:pPr algn="l" hangingPunct="1"/>
            <a:r>
              <a:rPr lang="tr-TR" sz="2800" dirty="0"/>
              <a:t>-19. </a:t>
            </a:r>
            <a:r>
              <a:rPr lang="tr-TR" sz="2800" dirty="0" err="1"/>
              <a:t>yy’da</a:t>
            </a:r>
            <a:r>
              <a:rPr lang="tr-TR" sz="2800" dirty="0"/>
              <a:t> ABD ve Britanya toplum kuramlarında kendine yer bulan bir hareket</a:t>
            </a:r>
          </a:p>
          <a:p>
            <a:pPr marL="571500" lvl="8" indent="-571500" algn="l">
              <a:buFont typeface="Arial" panose="020B0604020202020204" pitchFamily="34" charset="0"/>
              <a:buChar char="•"/>
            </a:pPr>
            <a:endParaRPr kumimoji="0" lang="tr-TR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23475258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0A53F5F-5441-7E4E-A1FA-E657A6688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356" y="492849"/>
            <a:ext cx="12195387" cy="8431018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b="1" dirty="0" err="1">
                <a:solidFill>
                  <a:schemeClr val="tx2">
                    <a:lumMod val="50000"/>
                  </a:schemeClr>
                </a:solidFill>
              </a:rPr>
              <a:t>Organizmacı</a:t>
            </a:r>
            <a:r>
              <a:rPr lang="tr-TR" sz="3200" b="1" dirty="0">
                <a:solidFill>
                  <a:schemeClr val="tx2">
                    <a:lumMod val="50000"/>
                  </a:schemeClr>
                </a:solidFill>
              </a:rPr>
              <a:t> toplum modeli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Evrim ile karmaşık hale gelir; organizmalar ve kümeler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Toplumsal evrim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i="1" dirty="0">
                <a:solidFill>
                  <a:schemeClr val="tx2">
                    <a:lumMod val="50000"/>
                  </a:schemeClr>
                </a:solidFill>
              </a:rPr>
              <a:t>«insan toplumu, bir homojenlik durumundan çıkıp, … bir </a:t>
            </a:r>
            <a:r>
              <a:rPr lang="tr-TR" sz="3200" i="1" dirty="0" err="1">
                <a:solidFill>
                  <a:schemeClr val="tx2">
                    <a:lumMod val="50000"/>
                  </a:schemeClr>
                </a:solidFill>
              </a:rPr>
              <a:t>heterogenlik</a:t>
            </a:r>
            <a:r>
              <a:rPr lang="tr-TR" sz="3200" i="1" dirty="0">
                <a:solidFill>
                  <a:schemeClr val="tx2">
                    <a:lumMod val="50000"/>
                  </a:schemeClr>
                </a:solidFill>
              </a:rPr>
              <a:t> durumuna geçer»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sz="3200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chemeClr val="tx2">
                    <a:lumMod val="50000"/>
                  </a:schemeClr>
                </a:solidFill>
              </a:rPr>
              <a:t>Üç evrim yasası:</a:t>
            </a:r>
          </a:p>
          <a:p>
            <a:pPr marL="908050" lvl="1" indent="-514350">
              <a:spcBef>
                <a:spcPts val="0"/>
              </a:spcBef>
              <a:buFont typeface="+mj-lt"/>
              <a:buAutoNum type="arabicPeriod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Enerjinin korunması – gücün korunması</a:t>
            </a:r>
          </a:p>
          <a:p>
            <a:pPr marL="908050" lvl="1" indent="-514350">
              <a:spcBef>
                <a:spcPts val="0"/>
              </a:spcBef>
              <a:buFont typeface="+mj-lt"/>
              <a:buAutoNum type="arabicPeriod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Maddenin yok edilemezliği</a:t>
            </a:r>
          </a:p>
          <a:p>
            <a:pPr marL="908050" lvl="1" indent="-514350">
              <a:spcBef>
                <a:spcPts val="0"/>
              </a:spcBef>
              <a:buFont typeface="+mj-lt"/>
              <a:buAutoNum type="arabicPeriod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Hareketin sürekliliği</a:t>
            </a:r>
          </a:p>
          <a:p>
            <a:pPr marL="393700" lvl="1" indent="0">
              <a:spcBef>
                <a:spcPts val="0"/>
              </a:spcBef>
              <a:buNone/>
            </a:pP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chemeClr val="tx2">
                    <a:lumMod val="50000"/>
                  </a:schemeClr>
                </a:solidFill>
              </a:rPr>
              <a:t>Önermeleri:</a:t>
            </a:r>
          </a:p>
          <a:p>
            <a:pPr marL="908050" lvl="1" indent="-514350">
              <a:spcBef>
                <a:spcPts val="0"/>
              </a:spcBef>
              <a:buFont typeface="+mj-lt"/>
              <a:buAutoNum type="arabicPeriod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İşleyiş açısından tek biçimli yasalar</a:t>
            </a:r>
          </a:p>
          <a:p>
            <a:pPr marL="908050" lvl="1" indent="-514350">
              <a:spcBef>
                <a:spcPts val="0"/>
              </a:spcBef>
              <a:buFont typeface="+mj-lt"/>
              <a:buAutoNum type="arabicPeriod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Güç asla kaybolmaz dönüşür</a:t>
            </a:r>
          </a:p>
          <a:p>
            <a:pPr marL="908050" lvl="1" indent="-514350">
              <a:spcBef>
                <a:spcPts val="0"/>
              </a:spcBef>
              <a:buFont typeface="+mj-lt"/>
              <a:buAutoNum type="arabicPeriod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Her şey düşük direnç veya en büyük çekim düzeyinde hareket eder</a:t>
            </a:r>
          </a:p>
          <a:p>
            <a:pPr marL="908050" lvl="1" indent="-514350">
              <a:spcBef>
                <a:spcPts val="0"/>
              </a:spcBef>
              <a:buFont typeface="+mj-lt"/>
              <a:buAutoNum type="arabicPeriod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Hareketin ritme, değişmesi ilkesi</a:t>
            </a:r>
          </a:p>
          <a:p>
            <a:pPr marL="393700" lvl="1" indent="0">
              <a:spcBef>
                <a:spcPts val="0"/>
              </a:spcBef>
              <a:buNone/>
            </a:pP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chemeClr val="tx2">
                    <a:lumMod val="50000"/>
                  </a:schemeClr>
                </a:solidFill>
              </a:rPr>
              <a:t>Evrensel evrim yasası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6B9917-0CC9-0A47-9D14-1F9868D37E7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0613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E5C3DE3-090E-9C46-825B-7DC6008195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7</a:t>
            </a:fld>
            <a:endParaRPr lang="tr-TR"/>
          </a:p>
        </p:txBody>
      </p:sp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4D207AF-39E9-074F-8DCB-5982BF9D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400" y="694267"/>
            <a:ext cx="11430000" cy="77893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/>
              <a:t>Toplumun evrimi; </a:t>
            </a:r>
          </a:p>
          <a:p>
            <a:pPr lvl="1">
              <a:spcBef>
                <a:spcPts val="0"/>
              </a:spcBef>
            </a:pPr>
            <a:r>
              <a:rPr lang="tr-TR" dirty="0"/>
              <a:t>Toplumun kökeni nüfus baskısı</a:t>
            </a:r>
          </a:p>
          <a:p>
            <a:pPr lvl="1">
              <a:spcBef>
                <a:spcPts val="0"/>
              </a:spcBef>
            </a:pPr>
            <a:r>
              <a:rPr lang="tr-TR" dirty="0"/>
              <a:t>Toplumun oluşumu </a:t>
            </a:r>
            <a:r>
              <a:rPr lang="tr-TR" dirty="0" err="1"/>
              <a:t>organizmacı</a:t>
            </a:r>
            <a:r>
              <a:rPr lang="tr-TR" dirty="0"/>
              <a:t> eşzamanlı analiz</a:t>
            </a:r>
          </a:p>
          <a:p>
            <a:pPr marL="393700" lvl="1" indent="0">
              <a:spcBef>
                <a:spcPts val="0"/>
              </a:spcBef>
              <a:buNone/>
            </a:pPr>
            <a:endParaRPr lang="tr-TR" dirty="0"/>
          </a:p>
          <a:p>
            <a:pPr>
              <a:spcBef>
                <a:spcPts val="0"/>
              </a:spcBef>
            </a:pPr>
            <a:r>
              <a:rPr lang="tr-TR" dirty="0" err="1"/>
              <a:t>Tarihdışı</a:t>
            </a:r>
            <a:r>
              <a:rPr lang="tr-TR" dirty="0"/>
              <a:t> ve anti-hümanist perspektif; toplumsal organizma</a:t>
            </a:r>
          </a:p>
          <a:p>
            <a:pPr marL="0" indent="0">
              <a:spcBef>
                <a:spcPts val="0"/>
              </a:spcBef>
              <a:buNone/>
            </a:pPr>
            <a:endParaRPr lang="tr-TR" dirty="0"/>
          </a:p>
          <a:p>
            <a:pPr>
              <a:spcBef>
                <a:spcPts val="0"/>
              </a:spcBef>
            </a:pPr>
            <a:r>
              <a:rPr lang="tr-TR" dirty="0"/>
              <a:t>Toplum, parçalar ile bütün arasındaki işbirliğini gösteren yapı</a:t>
            </a:r>
          </a:p>
          <a:p>
            <a:pPr lvl="1">
              <a:spcBef>
                <a:spcPts val="0"/>
              </a:spcBef>
            </a:pPr>
            <a:r>
              <a:rPr lang="tr-TR" dirty="0"/>
              <a:t>Konsensüs dayalı (</a:t>
            </a:r>
            <a:r>
              <a:rPr lang="tr-TR" dirty="0" err="1"/>
              <a:t>müdahele</a:t>
            </a:r>
            <a:r>
              <a:rPr lang="tr-TR" dirty="0"/>
              <a:t> edilmemeli)</a:t>
            </a:r>
          </a:p>
          <a:p>
            <a:pPr lvl="1">
              <a:spcBef>
                <a:spcPts val="0"/>
              </a:spcBef>
            </a:pPr>
            <a:r>
              <a:rPr lang="tr-TR" dirty="0"/>
              <a:t>Biyolojik organizma ile toplumsa organizmayı eşitleme çabası</a:t>
            </a:r>
          </a:p>
        </p:txBody>
      </p:sp>
    </p:spTree>
    <p:extLst>
      <p:ext uri="{BB962C8B-B14F-4D97-AF65-F5344CB8AC3E}">
        <p14:creationId xmlns:p14="http://schemas.microsoft.com/office/powerpoint/2010/main" val="27969727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B70F44-1034-E648-BC48-B2A658547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703" y="287867"/>
            <a:ext cx="12053629" cy="88434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r-TR" sz="4000" b="1" dirty="0"/>
              <a:t>Militan toplum </a:t>
            </a:r>
            <a:r>
              <a:rPr lang="tr-TR" sz="4000" b="1" dirty="0">
                <a:solidFill>
                  <a:srgbClr val="FF0000"/>
                </a:solidFill>
              </a:rPr>
              <a:t>X</a:t>
            </a:r>
            <a:r>
              <a:rPr lang="tr-TR" sz="4000" b="1" dirty="0"/>
              <a:t> Sanayi toplumu</a:t>
            </a:r>
          </a:p>
          <a:p>
            <a:pPr marL="0" indent="0">
              <a:spcBef>
                <a:spcPts val="0"/>
              </a:spcBef>
              <a:buNone/>
            </a:pPr>
            <a:endParaRPr lang="tr-TR" sz="4000" b="1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4000" dirty="0"/>
              <a:t>Militan toplum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4000" dirty="0"/>
              <a:t>Merkezileşmiş bir devlet, kan, statü hiyerarşileri, konformizme sahip basit yapılar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4000" dirty="0"/>
              <a:t>Sanayi toplumu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4000" dirty="0"/>
              <a:t>Genel evrim yasası ile gelişmiş, karmaşık ve yapısal farklılaşmış: İnançların çokluğu, bağımsız kurumlar, </a:t>
            </a:r>
            <a:r>
              <a:rPr lang="tr-TR" sz="4000" dirty="0" err="1"/>
              <a:t>merkezsizleştirme</a:t>
            </a:r>
            <a:r>
              <a:rPr lang="tr-TR" sz="4000" dirty="0"/>
              <a:t>, bireyselleşme eğilimi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4000" dirty="0"/>
              <a:t>Toplumu diyalektik çelişkiler değil ortak farkındalık birleştirir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4000" dirty="0"/>
              <a:t>Toplumsal çıkar anlayışı yok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4000" dirty="0" err="1"/>
              <a:t>Smithçi</a:t>
            </a:r>
            <a:r>
              <a:rPr lang="tr-TR" sz="4000" dirty="0"/>
              <a:t> bireycilik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1B139F1-87C2-2D40-A084-1D44C906BE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26118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C00EFAB5-CD47-2543-AF91-BC46380F7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47" y="953590"/>
            <a:ext cx="12096205" cy="851698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Sosyolojik bireyciliği kolektif toplumsal organizma anlayışı ile birleştirmeye çalışır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Sanayi toplumunda devlet müdahalesi reddedilir; birey özgür biçimde çıkarlarını takip edebilmeli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Katı bireyci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Toplum özünde «</a:t>
            </a:r>
            <a:r>
              <a:rPr lang="tr-TR" i="1" dirty="0"/>
              <a:t>çok sayıda bireylere denk düşen </a:t>
            </a:r>
            <a:r>
              <a:rPr lang="tr-TR" i="1" dirty="0" err="1"/>
              <a:t>kollektif</a:t>
            </a:r>
            <a:r>
              <a:rPr lang="tr-TR" i="1" dirty="0"/>
              <a:t> bir ad …. Gerçek bir toplum teorisine ulaşmanın yolu onu oluşturan bireylerin doğasını</a:t>
            </a:r>
            <a:r>
              <a:rPr lang="tr-TR" dirty="0"/>
              <a:t>» araştırmaktır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Pozitivist </a:t>
            </a:r>
            <a:r>
              <a:rPr lang="tr-TR" dirty="0" err="1"/>
              <a:t>organizmacı</a:t>
            </a:r>
            <a:r>
              <a:rPr lang="tr-TR" dirty="0"/>
              <a:t>, sosyolojik bireyci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Düalizm: Biyolojik evrimci determinizm ile birliğin ve toplumsal uyumun kaynağı olan bireysel insan eylemine inanç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F997C1E-A21C-E146-91D3-F52761C8EE9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21088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3364</TotalTime>
  <Words>467</Words>
  <Application>Microsoft Macintosh PowerPoint</Application>
  <PresentationFormat>Özel</PresentationFormat>
  <Paragraphs>103</Paragraphs>
  <Slides>10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Baskerville</vt:lpstr>
      <vt:lpstr>Helvetica Neue</vt:lpstr>
      <vt:lpstr>Hoefler Text</vt:lpstr>
      <vt:lpstr>Harmony</vt:lpstr>
      <vt:lpstr>SOSYOLOJİ TARİHİ   10</vt:lpstr>
      <vt:lpstr>Evrimcilik  Sosyolojik Pozitivizm:  Mill ve Spencer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SOSYOLOJİ TARİHİ  SOS312</dc:title>
  <cp:lastModifiedBy>Microsoft Office Kullanıcısı</cp:lastModifiedBy>
  <cp:revision>109</cp:revision>
  <cp:lastPrinted>2020-03-29T14:21:35Z</cp:lastPrinted>
  <dcterms:modified xsi:type="dcterms:W3CDTF">2020-05-09T19:04:42Z</dcterms:modified>
</cp:coreProperties>
</file>