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7455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9921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43400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05014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3901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59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F6A117-8A50-0E4E-8826-3632BA8E4C05}" type="datetimeFigureOut">
              <a:rPr lang="tr-TR" smtClean="0"/>
              <a:t>19.02.2018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62598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69F6A117-8A50-0E4E-8826-3632BA8E4C05}" type="datetimeFigureOut">
              <a:rPr lang="tr-TR" smtClean="0"/>
              <a:t>19.02.2018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337843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F6A117-8A50-0E4E-8826-3632BA8E4C05}" type="datetimeFigureOut">
              <a:rPr lang="tr-TR" smtClean="0"/>
              <a:t>19.02.2018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611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35333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5618725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F6A117-8A50-0E4E-8826-3632BA8E4C05}" type="datetimeFigureOut">
              <a:rPr lang="tr-TR" smtClean="0"/>
              <a:t>19.02.2018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296AE-051B-7048-AF0A-1B3CF84F79EA}" type="slidenum">
              <a:rPr lang="tr-TR" smtClean="0"/>
              <a:t>‹#›</a:t>
            </a:fld>
            <a:endParaRPr lang="tr-TR"/>
          </a:p>
        </p:txBody>
      </p:sp>
    </p:spTree>
    <p:extLst>
      <p:ext uri="{BB962C8B-B14F-4D97-AF65-F5344CB8AC3E}">
        <p14:creationId xmlns:p14="http://schemas.microsoft.com/office/powerpoint/2010/main" val="131706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 BAŞLANGICI 2</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414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Norm Kavramı</a:t>
            </a:r>
            <a:endParaRPr lang="tr-TR" dirty="0"/>
          </a:p>
        </p:txBody>
      </p:sp>
      <p:sp>
        <p:nvSpPr>
          <p:cNvPr id="3" name="İçerik Yer Tutucusu 2"/>
          <p:cNvSpPr>
            <a:spLocks noGrp="1"/>
          </p:cNvSpPr>
          <p:nvPr>
            <p:ph idx="1"/>
          </p:nvPr>
        </p:nvSpPr>
        <p:spPr/>
        <p:txBody>
          <a:bodyPr>
            <a:normAutofit lnSpcReduction="10000"/>
          </a:bodyPr>
          <a:lstStyle/>
          <a:p>
            <a:r>
              <a:rPr lang="tr-TR" dirty="0" smtClean="0"/>
              <a:t>Normatif önerme nedir?</a:t>
            </a:r>
          </a:p>
          <a:p>
            <a:r>
              <a:rPr lang="tr-TR" dirty="0" smtClean="0"/>
              <a:t>Normatif önerme ve saptayıcı önerme farkları nelerdir?</a:t>
            </a:r>
          </a:p>
          <a:p>
            <a:r>
              <a:rPr lang="tr-TR" dirty="0"/>
              <a:t>Saptayıcı Önermelerin Özellikleri</a:t>
            </a:r>
          </a:p>
          <a:p>
            <a:r>
              <a:rPr lang="tr-TR" dirty="0"/>
              <a:t>Saptayıcı ve Normatif Önerme Farkları:</a:t>
            </a:r>
          </a:p>
          <a:p>
            <a:r>
              <a:rPr lang="tr-TR" dirty="0"/>
              <a:t>-Evrensellik</a:t>
            </a:r>
          </a:p>
          <a:p>
            <a:r>
              <a:rPr lang="tr-TR" dirty="0"/>
              <a:t>-</a:t>
            </a:r>
            <a:r>
              <a:rPr lang="tr-TR" dirty="0" smtClean="0"/>
              <a:t>Kanıtlama-Temellendirme</a:t>
            </a:r>
          </a:p>
          <a:p>
            <a:r>
              <a:rPr lang="tr-TR" dirty="0"/>
              <a:t>Olguya İlişkin Olma-Bir gereklilik bildirme,</a:t>
            </a:r>
          </a:p>
          <a:p>
            <a:r>
              <a:rPr lang="tr-TR" dirty="0"/>
              <a:t>Müeyyide</a:t>
            </a:r>
          </a:p>
          <a:p>
            <a:r>
              <a:rPr lang="tr-TR" dirty="0"/>
              <a:t>İnsan Davranışı</a:t>
            </a:r>
          </a:p>
          <a:p>
            <a:endParaRPr lang="tr-TR" dirty="0"/>
          </a:p>
          <a:p>
            <a:endParaRPr lang="tr-TR" dirty="0"/>
          </a:p>
        </p:txBody>
      </p:sp>
    </p:spTree>
    <p:extLst>
      <p:ext uri="{BB962C8B-B14F-4D97-AF65-F5344CB8AC3E}">
        <p14:creationId xmlns:p14="http://schemas.microsoft.com/office/powerpoint/2010/main" val="1249743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NORMLARIN TEMELLENDİRİLMESİ</a:t>
            </a:r>
            <a:endParaRPr lang="tr-TR" dirty="0"/>
          </a:p>
        </p:txBody>
      </p:sp>
      <p:sp>
        <p:nvSpPr>
          <p:cNvPr id="3" name="İçerik Yer Tutucusu 2"/>
          <p:cNvSpPr>
            <a:spLocks noGrp="1"/>
          </p:cNvSpPr>
          <p:nvPr>
            <p:ph idx="1"/>
          </p:nvPr>
        </p:nvSpPr>
        <p:spPr/>
        <p:txBody>
          <a:bodyPr>
            <a:normAutofit fontScale="92500" lnSpcReduction="10000"/>
          </a:bodyPr>
          <a:lstStyle/>
          <a:p>
            <a:endParaRPr lang="tr-TR" dirty="0" smtClean="0"/>
          </a:p>
          <a:p>
            <a:r>
              <a:rPr lang="tr-TR" dirty="0" smtClean="0"/>
              <a:t>Normlar nesnelerine gidilip doğruluk ve yanlışlıkları kanıtlanamaz. Bu nedenle bilgi önermeleri değillerdir.</a:t>
            </a:r>
          </a:p>
          <a:p>
            <a:r>
              <a:rPr lang="tr-TR" dirty="0" smtClean="0"/>
              <a:t>Normlar düşüncelerdir</a:t>
            </a:r>
          </a:p>
          <a:p>
            <a:r>
              <a:rPr lang="tr-TR" dirty="0" smtClean="0"/>
              <a:t>Normlarda kanıtlama değil, temellendirme söz konusudur.</a:t>
            </a:r>
          </a:p>
          <a:p>
            <a:r>
              <a:rPr lang="tr-TR" dirty="0" smtClean="0"/>
              <a:t>İnsan öldürmemek gerekir normunun </a:t>
            </a:r>
            <a:r>
              <a:rPr lang="tr-TR" dirty="0" err="1" smtClean="0"/>
              <a:t>dğruluğu</a:t>
            </a:r>
            <a:r>
              <a:rPr lang="tr-TR" dirty="0" smtClean="0"/>
              <a:t> ve yanlışlığı kanıtlanamaz.</a:t>
            </a:r>
            <a:endParaRPr lang="tr-TR" dirty="0"/>
          </a:p>
          <a:p>
            <a:r>
              <a:rPr lang="tr-TR" dirty="0" smtClean="0"/>
              <a:t>Temellendirme yoluyla normlar bilgiye bağlanabilirler.</a:t>
            </a:r>
            <a:endParaRPr lang="tr-TR" dirty="0"/>
          </a:p>
          <a:p>
            <a:r>
              <a:rPr lang="tr-TR" dirty="0" smtClean="0"/>
              <a:t>(</a:t>
            </a:r>
            <a:r>
              <a:rPr lang="tr-TR" dirty="0" err="1" smtClean="0"/>
              <a:t>İoanna</a:t>
            </a:r>
            <a:r>
              <a:rPr lang="tr-TR" dirty="0" smtClean="0"/>
              <a:t> </a:t>
            </a:r>
            <a:r>
              <a:rPr lang="tr-TR" dirty="0" err="1" smtClean="0"/>
              <a:t>Kuçuradi</a:t>
            </a:r>
            <a:r>
              <a:rPr lang="tr-TR" dirty="0" smtClean="0"/>
              <a:t>: “Etik İlkeler ve Hukukun Temel Öncülleri Olarak İnsan Hakları”, </a:t>
            </a:r>
            <a:r>
              <a:rPr lang="tr-TR" i="1" dirty="0" smtClean="0"/>
              <a:t>İnsan Hakları Kavramları ve Sorunları</a:t>
            </a:r>
            <a:r>
              <a:rPr lang="tr-TR" dirty="0" smtClean="0"/>
              <a:t>, Türkiye Felsefe Kurumu Yayını, Ankara 2011)</a:t>
            </a:r>
          </a:p>
        </p:txBody>
      </p:sp>
    </p:spTree>
    <p:extLst>
      <p:ext uri="{BB962C8B-B14F-4D97-AF65-F5344CB8AC3E}">
        <p14:creationId xmlns:p14="http://schemas.microsoft.com/office/powerpoint/2010/main" val="119246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Temellendirme</a:t>
            </a:r>
            <a:endParaRPr lang="tr-TR" dirty="0"/>
          </a:p>
        </p:txBody>
      </p:sp>
      <p:sp>
        <p:nvSpPr>
          <p:cNvPr id="3" name="İçerik Yer Tutucusu 2"/>
          <p:cNvSpPr>
            <a:spLocks noGrp="1"/>
          </p:cNvSpPr>
          <p:nvPr>
            <p:ph idx="1"/>
          </p:nvPr>
        </p:nvSpPr>
        <p:spPr/>
        <p:txBody>
          <a:bodyPr/>
          <a:lstStyle/>
          <a:p>
            <a:r>
              <a:rPr lang="tr-TR" dirty="0" smtClean="0"/>
              <a:t>Bir şeyi orijinine götürmek, türetildiği kaynağa gitmek anlamak gelir.</a:t>
            </a:r>
          </a:p>
          <a:p>
            <a:r>
              <a:rPr lang="tr-TR" dirty="0" smtClean="0"/>
              <a:t> Normların bilgisel özelliği, türetildikleri kaynağın bilgisel özelliğine bağlıdır.</a:t>
            </a:r>
          </a:p>
          <a:p>
            <a:r>
              <a:rPr lang="tr-TR" dirty="0" smtClean="0"/>
              <a:t>“İnsan öldürmemek gerekir”</a:t>
            </a:r>
          </a:p>
          <a:p>
            <a:r>
              <a:rPr lang="tr-TR" dirty="0" smtClean="0"/>
              <a:t>Bilgiye bağlanabilir mi?</a:t>
            </a:r>
          </a:p>
          <a:p>
            <a:r>
              <a:rPr lang="tr-TR" dirty="0" smtClean="0"/>
              <a:t>Burada hangi tür bilgi söz konusudur?</a:t>
            </a:r>
            <a:endParaRPr lang="tr-TR" dirty="0"/>
          </a:p>
          <a:p>
            <a:endParaRPr lang="tr-TR" dirty="0"/>
          </a:p>
        </p:txBody>
      </p:sp>
    </p:spTree>
    <p:extLst>
      <p:ext uri="{BB962C8B-B14F-4D97-AF65-F5344CB8AC3E}">
        <p14:creationId xmlns:p14="http://schemas.microsoft.com/office/powerpoint/2010/main" val="884999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Örneklerle düşünme</a:t>
            </a:r>
            <a:endParaRPr lang="tr-TR" dirty="0"/>
          </a:p>
        </p:txBody>
      </p:sp>
      <p:sp>
        <p:nvSpPr>
          <p:cNvPr id="3" name="İçerik Yer Tutucusu 2"/>
          <p:cNvSpPr>
            <a:spLocks noGrp="1"/>
          </p:cNvSpPr>
          <p:nvPr>
            <p:ph idx="1"/>
          </p:nvPr>
        </p:nvSpPr>
        <p:spPr/>
        <p:txBody>
          <a:bodyPr/>
          <a:lstStyle/>
          <a:p>
            <a:r>
              <a:rPr lang="tr-TR" dirty="0" smtClean="0"/>
              <a:t>“Hırsızlık yapmamak gerekir”</a:t>
            </a:r>
          </a:p>
          <a:p>
            <a:r>
              <a:rPr lang="tr-TR" dirty="0" smtClean="0"/>
              <a:t>“Büyük odaya girince ayağa kalkmak gerekir?</a:t>
            </a:r>
          </a:p>
          <a:p>
            <a:r>
              <a:rPr lang="tr-TR" dirty="0" smtClean="0"/>
              <a:t>Bu normlar nereden türetilmişlerdir? </a:t>
            </a:r>
          </a:p>
          <a:p>
            <a:r>
              <a:rPr lang="tr-TR" dirty="0" smtClean="0"/>
              <a:t>Bilgiye bağlanabilirler mi? </a:t>
            </a:r>
            <a:r>
              <a:rPr lang="tr-TR" smtClean="0"/>
              <a:t>Aralarında fark söz konusu mudur?</a:t>
            </a:r>
            <a:endParaRPr lang="tr-TR" dirty="0" smtClean="0"/>
          </a:p>
          <a:p>
            <a:r>
              <a:rPr lang="tr-TR" dirty="0" smtClean="0"/>
              <a:t>Hangi tür bilgi söz konudur?</a:t>
            </a:r>
          </a:p>
          <a:p>
            <a:r>
              <a:rPr lang="tr-TR" dirty="0" smtClean="0"/>
              <a:t>İnsanla ilgili bilgi</a:t>
            </a:r>
            <a:endParaRPr lang="tr-TR" dirty="0"/>
          </a:p>
          <a:p>
            <a:endParaRPr lang="tr-TR" dirty="0"/>
          </a:p>
        </p:txBody>
      </p:sp>
    </p:spTree>
    <p:extLst>
      <p:ext uri="{BB962C8B-B14F-4D97-AF65-F5344CB8AC3E}">
        <p14:creationId xmlns:p14="http://schemas.microsoft.com/office/powerpoint/2010/main" val="557445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Hukuk kuralları</a:t>
            </a:r>
            <a:endParaRPr lang="tr-TR" dirty="0"/>
          </a:p>
        </p:txBody>
      </p:sp>
      <p:sp>
        <p:nvSpPr>
          <p:cNvPr id="3" name="İçerik Yer Tutucusu 2"/>
          <p:cNvSpPr>
            <a:spLocks noGrp="1"/>
          </p:cNvSpPr>
          <p:nvPr>
            <p:ph idx="1"/>
          </p:nvPr>
        </p:nvSpPr>
        <p:spPr/>
        <p:txBody>
          <a:bodyPr/>
          <a:lstStyle/>
          <a:p>
            <a:r>
              <a:rPr lang="tr-TR" dirty="0" smtClean="0"/>
              <a:t>Normatiftirler. (Emir, yasak veya izin içerme bakımından belirli bir şeyin yapılmasını emreder, belirli bir şeyin yapılmasını yasaklar, belirli bir şeyin yapılmasına izin veya yetki verirler.)</a:t>
            </a:r>
          </a:p>
          <a:p>
            <a:r>
              <a:rPr lang="tr-TR" dirty="0" smtClean="0"/>
              <a:t>Devletin yetkili organları aracılığıyla konulmuşlardır. (Kurumsal bir yapıyla desteklenir)</a:t>
            </a:r>
          </a:p>
          <a:p>
            <a:r>
              <a:rPr lang="tr-TR" dirty="0" smtClean="0"/>
              <a:t>İnsan davranışını düzenlerler. </a:t>
            </a:r>
          </a:p>
          <a:p>
            <a:r>
              <a:rPr lang="tr-TR" dirty="0" smtClean="0"/>
              <a:t>Cebirle desteklenmişlerdir.</a:t>
            </a:r>
          </a:p>
          <a:p>
            <a:r>
              <a:rPr lang="tr-TR" dirty="0" smtClean="0"/>
              <a:t>Adaleti gerçekleştirme amacı vardır.</a:t>
            </a:r>
            <a:endParaRPr lang="tr-TR" dirty="0"/>
          </a:p>
        </p:txBody>
      </p:sp>
    </p:spTree>
    <p:extLst>
      <p:ext uri="{BB962C8B-B14F-4D97-AF65-F5344CB8AC3E}">
        <p14:creationId xmlns:p14="http://schemas.microsoft.com/office/powerpoint/2010/main" val="1446884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 </a:t>
            </a:r>
          </a:p>
          <a:p>
            <a:r>
              <a:rPr lang="tr-TR" dirty="0"/>
              <a:t>Hukuk çağdaş toplumlarda bağımsız bir kurum olarak ele alınır ve sosyal hayatı düzenleyen başlıca araç olduğu kabul edilir.</a:t>
            </a:r>
          </a:p>
          <a:p>
            <a:r>
              <a:rPr lang="tr-TR" dirty="0"/>
              <a:t>Sosyal düzene ilişkin kurallar, vatandaşların nasıl davranmaları gerektiğini belirten haklar ve ödevler hukuk aracılığıyla </a:t>
            </a:r>
            <a:r>
              <a:rPr lang="tr-TR" dirty="0" smtClean="0"/>
              <a:t>belirlenir.</a:t>
            </a:r>
            <a:endParaRPr lang="tr-TR" dirty="0"/>
          </a:p>
        </p:txBody>
      </p:sp>
    </p:spTree>
    <p:extLst>
      <p:ext uri="{BB962C8B-B14F-4D97-AF65-F5344CB8AC3E}">
        <p14:creationId xmlns:p14="http://schemas.microsoft.com/office/powerpoint/2010/main" val="1407694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Çeşitli hukuk tanımları hukuku farklı şekillerde açıklamaktadır. Buna göre hukukun içeriği, amacı, kapsamı, gerekleri konusunda farklı görüşler bulunmakla birlikte ortak olan husus hukukun ortaya konmasında bir araç olarak karşımıza çıkan hukuk kurallarının varlığıdır. </a:t>
            </a:r>
            <a:r>
              <a:rPr lang="tr-TR"/>
              <a:t>Hukuk kuralları “devletin yetkili organları eliyle konulan, insan davranışını düzenleyen, cebirle desteklenmiş” kurallardır. </a:t>
            </a:r>
          </a:p>
          <a:p>
            <a:endParaRPr lang="tr-TR" dirty="0"/>
          </a:p>
        </p:txBody>
      </p:sp>
    </p:spTree>
    <p:extLst>
      <p:ext uri="{BB962C8B-B14F-4D97-AF65-F5344CB8AC3E}">
        <p14:creationId xmlns:p14="http://schemas.microsoft.com/office/powerpoint/2010/main" val="9941266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300</Words>
  <Application>Microsoft Macintosh PowerPoint</Application>
  <PresentationFormat>Geniş Ekran</PresentationFormat>
  <Paragraphs>42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Arial</vt:lpstr>
      <vt:lpstr>Office Teması</vt:lpstr>
      <vt:lpstr>HUKUK BAŞLANGICI 2</vt:lpstr>
      <vt:lpstr>Norm Kavramı</vt:lpstr>
      <vt:lpstr>NORMLARIN TEMELLENDİRİLMESİ</vt:lpstr>
      <vt:lpstr>Temellendirme</vt:lpstr>
      <vt:lpstr>Örneklerle düşünme</vt:lpstr>
      <vt:lpstr>Hukuk kuralları</vt:lpstr>
      <vt:lpstr>PowerPoint Sunusu</vt:lpstr>
      <vt:lpstr>PowerPoint Sunusu</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 1</dc:title>
  <dc:creator>Gülriz Uygur</dc:creator>
  <cp:lastModifiedBy>Gülriz Uygur</cp:lastModifiedBy>
  <cp:revision>5</cp:revision>
  <dcterms:created xsi:type="dcterms:W3CDTF">2017-11-26T15:05:28Z</dcterms:created>
  <dcterms:modified xsi:type="dcterms:W3CDTF">2018-02-19T17:51:35Z</dcterms:modified>
</cp:coreProperties>
</file>