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0"/>
  </p:notesMasterIdLst>
  <p:handoutMasterIdLst>
    <p:handoutMasterId r:id="rId81"/>
  </p:handoutMasterIdLst>
  <p:sldIdLst>
    <p:sldId id="321" r:id="rId2"/>
    <p:sldId id="257" r:id="rId3"/>
    <p:sldId id="327" r:id="rId4"/>
    <p:sldId id="259" r:id="rId5"/>
    <p:sldId id="342" r:id="rId6"/>
    <p:sldId id="260" r:id="rId7"/>
    <p:sldId id="261" r:id="rId8"/>
    <p:sldId id="262" r:id="rId9"/>
    <p:sldId id="353" r:id="rId10"/>
    <p:sldId id="352" r:id="rId11"/>
    <p:sldId id="349" r:id="rId12"/>
    <p:sldId id="348" r:id="rId13"/>
    <p:sldId id="346" r:id="rId14"/>
    <p:sldId id="347" r:id="rId15"/>
    <p:sldId id="296" r:id="rId16"/>
    <p:sldId id="263" r:id="rId17"/>
    <p:sldId id="328" r:id="rId18"/>
    <p:sldId id="329" r:id="rId19"/>
    <p:sldId id="330" r:id="rId20"/>
    <p:sldId id="331" r:id="rId21"/>
    <p:sldId id="335" r:id="rId22"/>
    <p:sldId id="364" r:id="rId23"/>
    <p:sldId id="363" r:id="rId24"/>
    <p:sldId id="332" r:id="rId25"/>
    <p:sldId id="334" r:id="rId26"/>
    <p:sldId id="336" r:id="rId27"/>
    <p:sldId id="337" r:id="rId28"/>
    <p:sldId id="267" r:id="rId29"/>
    <p:sldId id="362" r:id="rId30"/>
    <p:sldId id="268" r:id="rId31"/>
    <p:sldId id="266" r:id="rId32"/>
    <p:sldId id="354" r:id="rId33"/>
    <p:sldId id="356" r:id="rId34"/>
    <p:sldId id="366" r:id="rId35"/>
    <p:sldId id="340" r:id="rId36"/>
    <p:sldId id="271" r:id="rId37"/>
    <p:sldId id="341" r:id="rId38"/>
    <p:sldId id="269" r:id="rId39"/>
    <p:sldId id="270" r:id="rId40"/>
    <p:sldId id="343" r:id="rId41"/>
    <p:sldId id="272" r:id="rId42"/>
    <p:sldId id="273" r:id="rId43"/>
    <p:sldId id="274" r:id="rId44"/>
    <p:sldId id="275" r:id="rId45"/>
    <p:sldId id="276" r:id="rId46"/>
    <p:sldId id="277" r:id="rId47"/>
    <p:sldId id="367" r:id="rId48"/>
    <p:sldId id="278" r:id="rId49"/>
    <p:sldId id="279" r:id="rId50"/>
    <p:sldId id="281" r:id="rId51"/>
    <p:sldId id="282" r:id="rId52"/>
    <p:sldId id="283" r:id="rId53"/>
    <p:sldId id="284" r:id="rId54"/>
    <p:sldId id="365" r:id="rId55"/>
    <p:sldId id="285" r:id="rId56"/>
    <p:sldId id="286" r:id="rId57"/>
    <p:sldId id="287" r:id="rId58"/>
    <p:sldId id="301" r:id="rId59"/>
    <p:sldId id="288" r:id="rId60"/>
    <p:sldId id="289" r:id="rId61"/>
    <p:sldId id="290" r:id="rId62"/>
    <p:sldId id="317" r:id="rId63"/>
    <p:sldId id="291" r:id="rId64"/>
    <p:sldId id="292" r:id="rId65"/>
    <p:sldId id="293" r:id="rId66"/>
    <p:sldId id="294" r:id="rId67"/>
    <p:sldId id="295" r:id="rId68"/>
    <p:sldId id="368" r:id="rId69"/>
    <p:sldId id="298" r:id="rId70"/>
    <p:sldId id="299" r:id="rId71"/>
    <p:sldId id="302" r:id="rId72"/>
    <p:sldId id="359" r:id="rId73"/>
    <p:sldId id="360" r:id="rId74"/>
    <p:sldId id="361" r:id="rId75"/>
    <p:sldId id="303" r:id="rId76"/>
    <p:sldId id="304" r:id="rId77"/>
    <p:sldId id="305" r:id="rId78"/>
    <p:sldId id="306" r:id="rId79"/>
  </p:sldIdLst>
  <p:sldSz cx="10287000" cy="6858000" type="35mm"/>
  <p:notesSz cx="6808788" cy="982345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724" autoAdjust="0"/>
  </p:normalViewPr>
  <p:slideViewPr>
    <p:cSldViewPr>
      <p:cViewPr>
        <p:scale>
          <a:sx n="82" d="100"/>
          <a:sy n="82" d="100"/>
        </p:scale>
        <p:origin x="-906" y="-192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511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1325"/>
            <a:ext cx="29511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331325"/>
            <a:ext cx="29511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0455A3-BD05-45B5-8DAA-E22F4B3911D0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5087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013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41350" y="736600"/>
            <a:ext cx="5527675" cy="3684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667250"/>
            <a:ext cx="5446712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9738"/>
            <a:ext cx="29511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329738"/>
            <a:ext cx="29511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2CBAA5-1E7D-4C98-B064-3594EBAFA342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8611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smtClean="0"/>
              <a:t>Türkiyede sorun </a:t>
            </a: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FD958C-2932-438A-B59E-A8D3EC3DBCD4}" type="slidenum">
              <a:rPr lang="tr-TR" smtClean="0"/>
              <a:pPr/>
              <a:t>9</a:t>
            </a:fld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9E295-A1A8-4B41-867F-C0833255968A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9E295-A1A8-4B41-867F-C0833255968A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4D20F9-85E1-4797-92A5-CDD6E5E36633}" type="slidenum">
              <a:rPr lang="tr-TR"/>
              <a:pPr/>
              <a:t>40</a:t>
            </a:fld>
            <a:endParaRPr lang="tr-TR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1222375" cy="6854825"/>
            <a:chOff x="0" y="0"/>
            <a:chExt cx="684" cy="431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2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3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4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5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6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7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8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9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0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1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2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3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4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6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7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8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4130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285875" y="2286000"/>
            <a:ext cx="874395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4131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3886200"/>
            <a:ext cx="72009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132" name="Rectangle 3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4133" name="Rectangle 3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4134" name="Rectangle 3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A211D8-E8FC-4F9D-AC5E-43830F0FD85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FDCA4-E208-4732-BEAC-54485A9C390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867650" y="609600"/>
            <a:ext cx="2192338" cy="54514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85875" y="609600"/>
            <a:ext cx="6429375" cy="54514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AFB67-FFF2-4E83-B2ED-F00BEAEC558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85875" y="609600"/>
            <a:ext cx="874395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316038" y="1946275"/>
            <a:ext cx="874395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1285875" y="6248400"/>
            <a:ext cx="2143125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029075" y="6248400"/>
            <a:ext cx="325755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6700" y="6248400"/>
            <a:ext cx="2143125" cy="457200"/>
          </a:xfrm>
        </p:spPr>
        <p:txBody>
          <a:bodyPr/>
          <a:lstStyle>
            <a:lvl1pPr>
              <a:defRPr/>
            </a:lvl1pPr>
          </a:lstStyle>
          <a:p>
            <a:fld id="{0DF0D794-BEDB-490D-BFEA-B368F1BEC4A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43EC2-8FE2-44E7-955D-FDDD0EAB144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4B25C-B8B4-429C-A35F-ABFF1AF6CD5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16038" y="1946275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764213" y="1946275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CF08D4-10E0-4DDB-BDAD-A653C0DDB18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70518-44A7-4968-9D0B-19CC0171B89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0D3D4-2252-46AE-A155-35A38D67280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E3A81-D2EB-4541-89F7-5EFF46AECFE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6C0BE-9B8E-42F1-9EF4-00A38CAF46A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044A8-35D7-4203-8158-30681863103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>
                <a:gamma/>
                <a:shade val="46275"/>
                <a:invGamma/>
              </a:srgbClr>
            </a:gs>
            <a:gs pos="50000">
              <a:srgbClr val="0033CC"/>
            </a:gs>
            <a:gs pos="100000">
              <a:srgbClr val="0033CC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1222375" cy="6854825"/>
            <a:chOff x="0" y="0"/>
            <a:chExt cx="684" cy="4318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3076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307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7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7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6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7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8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8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0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8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099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10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10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10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103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10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10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3106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6096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85875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2907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86700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BEED494-308A-497C-9C00-FFD3393C5827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16038" y="1946275"/>
            <a:ext cx="8743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Excel_97-2003__al__ma_Sayfas_1.xls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oleObject" Target="../embeddings/Microsoft_Excel_97-2003__al__ma_Sayfas_2.xls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/>
          <p:cNvSpPr>
            <a:spLocks noChangeArrowheads="1"/>
          </p:cNvSpPr>
          <p:nvPr/>
        </p:nvSpPr>
        <p:spPr bwMode="auto">
          <a:xfrm>
            <a:off x="704850" y="2060848"/>
            <a:ext cx="874395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tr-TR" dirty="0" err="1" smtClean="0">
                <a:solidFill>
                  <a:srgbClr val="FFFF00"/>
                </a:solidFill>
              </a:rPr>
              <a:t>Obezite</a:t>
            </a:r>
            <a:r>
              <a:rPr lang="tr-TR" dirty="0" smtClean="0">
                <a:solidFill>
                  <a:srgbClr val="FFFF00"/>
                </a:solidFill>
              </a:rPr>
              <a:t> ve </a:t>
            </a:r>
            <a:r>
              <a:rPr lang="tr-TR" dirty="0">
                <a:solidFill>
                  <a:srgbClr val="FFFF00"/>
                </a:solidFill>
              </a:rPr>
              <a:t>Tedavisi </a:t>
            </a:r>
          </a:p>
        </p:txBody>
      </p:sp>
      <p:sp>
        <p:nvSpPr>
          <p:cNvPr id="74755" name="Rectangle 1027"/>
          <p:cNvSpPr>
            <a:spLocks noChangeArrowheads="1"/>
          </p:cNvSpPr>
          <p:nvPr/>
        </p:nvSpPr>
        <p:spPr bwMode="auto">
          <a:xfrm>
            <a:off x="990600" y="4005064"/>
            <a:ext cx="8534400" cy="1786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600" dirty="0"/>
              <a:t>Prof. Dr. Nilgün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FF00"/>
                </a:solidFill>
              </a:rPr>
              <a:t>TURDEP-2 Sonuçları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16" y="1571612"/>
            <a:ext cx="9774272" cy="4489463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  <a:p>
            <a:r>
              <a:rPr lang="tr-TR" sz="3800" dirty="0" smtClean="0"/>
              <a:t>Türkiye’de </a:t>
            </a:r>
            <a:r>
              <a:rPr lang="tr-TR" sz="3800" b="1" dirty="0">
                <a:solidFill>
                  <a:srgbClr val="FFFF00"/>
                </a:solidFill>
              </a:rPr>
              <a:t>obezite sıklığı %3</a:t>
            </a:r>
            <a:r>
              <a:rPr lang="tr-TR" sz="3800" b="1" dirty="0"/>
              <a:t>2 bulunmuştur. </a:t>
            </a:r>
          </a:p>
          <a:p>
            <a:r>
              <a:rPr lang="tr-TR" sz="3800" dirty="0" smtClean="0"/>
              <a:t>Genel </a:t>
            </a:r>
            <a:r>
              <a:rPr lang="tr-TR" sz="3800" dirty="0"/>
              <a:t>olarak </a:t>
            </a:r>
            <a:r>
              <a:rPr lang="tr-TR" sz="3800" dirty="0">
                <a:solidFill>
                  <a:srgbClr val="FFFF00"/>
                </a:solidFill>
              </a:rPr>
              <a:t>erişkin yaşlardaki Türk toplumunun 2/3’ü kilolu veya obezdir. </a:t>
            </a:r>
          </a:p>
          <a:p>
            <a:r>
              <a:rPr lang="tr-TR" sz="3800" b="1" dirty="0" smtClean="0"/>
              <a:t>Kentsel </a:t>
            </a:r>
            <a:r>
              <a:rPr lang="tr-TR" sz="3800" b="1" dirty="0"/>
              <a:t>ve kırsal obezite oranları birbirine yakındır. </a:t>
            </a:r>
          </a:p>
          <a:p>
            <a:r>
              <a:rPr lang="tr-TR" sz="3800" dirty="0" smtClean="0"/>
              <a:t>Hipertansiyon </a:t>
            </a:r>
            <a:r>
              <a:rPr lang="tr-TR" sz="3800" dirty="0"/>
              <a:t>oranı önceki çalışmada olduğu gibi %30 civarında olup kadın-erkek ve kentsel-kırsal farkı kaybolmuştur. </a:t>
            </a:r>
          </a:p>
          <a:p>
            <a:r>
              <a:rPr lang="tr-TR" sz="3800" dirty="0" smtClean="0"/>
              <a:t>Sonuç </a:t>
            </a:r>
            <a:r>
              <a:rPr lang="tr-TR" sz="3800" dirty="0"/>
              <a:t>olarak 1998’de yapılan TURDEP-I’e göre, yeni tamamlanan TURDEP-II çalışmasında </a:t>
            </a:r>
            <a:r>
              <a:rPr lang="tr-TR" sz="3800" b="1" i="1" dirty="0">
                <a:solidFill>
                  <a:srgbClr val="FFFF00"/>
                </a:solidFill>
              </a:rPr>
              <a:t>Türkiye’de </a:t>
            </a:r>
            <a:r>
              <a:rPr lang="tr-TR" sz="3800" b="1" i="1" dirty="0" smtClean="0">
                <a:solidFill>
                  <a:srgbClr val="FFFF00"/>
                </a:solidFill>
              </a:rPr>
              <a:t>12 </a:t>
            </a:r>
            <a:r>
              <a:rPr lang="tr-TR" sz="3800" b="1" i="1" dirty="0">
                <a:solidFill>
                  <a:srgbClr val="FFFF00"/>
                </a:solidFill>
              </a:rPr>
              <a:t>yılda diyabet sıklığı %90, obezite ise %44 artmıştır.</a:t>
            </a:r>
            <a:r>
              <a:rPr lang="tr-TR" sz="38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TURDEP-II: Genel Obezite*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8194" name="Content Placeholder 3"/>
          <p:cNvGraphicFramePr>
            <a:graphicFrameLocks noGrp="1"/>
          </p:cNvGraphicFramePr>
          <p:nvPr>
            <p:ph idx="1"/>
          </p:nvPr>
        </p:nvGraphicFramePr>
        <p:xfrm>
          <a:off x="514350" y="1484314"/>
          <a:ext cx="9258300" cy="491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r:id="rId4" imgW="8230313" imgH="4913802" progId="Excel.Sheet.8">
                  <p:embed/>
                </p:oleObj>
              </mc:Choice>
              <mc:Fallback>
                <p:oleObj r:id="rId4" imgW="8230313" imgH="4913802" progId="Excel.Sheet.8">
                  <p:embed/>
                  <p:pic>
                    <p:nvPicPr>
                      <p:cNvPr id="0" name="Content Placeholder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484314"/>
                        <a:ext cx="9258300" cy="4916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1255515" y="5805489"/>
            <a:ext cx="81813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dirty="0"/>
              <a:t>(</a:t>
            </a:r>
            <a:r>
              <a:rPr lang="tr-TR" sz="2400" dirty="0" err="1"/>
              <a:t>Obezite</a:t>
            </a:r>
            <a:r>
              <a:rPr lang="tr-TR" sz="2400" dirty="0"/>
              <a:t>: BKİ ≥30kg/</a:t>
            </a:r>
            <a:r>
              <a:rPr lang="tr-TR" sz="2400" baseline="30000" dirty="0"/>
              <a:t>2</a:t>
            </a:r>
            <a:r>
              <a:rPr lang="tr-TR" sz="2400" dirty="0"/>
              <a:t>; Kilolu: BKİ = 25.00 – 29.99 kg/</a:t>
            </a:r>
            <a:r>
              <a:rPr lang="tr-TR" sz="2400" baseline="30000" dirty="0"/>
              <a:t>2</a:t>
            </a:r>
            <a:r>
              <a:rPr lang="tr-TR" sz="2400" dirty="0"/>
              <a:t>)</a:t>
            </a:r>
            <a:endParaRPr lang="en-US" sz="2400" dirty="0"/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1" y="6550026"/>
            <a:ext cx="153947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400"/>
              <a:t>*Kaba hız</a:t>
            </a:r>
            <a:endParaRPr lang="en-US" sz="140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791572" y="6550026"/>
            <a:ext cx="44954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sz="1400" dirty="0"/>
              <a:t>Satman İ ve </a:t>
            </a:r>
            <a:r>
              <a:rPr lang="tr-TR" sz="1400" dirty="0" smtClean="0"/>
              <a:t>TURDEP-II Çalışma </a:t>
            </a:r>
            <a:r>
              <a:rPr lang="tr-TR" sz="1400" dirty="0"/>
              <a:t>Grubu, 2010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TURDEP-II: Santral Obezite*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9218" name="Content Placeholder 5"/>
          <p:cNvGraphicFramePr>
            <a:graphicFrameLocks noGrp="1"/>
          </p:cNvGraphicFramePr>
          <p:nvPr>
            <p:ph idx="1"/>
          </p:nvPr>
        </p:nvGraphicFramePr>
        <p:xfrm>
          <a:off x="2044900" y="1628776"/>
          <a:ext cx="6197203" cy="462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r:id="rId4" imgW="5511262" imgH="4627265" progId="Excel.Sheet.8">
                  <p:embed/>
                </p:oleObj>
              </mc:Choice>
              <mc:Fallback>
                <p:oleObj r:id="rId4" imgW="5511262" imgH="4627265" progId="Excel.Sheet.8">
                  <p:embed/>
                  <p:pic>
                    <p:nvPicPr>
                      <p:cNvPr id="0" name="Content Placeholder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900" y="1628776"/>
                        <a:ext cx="6197203" cy="462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1" y="6550026"/>
            <a:ext cx="153947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400"/>
              <a:t>*Kaba hız</a:t>
            </a:r>
            <a:endParaRPr lang="en-US" sz="1400"/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5791572" y="6550026"/>
            <a:ext cx="44954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sz="1400" dirty="0"/>
              <a:t>Satman İ ve </a:t>
            </a:r>
            <a:r>
              <a:rPr lang="tr-TR" sz="1400" dirty="0" smtClean="0"/>
              <a:t>TURDEP-II Çalışma </a:t>
            </a:r>
            <a:r>
              <a:rPr lang="tr-TR" sz="1400" dirty="0"/>
              <a:t>Grubu, 2010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1785926"/>
            <a:ext cx="10287000" cy="447199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sz="3600" dirty="0" smtClean="0"/>
              <a:t>WHO  ; Toplumun </a:t>
            </a:r>
            <a:r>
              <a:rPr lang="tr-TR" sz="3600" dirty="0" smtClean="0">
                <a:solidFill>
                  <a:srgbClr val="FFFF00"/>
                </a:solidFill>
              </a:rPr>
              <a:t>%25’</a:t>
            </a:r>
            <a:r>
              <a:rPr lang="tr-TR" sz="3600" dirty="0" smtClean="0"/>
              <a:t>i </a:t>
            </a:r>
            <a:r>
              <a:rPr lang="tr-TR" sz="3600" dirty="0" err="1" smtClean="0"/>
              <a:t>obez</a:t>
            </a:r>
            <a:r>
              <a:rPr lang="tr-TR" sz="3600" dirty="0" smtClean="0"/>
              <a:t>, </a:t>
            </a:r>
            <a:r>
              <a:rPr lang="tr-TR" sz="3600" dirty="0" smtClean="0">
                <a:solidFill>
                  <a:srgbClr val="FFFF00"/>
                </a:solidFill>
              </a:rPr>
              <a:t>%25’i fazla </a:t>
            </a:r>
            <a:r>
              <a:rPr lang="tr-TR" sz="3600" dirty="0" smtClean="0"/>
              <a:t>kilolu, </a:t>
            </a:r>
            <a:r>
              <a:rPr lang="tr-TR" sz="3600" dirty="0" smtClean="0">
                <a:solidFill>
                  <a:srgbClr val="FFFF00"/>
                </a:solidFill>
              </a:rPr>
              <a:t>%25’i </a:t>
            </a:r>
            <a:r>
              <a:rPr lang="tr-TR" sz="3600" dirty="0" smtClean="0"/>
              <a:t>de normal kilolu ancak genetik olarak </a:t>
            </a:r>
            <a:r>
              <a:rPr lang="tr-TR" sz="3600" dirty="0" err="1" smtClean="0"/>
              <a:t>obeziteye</a:t>
            </a:r>
            <a:r>
              <a:rPr lang="tr-TR" sz="3600" dirty="0" smtClean="0"/>
              <a:t> eğilimlidir.</a:t>
            </a:r>
          </a:p>
          <a:p>
            <a:pPr>
              <a:buNone/>
            </a:pPr>
            <a:endParaRPr lang="tr-TR" sz="2000" dirty="0" smtClean="0"/>
          </a:p>
          <a:p>
            <a:pPr>
              <a:buNone/>
            </a:pPr>
            <a:endParaRPr lang="tr-TR" sz="2000" dirty="0" smtClean="0"/>
          </a:p>
          <a:p>
            <a:pPr>
              <a:buFont typeface="Wingdings" pitchFamily="2" charset="2"/>
              <a:buChar char="v"/>
            </a:pPr>
            <a:r>
              <a:rPr lang="tr-TR" sz="3900" dirty="0" smtClean="0"/>
              <a:t>TURDEP  ; Türk erişkin toplumunda </a:t>
            </a:r>
            <a:r>
              <a:rPr lang="tr-TR" sz="3900" dirty="0" err="1" smtClean="0"/>
              <a:t>obezite</a:t>
            </a:r>
            <a:r>
              <a:rPr lang="tr-TR" sz="3900" dirty="0" smtClean="0"/>
              <a:t> sıklığı 1998’de </a:t>
            </a:r>
            <a:r>
              <a:rPr lang="tr-TR" sz="3900" dirty="0" smtClean="0">
                <a:solidFill>
                  <a:srgbClr val="FFFF00"/>
                </a:solidFill>
              </a:rPr>
              <a:t>% 22.3 </a:t>
            </a:r>
            <a:r>
              <a:rPr lang="tr-TR" sz="3900" dirty="0" smtClean="0"/>
              <a:t>iken 2010’da </a:t>
            </a:r>
            <a:r>
              <a:rPr lang="tr-TR" sz="3900" dirty="0" smtClean="0">
                <a:solidFill>
                  <a:srgbClr val="FFFF00"/>
                </a:solidFill>
              </a:rPr>
              <a:t>%31.2 </a:t>
            </a:r>
            <a:r>
              <a:rPr lang="tr-TR" sz="3900" dirty="0" smtClean="0"/>
              <a:t>saptanmıştır.</a:t>
            </a:r>
            <a:endParaRPr lang="tr-TR" sz="2000" dirty="0" smtClean="0"/>
          </a:p>
          <a:p>
            <a:pPr>
              <a:buNone/>
            </a:pPr>
            <a:endParaRPr lang="tr-TR" sz="2000" dirty="0" smtClean="0"/>
          </a:p>
          <a:p>
            <a:pPr>
              <a:buFont typeface="Wingdings" pitchFamily="2" charset="2"/>
              <a:buChar char="v"/>
            </a:pPr>
            <a:endParaRPr lang="tr-TR" sz="2000" dirty="0" smtClean="0"/>
          </a:p>
          <a:p>
            <a:pPr>
              <a:buFont typeface="Wingdings" pitchFamily="2" charset="2"/>
              <a:buChar char="v"/>
            </a:pPr>
            <a:r>
              <a:rPr lang="tr-TR" sz="3800" dirty="0" smtClean="0">
                <a:solidFill>
                  <a:srgbClr val="FFFF00"/>
                </a:solidFill>
              </a:rPr>
              <a:t>Kadınlarda </a:t>
            </a:r>
            <a:r>
              <a:rPr lang="tr-TR" sz="3800" dirty="0" err="1" smtClean="0">
                <a:solidFill>
                  <a:srgbClr val="FFFF00"/>
                </a:solidFill>
              </a:rPr>
              <a:t>obezite</a:t>
            </a:r>
            <a:r>
              <a:rPr lang="tr-TR" sz="3800" dirty="0" smtClean="0">
                <a:solidFill>
                  <a:srgbClr val="FFFF00"/>
                </a:solidFill>
              </a:rPr>
              <a:t> sıklığı %44</a:t>
            </a:r>
            <a:r>
              <a:rPr lang="tr-TR" sz="3800" dirty="0" smtClean="0"/>
              <a:t>, </a:t>
            </a:r>
            <a:r>
              <a:rPr lang="tr-TR" sz="3800" dirty="0" smtClean="0">
                <a:solidFill>
                  <a:srgbClr val="FFFF00"/>
                </a:solidFill>
              </a:rPr>
              <a:t>erkeklerde  %27’dir </a:t>
            </a:r>
          </a:p>
          <a:p>
            <a:pPr>
              <a:buFont typeface="Wingdings" pitchFamily="2" charset="2"/>
              <a:buChar char="v"/>
            </a:pPr>
            <a:r>
              <a:rPr lang="tr-TR" sz="3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  yılda </a:t>
            </a:r>
            <a:r>
              <a:rPr lang="tr-TR" sz="38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obezite</a:t>
            </a:r>
            <a:r>
              <a:rPr lang="tr-TR" sz="3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kadınlarda %34, erkeklerde ise %107 artmıştır.</a:t>
            </a:r>
            <a:endParaRPr lang="tr-TR" sz="2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0" y="214290"/>
            <a:ext cx="10029825" cy="1214446"/>
          </a:xfrm>
        </p:spPr>
        <p:txBody>
          <a:bodyPr/>
          <a:lstStyle/>
          <a:p>
            <a:pPr algn="ctr"/>
            <a:r>
              <a:rPr lang="tr-TR" sz="6600" dirty="0" err="1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Obezite</a:t>
            </a:r>
            <a:endParaRPr lang="tr-TR" sz="6600" dirty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10029825" cy="1357298"/>
          </a:xfrm>
        </p:spPr>
        <p:txBody>
          <a:bodyPr/>
          <a:lstStyle/>
          <a:p>
            <a:pPr algn="ctr"/>
            <a:r>
              <a:rPr lang="tr-TR" sz="7200" dirty="0" err="1" smtClean="0">
                <a:solidFill>
                  <a:srgbClr val="FFFF00"/>
                </a:solidFill>
              </a:rPr>
              <a:t>Obezite</a:t>
            </a:r>
            <a:endParaRPr lang="tr-TR" sz="6600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1285860"/>
            <a:ext cx="10287000" cy="52817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sz="4400" dirty="0" err="1" smtClean="0"/>
              <a:t>Obezite</a:t>
            </a:r>
            <a:r>
              <a:rPr lang="tr-TR" sz="4400" dirty="0" smtClean="0"/>
              <a:t> maliyeti gelişmiş ülkelerde  toplam sağlık harcamalarının </a:t>
            </a:r>
            <a:r>
              <a:rPr lang="tr-TR" sz="4400" dirty="0" smtClean="0">
                <a:solidFill>
                  <a:srgbClr val="FFFF00"/>
                </a:solidFill>
              </a:rPr>
              <a:t>%2-9 </a:t>
            </a:r>
            <a:r>
              <a:rPr lang="tr-TR" sz="4400" dirty="0" smtClean="0"/>
              <a:t>unu oluşturmaktadır.</a:t>
            </a:r>
          </a:p>
          <a:p>
            <a:pPr>
              <a:buFont typeface="Wingdings" pitchFamily="2" charset="2"/>
              <a:buChar char="v"/>
            </a:pPr>
            <a:r>
              <a:rPr lang="tr-TR" sz="4400" dirty="0" smtClean="0"/>
              <a:t>Türkiye’de yıllık maliyetin yaklaşık </a:t>
            </a:r>
            <a:r>
              <a:rPr lang="tr-TR" sz="4400" dirty="0" smtClean="0">
                <a:solidFill>
                  <a:srgbClr val="FFFF00"/>
                </a:solidFill>
              </a:rPr>
              <a:t>5 milyar dolar </a:t>
            </a:r>
            <a:r>
              <a:rPr lang="tr-TR" sz="4400" dirty="0" smtClean="0"/>
              <a:t>olduğu tahmin edilmektedir.</a:t>
            </a:r>
            <a:r>
              <a:rPr lang="tr-TR" sz="6000" dirty="0" smtClean="0"/>
              <a:t> 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762000" y="1587500"/>
            <a:ext cx="838200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r-TR" sz="4400" b="1">
                <a:solidFill>
                  <a:srgbClr val="FFFF00"/>
                </a:solidFill>
              </a:rPr>
              <a:t>Obezite Epidemisi</a:t>
            </a:r>
          </a:p>
          <a:p>
            <a:pPr algn="ctr"/>
            <a:endParaRPr lang="tr-TR" sz="4400" b="1">
              <a:solidFill>
                <a:srgbClr val="FFFF00"/>
              </a:solidFill>
            </a:endParaRPr>
          </a:p>
          <a:p>
            <a:pPr algn="ctr"/>
            <a:r>
              <a:rPr lang="tr-TR" sz="4400" b="1">
                <a:solidFill>
                  <a:srgbClr val="FFFF00"/>
                </a:solidFill>
              </a:rPr>
              <a:t>Obezite Pandemisi </a:t>
            </a:r>
          </a:p>
          <a:p>
            <a:pPr algn="ctr"/>
            <a:endParaRPr lang="tr-TR" sz="4400" b="1">
              <a:solidFill>
                <a:srgbClr val="FFFF00"/>
              </a:solidFill>
            </a:endParaRPr>
          </a:p>
          <a:p>
            <a:pPr algn="ctr"/>
            <a:r>
              <a:rPr lang="tr-TR" sz="4400" b="1">
                <a:solidFill>
                  <a:srgbClr val="FFFF00"/>
                </a:solidFill>
              </a:rPr>
              <a:t>Patlamaya hazır bir bomba !</a:t>
            </a:r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4572000" y="2438400"/>
            <a:ext cx="457200" cy="533400"/>
          </a:xfrm>
          <a:prstGeom prst="downArrow">
            <a:avLst>
              <a:gd name="adj1" fmla="val 50000"/>
              <a:gd name="adj2" fmla="val 2916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4572000" y="3733800"/>
            <a:ext cx="457200" cy="533400"/>
          </a:xfrm>
          <a:prstGeom prst="downArrow">
            <a:avLst>
              <a:gd name="adj1" fmla="val 50000"/>
              <a:gd name="adj2" fmla="val 2916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905000" y="457200"/>
            <a:ext cx="6172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4800" b="1">
                <a:solidFill>
                  <a:srgbClr val="FFFF00"/>
                </a:solidFill>
              </a:rPr>
              <a:t>Obezite etyolojisi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219200" y="16764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/>
              <a:t>- Metabolik – Genetik – Çevresel etkileşim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362200" y="2362200"/>
            <a:ext cx="198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u="sng">
                <a:solidFill>
                  <a:srgbClr val="FFFF00"/>
                </a:solidFill>
              </a:rPr>
              <a:t>Genetik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019800" y="24384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u="sng">
                <a:solidFill>
                  <a:srgbClr val="FFFF00"/>
                </a:solidFill>
              </a:rPr>
              <a:t>Çevresel faktörler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781800" y="2971800"/>
            <a:ext cx="3048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/>
              <a:t>- Yağlı diyet</a:t>
            </a:r>
          </a:p>
          <a:p>
            <a:pPr>
              <a:spcBef>
                <a:spcPct val="50000"/>
              </a:spcBef>
            </a:pPr>
            <a:r>
              <a:rPr lang="tr-TR" sz="2400" b="1"/>
              <a:t>- Fizik aktivite azlığı</a:t>
            </a:r>
          </a:p>
          <a:p>
            <a:pPr>
              <a:spcBef>
                <a:spcPct val="50000"/>
              </a:spcBef>
            </a:pPr>
            <a:r>
              <a:rPr lang="tr-TR" sz="2400" b="1"/>
              <a:t>- Kültür</a:t>
            </a:r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3581400" y="3429000"/>
            <a:ext cx="2590800" cy="12192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886200" y="3733800"/>
            <a:ext cx="213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>
                <a:solidFill>
                  <a:schemeClr val="bg2"/>
                </a:solidFill>
              </a:rPr>
              <a:t>Obezite</a:t>
            </a: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H="1">
            <a:off x="5791200" y="2971800"/>
            <a:ext cx="8382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3200400" y="2895600"/>
            <a:ext cx="9144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3200400" y="2895600"/>
            <a:ext cx="0" cy="213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6629400" y="2971800"/>
            <a:ext cx="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667000" y="5105400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>
                <a:solidFill>
                  <a:srgbClr val="FFFF00"/>
                </a:solidFill>
              </a:rPr>
              <a:t>Komplikasyonlar</a:t>
            </a:r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4876800" y="4724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tr-TR"/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3657600" y="2895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/>
              <a:t>% 30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7800" y="2971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/>
              <a:t>% 70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609600" y="317500"/>
            <a:ext cx="9296400" cy="735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4800" b="1">
                <a:solidFill>
                  <a:srgbClr val="FFFF00"/>
                </a:solidFill>
              </a:rPr>
              <a:t>Obezitede enerji dengesi</a:t>
            </a: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1662113" y="2027238"/>
            <a:ext cx="2546350" cy="654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Enerji alımı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2941638" y="3551238"/>
            <a:ext cx="4019550" cy="654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Enerji depolanması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5403850" y="2027238"/>
            <a:ext cx="3206750" cy="654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Enerji tüketimi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055938" y="5280025"/>
            <a:ext cx="34290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rgbClr val="FFFF00"/>
                </a:solidFill>
              </a:rPr>
              <a:t>Obezite</a:t>
            </a: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477838" y="6189663"/>
            <a:ext cx="1427162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N.Başkal.</a:t>
            </a:r>
          </a:p>
        </p:txBody>
      </p:sp>
      <p:sp>
        <p:nvSpPr>
          <p:cNvPr id="83976" name="AutoShape 8"/>
          <p:cNvSpPr>
            <a:spLocks noChangeArrowheads="1"/>
          </p:cNvSpPr>
          <p:nvPr/>
        </p:nvSpPr>
        <p:spPr bwMode="auto">
          <a:xfrm>
            <a:off x="3352800" y="2819400"/>
            <a:ext cx="457200" cy="533400"/>
          </a:xfrm>
          <a:prstGeom prst="downArrow">
            <a:avLst>
              <a:gd name="adj1" fmla="val 50000"/>
              <a:gd name="adj2" fmla="val 29167"/>
            </a:avLst>
          </a:prstGeom>
          <a:solidFill>
            <a:srgbClr val="FFFF00"/>
          </a:solidFill>
          <a:ln w="508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3977" name="AutoShape 9"/>
          <p:cNvSpPr>
            <a:spLocks noChangeArrowheads="1"/>
          </p:cNvSpPr>
          <p:nvPr/>
        </p:nvSpPr>
        <p:spPr bwMode="auto">
          <a:xfrm>
            <a:off x="5791200" y="2819400"/>
            <a:ext cx="457200" cy="533400"/>
          </a:xfrm>
          <a:prstGeom prst="downArrow">
            <a:avLst>
              <a:gd name="adj1" fmla="val 50000"/>
              <a:gd name="adj2" fmla="val 29167"/>
            </a:avLst>
          </a:prstGeom>
          <a:solidFill>
            <a:srgbClr val="FFFF00"/>
          </a:solidFill>
          <a:ln w="508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3978" name="AutoShape 10"/>
          <p:cNvSpPr>
            <a:spLocks noChangeArrowheads="1"/>
          </p:cNvSpPr>
          <p:nvPr/>
        </p:nvSpPr>
        <p:spPr bwMode="auto">
          <a:xfrm>
            <a:off x="4572000" y="4343400"/>
            <a:ext cx="457200" cy="685800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508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3979" name="AutoShape 11"/>
          <p:cNvSpPr>
            <a:spLocks noChangeArrowheads="1"/>
          </p:cNvSpPr>
          <p:nvPr/>
        </p:nvSpPr>
        <p:spPr bwMode="auto">
          <a:xfrm>
            <a:off x="4495800" y="2209800"/>
            <a:ext cx="685800" cy="381000"/>
          </a:xfrm>
          <a:prstGeom prst="leftRightArrow">
            <a:avLst>
              <a:gd name="adj1" fmla="val 50000"/>
              <a:gd name="adj2" fmla="val 36000"/>
            </a:avLst>
          </a:prstGeom>
          <a:solidFill>
            <a:srgbClr val="FFFF00"/>
          </a:solidFill>
          <a:ln w="508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533400" y="241300"/>
            <a:ext cx="8610600" cy="1435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80000"/>
              </a:lnSpc>
            </a:pPr>
            <a:r>
              <a:rPr lang="en-US" sz="4800" b="1">
                <a:solidFill>
                  <a:srgbClr val="FFFF00"/>
                </a:solidFill>
              </a:rPr>
              <a:t>Enerji dengesinde </a:t>
            </a:r>
            <a:r>
              <a:rPr lang="tr-TR" sz="4800" b="1">
                <a:solidFill>
                  <a:srgbClr val="FFFF00"/>
                </a:solidFill>
              </a:rPr>
              <a:t/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en-US" sz="4800" b="1">
                <a:solidFill>
                  <a:srgbClr val="FFFF00"/>
                </a:solidFill>
              </a:rPr>
              <a:t>santral sinir sistemi</a:t>
            </a: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838200" y="1981200"/>
            <a:ext cx="8915400" cy="426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81000" indent="1905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Hipotalamik merkezler ( Doyma - Acıkma )</a:t>
            </a:r>
          </a:p>
          <a:p>
            <a:pPr marL="381000" indent="190500">
              <a:lnSpc>
                <a:spcPct val="20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Nöropeptidler ( Gıda alımını arttıran </a:t>
            </a:r>
          </a:p>
          <a:p>
            <a:pPr marL="381000" indent="1905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</a:t>
            </a: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Gıda alımını azaltan )</a:t>
            </a:r>
          </a:p>
          <a:p>
            <a:pPr marL="381000" indent="190500">
              <a:lnSpc>
                <a:spcPct val="20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Monoaminerjik nörotransmitterler</a:t>
            </a:r>
          </a:p>
          <a:p>
            <a:pPr marL="381000" indent="1905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</a:t>
            </a: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( Serotonin-Noradrenalin - Dopamin ) 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323850" y="6173788"/>
            <a:ext cx="1420813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/>
              <a:t>N.Başkal.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858838" y="381000"/>
            <a:ext cx="8643937" cy="158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80000"/>
              </a:lnSpc>
            </a:pPr>
            <a:r>
              <a:rPr lang="en-US" sz="4800" b="1">
                <a:solidFill>
                  <a:srgbClr val="FFFF00"/>
                </a:solidFill>
              </a:rPr>
              <a:t>Enerji dengesinde hipotalamus</a:t>
            </a:r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1276350" y="2362200"/>
            <a:ext cx="8172450" cy="3721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“Satiety Center” = Doyma merkezi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Ventromedial Hipotalamus (VMH)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Ventro Medial Nukleus (VMN)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3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“Hunger Center” = Acıkma merkezi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Lateral Hipotalamik Area (LHA)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477838" y="6149975"/>
            <a:ext cx="1579562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/>
              <a:t>N.Başkal.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8743950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3600" b="1">
                <a:effectLst/>
              </a:rPr>
              <a:t>Bütün Dünyada</a:t>
            </a:r>
          </a:p>
          <a:p>
            <a:pPr>
              <a:buFont typeface="Wingdings" pitchFamily="2" charset="2"/>
              <a:buNone/>
            </a:pPr>
            <a:r>
              <a:rPr lang="tr-TR" sz="3600" b="1">
                <a:effectLst/>
              </a:rPr>
              <a:t>    Bu kadar hızlı artan</a:t>
            </a:r>
          </a:p>
          <a:p>
            <a:pPr>
              <a:buFont typeface="Wingdings" pitchFamily="2" charset="2"/>
              <a:buNone/>
            </a:pPr>
            <a:r>
              <a:rPr lang="tr-TR" sz="3600" b="1">
                <a:effectLst/>
              </a:rPr>
              <a:t>    Bütün insanları ve Toplumları etkileyen</a:t>
            </a:r>
          </a:p>
          <a:p>
            <a:pPr>
              <a:buFont typeface="Wingdings" pitchFamily="2" charset="2"/>
              <a:buNone/>
            </a:pPr>
            <a:r>
              <a:rPr lang="tr-TR" sz="3600" b="1">
                <a:effectLst/>
              </a:rPr>
              <a:t>    Bir diğer hastalık örneği</a:t>
            </a:r>
          </a:p>
          <a:p>
            <a:pPr>
              <a:buFont typeface="Wingdings" pitchFamily="2" charset="2"/>
              <a:buNone/>
            </a:pPr>
            <a:r>
              <a:rPr lang="tr-TR" sz="3600" b="1">
                <a:effectLst/>
              </a:rPr>
              <a:t>                             YOKTUR !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048000" y="6324600"/>
            <a:ext cx="678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800" b="1">
                <a:solidFill>
                  <a:srgbClr val="FFFF00"/>
                </a:solidFill>
              </a:rPr>
              <a:t>Björntorp PA. Bailliere’s Clin. Endoc &amp; Mct. 1999. 13=1, 47 - 69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858838" y="304800"/>
            <a:ext cx="8643937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80000"/>
              </a:lnSpc>
            </a:pPr>
            <a:r>
              <a:rPr lang="en-US" sz="4800" b="1">
                <a:solidFill>
                  <a:srgbClr val="FFFF00"/>
                </a:solidFill>
              </a:rPr>
              <a:t>Hipotalamik merkezlerin özellikleri</a:t>
            </a:r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1600200" y="1676400"/>
            <a:ext cx="7791450" cy="4572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20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VMA -  Doyma merkezi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Stimulasyonu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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Gıda alımını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</a:t>
            </a:r>
            <a:endParaRPr lang="en-US" sz="3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Lezyonu         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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Gıda alımını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</a:t>
            </a:r>
            <a:endParaRPr lang="en-US" sz="3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20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LHA -  Acıkma merkezi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Stimülasyonu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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Gıda alımını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</a:t>
            </a:r>
            <a:endParaRPr lang="en-US" sz="3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Lezyonu         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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Gıda alımını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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22263" y="6172200"/>
            <a:ext cx="1420812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/>
              <a:t>N.Başkal.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228600" y="152400"/>
            <a:ext cx="9829800" cy="1206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80000"/>
              </a:lnSpc>
            </a:pPr>
            <a:r>
              <a:rPr lang="en-US" sz="4800" b="1">
                <a:solidFill>
                  <a:srgbClr val="FFFF00"/>
                </a:solidFill>
              </a:rPr>
              <a:t>Enerji dengesini kontrol eden nöropeptidler</a:t>
            </a:r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2114550" y="1600200"/>
            <a:ext cx="3448050" cy="4800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Oreksijenik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NPY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AGRP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MCH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Orexin A - B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(Hypocretin 1 - 2)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Galanin 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Noradrenalin</a:t>
            </a:r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5667375" y="1524000"/>
            <a:ext cx="4238625" cy="5334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Anoreksijenik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 MSH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CRH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TRH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CART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Interleukin 1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Urokortin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GLP 1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Oxytocin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Neurotensin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Serotonin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06413" y="6149975"/>
            <a:ext cx="1474787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/>
              <a:t>N.Başka</a:t>
            </a:r>
            <a:r>
              <a:rPr lang="tr-TR" sz="2400" b="1" i="1"/>
              <a:t>l</a:t>
            </a:r>
            <a:endParaRPr lang="en-US" sz="2400" b="1" i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136932"/>
              </p:ext>
            </p:extLst>
          </p:nvPr>
        </p:nvGraphicFramePr>
        <p:xfrm>
          <a:off x="390969" y="1556792"/>
          <a:ext cx="9505058" cy="504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4539"/>
                <a:gridCol w="4680519"/>
              </a:tblGrid>
              <a:tr h="358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İştahı Arttıranlar (</a:t>
                      </a: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Oreksijenik</a:t>
                      </a: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İştahı Azaltanlar (</a:t>
                      </a: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Anoreksijenik</a:t>
                      </a: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68161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Dinorfin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Beta –</a:t>
                      </a: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Endorfin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Galanin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GHRH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Nöropeptid</a:t>
                      </a: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 Y  (NPY)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Somatostatin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Agouti-related</a:t>
                      </a: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peptid</a:t>
                      </a: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 (AGRP)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Melanosit</a:t>
                      </a: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 konsantre edici hormon (MCH)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Noradrenalin</a:t>
                      </a: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Glukokortikoid</a:t>
                      </a: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2000" dirty="0" err="1">
                          <a:solidFill>
                            <a:schemeClr val="bg2"/>
                          </a:solidFill>
                          <a:effectLst/>
                        </a:rPr>
                        <a:t>Oreksin</a:t>
                      </a: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 A-B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Anorektin</a:t>
                      </a:r>
                      <a:endParaRPr lang="tr-TR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>
                          <a:effectLst/>
                        </a:rPr>
                        <a:t>Bombesin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Kalsitonin</a:t>
                      </a:r>
                      <a:endParaRPr lang="tr-TR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Kolesistokinin</a:t>
                      </a:r>
                      <a:endParaRPr lang="tr-TR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Enterostatin</a:t>
                      </a:r>
                      <a:endParaRPr lang="tr-TR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Glukagon</a:t>
                      </a:r>
                      <a:r>
                        <a:rPr lang="tr-TR" sz="1600" b="1" dirty="0">
                          <a:effectLst/>
                        </a:rPr>
                        <a:t> </a:t>
                      </a:r>
                      <a:r>
                        <a:rPr lang="tr-TR" sz="1600" b="1" dirty="0" err="1">
                          <a:effectLst/>
                        </a:rPr>
                        <a:t>Like</a:t>
                      </a:r>
                      <a:r>
                        <a:rPr lang="tr-TR" sz="1600" b="1" dirty="0">
                          <a:effectLst/>
                        </a:rPr>
                        <a:t> </a:t>
                      </a:r>
                      <a:r>
                        <a:rPr lang="tr-TR" sz="1600" b="1" dirty="0" err="1">
                          <a:effectLst/>
                        </a:rPr>
                        <a:t>Peptid</a:t>
                      </a:r>
                      <a:r>
                        <a:rPr lang="tr-TR" sz="1600" b="1" dirty="0">
                          <a:effectLst/>
                        </a:rPr>
                        <a:t> (GLP-1)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>
                          <a:effectLst/>
                        </a:rPr>
                        <a:t>İnsülin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Nörotensin</a:t>
                      </a:r>
                      <a:endParaRPr lang="tr-TR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Oksitosin</a:t>
                      </a:r>
                      <a:endParaRPr lang="tr-TR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>
                          <a:effectLst/>
                        </a:rPr>
                        <a:t>TRH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Vazopressin</a:t>
                      </a:r>
                      <a:endParaRPr lang="tr-TR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>
                          <a:effectLst/>
                        </a:rPr>
                        <a:t>αMSH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>
                          <a:effectLst/>
                        </a:rPr>
                        <a:t>CRH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Ürokortin</a:t>
                      </a:r>
                      <a:endParaRPr lang="tr-TR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 err="1">
                          <a:effectLst/>
                        </a:rPr>
                        <a:t>Seratonin</a:t>
                      </a:r>
                      <a:endParaRPr lang="tr-TR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600" b="1" dirty="0">
                          <a:effectLst/>
                        </a:rPr>
                        <a:t>CART (Kokain-amfetamin benzeri transkript)</a:t>
                      </a:r>
                      <a:endParaRPr lang="tr-TR" sz="1600" b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4948" y="477976"/>
            <a:ext cx="97930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Gıda alımına etki eden </a:t>
            </a:r>
            <a:r>
              <a:rPr kumimoji="0" lang="tr-TR" sz="280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peptidler</a:t>
            </a:r>
            <a:r>
              <a:rPr kumimoji="0" lang="tr-TR" sz="28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= Enerji dengesini kontrol eden </a:t>
            </a:r>
            <a:r>
              <a:rPr kumimoji="0" lang="tr-TR" sz="280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nöropeptidler</a:t>
            </a:r>
            <a:endParaRPr kumimoji="0" lang="tr-TR" sz="440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78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485101"/>
              </p:ext>
            </p:extLst>
          </p:nvPr>
        </p:nvGraphicFramePr>
        <p:xfrm>
          <a:off x="390973" y="1196753"/>
          <a:ext cx="9453987" cy="5328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0563"/>
                <a:gridCol w="2379956"/>
                <a:gridCol w="2221170"/>
                <a:gridCol w="2552298"/>
              </a:tblGrid>
              <a:tr h="817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Sentez Yeri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Sekresyon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Paterni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Besin Alımı Üzerine Etkisi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Ghyrelin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effectLst/>
                        </a:rPr>
                        <a:t>Gastrik</a:t>
                      </a:r>
                      <a:r>
                        <a:rPr lang="tr-TR" sz="1800" dirty="0">
                          <a:effectLst/>
                        </a:rPr>
                        <a:t> 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Öğün öncesi artar, besin alımı ile azalır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Besin alımını stimüle eder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39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Kolesistokinin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Proksimal intestinal I hücreleri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Duodenal yağ ve protein varlığında stimüle olur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Öğünü sonlandırmayı sağlar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7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Peptid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 PP3-36 (PYY)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effectLst/>
                        </a:rPr>
                        <a:t>Distal</a:t>
                      </a:r>
                      <a:r>
                        <a:rPr lang="tr-TR" sz="1800" dirty="0" smtClean="0">
                          <a:effectLst/>
                        </a:rPr>
                        <a:t> </a:t>
                      </a:r>
                      <a:r>
                        <a:rPr lang="tr-TR" sz="1800" dirty="0" err="1">
                          <a:effectLst/>
                        </a:rPr>
                        <a:t>intestinal</a:t>
                      </a:r>
                      <a:r>
                        <a:rPr lang="tr-TR" sz="1800" dirty="0">
                          <a:effectLst/>
                        </a:rPr>
                        <a:t> L hücreleri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Lümende yağ varlığında stimüle olur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İştahı ve besin alımını azaltır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7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GLP-1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effectLst/>
                        </a:rPr>
                        <a:t>Distal</a:t>
                      </a:r>
                      <a:r>
                        <a:rPr lang="tr-TR" sz="1800" dirty="0" smtClean="0">
                          <a:effectLst/>
                        </a:rPr>
                        <a:t> </a:t>
                      </a:r>
                      <a:r>
                        <a:rPr lang="tr-TR" sz="1800" dirty="0" err="1">
                          <a:effectLst/>
                        </a:rPr>
                        <a:t>intestinal</a:t>
                      </a:r>
                      <a:r>
                        <a:rPr lang="tr-TR" sz="1800" dirty="0">
                          <a:effectLst/>
                        </a:rPr>
                        <a:t> L hücreleri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Lümende besin varlığında </a:t>
                      </a:r>
                      <a:r>
                        <a:rPr lang="tr-TR" sz="1800" dirty="0" err="1">
                          <a:effectLst/>
                        </a:rPr>
                        <a:t>stimüle</a:t>
                      </a:r>
                      <a:r>
                        <a:rPr lang="tr-TR" sz="1800" dirty="0">
                          <a:effectLst/>
                        </a:rPr>
                        <a:t> olur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Besin alımını kısa süreli </a:t>
                      </a:r>
                      <a:r>
                        <a:rPr lang="tr-TR" sz="1800" dirty="0" err="1">
                          <a:effectLst/>
                        </a:rPr>
                        <a:t>inhibe</a:t>
                      </a:r>
                      <a:r>
                        <a:rPr lang="tr-TR" sz="1800" dirty="0">
                          <a:effectLst/>
                        </a:rPr>
                        <a:t> eder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7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Pankreatik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polipeptid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effectLst/>
                        </a:rPr>
                        <a:t>Pankreatik</a:t>
                      </a:r>
                      <a:r>
                        <a:rPr lang="tr-TR" sz="1800" dirty="0">
                          <a:effectLst/>
                        </a:rPr>
                        <a:t> F hücreleri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Alınan kalori ile orantılı olarak salınır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İştahı ve besin alımını azaltır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4948" y="421052"/>
            <a:ext cx="1279492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Besin alımını düzenleyen  </a:t>
            </a:r>
            <a:r>
              <a:rPr kumimoji="0" lang="tr-TR" sz="280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gastrointestinal</a:t>
            </a:r>
            <a:r>
              <a:rPr kumimoji="0" lang="tr-TR" sz="28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ve </a:t>
            </a:r>
            <a:r>
              <a:rPr kumimoji="0" lang="tr-TR" sz="280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pankreatik</a:t>
            </a:r>
            <a:r>
              <a:rPr kumimoji="0" lang="tr-TR" sz="28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80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peptidler</a:t>
            </a:r>
            <a:endParaRPr kumimoji="0" lang="tr-TR" sz="180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57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533400" y="685800"/>
            <a:ext cx="8643938" cy="160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4800" b="1">
                <a:solidFill>
                  <a:srgbClr val="FFFF00"/>
                </a:solidFill>
              </a:rPr>
              <a:t>Enerji dengesinde</a:t>
            </a:r>
            <a:br>
              <a:rPr lang="en-US" sz="4800" b="1">
                <a:solidFill>
                  <a:srgbClr val="FFFF00"/>
                </a:solidFill>
              </a:rPr>
            </a:br>
            <a:r>
              <a:rPr lang="en-US" sz="4800" b="1">
                <a:solidFill>
                  <a:srgbClr val="FFFF00"/>
                </a:solidFill>
              </a:rPr>
              <a:t>adip</a:t>
            </a:r>
            <a:r>
              <a:rPr lang="tr-TR" sz="4800" b="1">
                <a:solidFill>
                  <a:srgbClr val="FFFF00"/>
                </a:solidFill>
              </a:rPr>
              <a:t>ö</a:t>
            </a:r>
            <a:r>
              <a:rPr lang="en-US" sz="4800" b="1">
                <a:solidFill>
                  <a:srgbClr val="FFFF00"/>
                </a:solidFill>
              </a:rPr>
              <a:t>z hücrenin rolü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2971800" y="2832100"/>
            <a:ext cx="5029200" cy="2806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105000"/>
              </a:lnSpc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Leptin</a:t>
            </a:r>
          </a:p>
          <a:p>
            <a:pPr marL="342900" indent="-342900">
              <a:lnSpc>
                <a:spcPct val="105000"/>
              </a:lnSpc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İnsülin</a:t>
            </a:r>
            <a:endParaRPr lang="tr-TR" sz="40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105000"/>
              </a:lnSpc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tr-TR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Rezistin</a:t>
            </a:r>
          </a:p>
          <a:p>
            <a:pPr marL="342900" indent="-342900">
              <a:lnSpc>
                <a:spcPct val="105000"/>
              </a:lnSpc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tr-TR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Adiponektin</a:t>
            </a:r>
            <a:endParaRPr lang="en-US" sz="40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23850" y="6173788"/>
            <a:ext cx="1657350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/>
              <a:t>N.Başkal.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304800" y="317500"/>
            <a:ext cx="9525000" cy="90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4800" b="1">
                <a:solidFill>
                  <a:srgbClr val="FFFF00"/>
                </a:solidFill>
              </a:rPr>
              <a:t>Obezitede enerji dengesi modeli</a:t>
            </a: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2667000" y="1295400"/>
            <a:ext cx="6143625" cy="5562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Afferent uyarılar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Vagal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Katekolaminerjik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Hormonal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Hipotalamus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Nöropeptidler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Monoaminler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Efferent uyanlar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Sempatik sinir sistemi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Parasempatik sinir sistemi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Tiroid hormonları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Enerji alımı - Enerji tüketimi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Monotype Sort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Enerji depolanması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23850" y="6173788"/>
            <a:ext cx="1657350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/>
              <a:t>N.Başkal.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914400" y="0"/>
            <a:ext cx="8643938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4800" b="1">
                <a:solidFill>
                  <a:srgbClr val="FFFF00"/>
                </a:solidFill>
              </a:rPr>
              <a:t>Afferent Uyarılar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962025" y="739775"/>
            <a:ext cx="3286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>
                <a:solidFill>
                  <a:srgbClr val="FFFF00"/>
                </a:solidFill>
              </a:rPr>
              <a:t>İştahı azaltan veya tüketimi artıran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5638800" y="1676400"/>
            <a:ext cx="4114800" cy="901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sz="1600" b="1"/>
              <a:t>Epinefrin (</a:t>
            </a:r>
            <a:r>
              <a:rPr lang="en-US" sz="1600" b="1">
                <a:sym typeface="Symbol" pitchFamily="18" charset="2"/>
              </a:rPr>
              <a:t>-Adr)</a:t>
            </a:r>
          </a:p>
          <a:p>
            <a:pPr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sz="1600" b="1">
                <a:sym typeface="Symbol" pitchFamily="18" charset="2"/>
              </a:rPr>
              <a:t>Androjen - Glukokortikoidler </a:t>
            </a:r>
          </a:p>
          <a:p>
            <a:pPr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sz="1600" b="1">
                <a:sym typeface="Symbol" pitchFamily="18" charset="2"/>
              </a:rPr>
              <a:t>Insülin. Progesteron</a:t>
            </a:r>
            <a:endParaRPr lang="en-US" sz="1600" b="1"/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228600" y="1676400"/>
            <a:ext cx="1933575" cy="715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Endokrin Sistem.</a:t>
            </a:r>
          </a:p>
          <a:p>
            <a:pPr eaLnBrk="0" hangingPunct="0">
              <a:spcBef>
                <a:spcPct val="50000"/>
              </a:spcBef>
            </a:pPr>
            <a:endParaRPr lang="en-US" sz="1600" b="1"/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5943600" y="2698750"/>
            <a:ext cx="38100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NE ( </a:t>
            </a:r>
            <a:r>
              <a:rPr lang="en-US" sz="1600" b="1">
                <a:sym typeface="Symbol" pitchFamily="18" charset="2"/>
              </a:rPr>
              <a:t> - Adrenerjik )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228600" y="2438400"/>
            <a:ext cx="302895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Adipozit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6096000" y="3094038"/>
            <a:ext cx="3657600" cy="7159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Galanin - Opioidler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b="1"/>
              <a:t>GHRH - Somatostatin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282575" y="2819400"/>
            <a:ext cx="214471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/>
              <a:t>Periferik Sinir Sistemi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4051300" y="4117975"/>
            <a:ext cx="1816100" cy="336550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HİPOTALAMUS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312738" y="3200400"/>
            <a:ext cx="2008187" cy="715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/>
              <a:t>Santral Sinir Sistemi</a:t>
            </a:r>
          </a:p>
          <a:p>
            <a:pPr algn="ctr" eaLnBrk="0" hangingPunct="0">
              <a:spcBef>
                <a:spcPct val="50000"/>
              </a:spcBef>
            </a:pPr>
            <a:endParaRPr lang="en-US" sz="1600" b="1"/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5919788" y="700088"/>
            <a:ext cx="3354387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>
                <a:solidFill>
                  <a:srgbClr val="FFFF00"/>
                </a:solidFill>
              </a:rPr>
              <a:t>İştahı arttıran veya tüketimi azaltan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228600" y="1295400"/>
            <a:ext cx="10255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/>
              <a:t>GIS</a:t>
            </a:r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5564188" y="1295400"/>
            <a:ext cx="4065587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/>
              <a:t>Opioidler. Nörotensin. GHRH. Somatostatin</a:t>
            </a:r>
          </a:p>
        </p:txBody>
      </p:sp>
      <p:sp>
        <p:nvSpPr>
          <p:cNvPr id="92175" name="Text Box 15"/>
          <p:cNvSpPr txBox="1">
            <a:spLocks noChangeArrowheads="1"/>
          </p:cNvSpPr>
          <p:nvPr/>
        </p:nvSpPr>
        <p:spPr bwMode="auto">
          <a:xfrm>
            <a:off x="1295400" y="1296988"/>
            <a:ext cx="35814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Glukagon.CCK GLP1. Glukoz</a:t>
            </a:r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2209800" y="1676400"/>
            <a:ext cx="2100263" cy="715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Epinefrin (</a:t>
            </a:r>
            <a:r>
              <a:rPr lang="en-US" sz="1600" b="1">
                <a:sym typeface="Symbol" pitchFamily="18" charset="2"/>
              </a:rPr>
              <a:t>-Ad)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b="1">
                <a:sym typeface="Symbol" pitchFamily="18" charset="2"/>
              </a:rPr>
              <a:t>Estrogen</a:t>
            </a:r>
            <a:endParaRPr lang="en-US" sz="1600" b="1"/>
          </a:p>
        </p:txBody>
      </p:sp>
      <p:sp>
        <p:nvSpPr>
          <p:cNvPr id="92177" name="Text Box 17"/>
          <p:cNvSpPr txBox="1">
            <a:spLocks noChangeArrowheads="1"/>
          </p:cNvSpPr>
          <p:nvPr/>
        </p:nvSpPr>
        <p:spPr bwMode="auto">
          <a:xfrm>
            <a:off x="3292475" y="2438400"/>
            <a:ext cx="77311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/>
              <a:t>Leptin</a:t>
            </a:r>
          </a:p>
        </p:txBody>
      </p:sp>
      <p:sp>
        <p:nvSpPr>
          <p:cNvPr id="92178" name="Text Box 18"/>
          <p:cNvSpPr txBox="1">
            <a:spLocks noChangeArrowheads="1"/>
          </p:cNvSpPr>
          <p:nvPr/>
        </p:nvSpPr>
        <p:spPr bwMode="auto">
          <a:xfrm>
            <a:off x="2503488" y="2819400"/>
            <a:ext cx="1255712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/>
              <a:t>NE ( </a:t>
            </a:r>
            <a:r>
              <a:rPr lang="en-US" sz="1600" b="1">
                <a:sym typeface="Symbol" pitchFamily="18" charset="2"/>
              </a:rPr>
              <a:t>-Ad. )</a:t>
            </a:r>
            <a:endParaRPr lang="en-US" sz="1600" b="1"/>
          </a:p>
        </p:txBody>
      </p:sp>
      <p:sp>
        <p:nvSpPr>
          <p:cNvPr id="92179" name="Text Box 19"/>
          <p:cNvSpPr txBox="1">
            <a:spLocks noChangeArrowheads="1"/>
          </p:cNvSpPr>
          <p:nvPr/>
        </p:nvSpPr>
        <p:spPr bwMode="auto">
          <a:xfrm>
            <a:off x="2366963" y="3200400"/>
            <a:ext cx="1143000" cy="715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/>
              <a:t>DA-GABA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600" b="1"/>
              <a:t>5HT.CCK</a:t>
            </a: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3554413" y="4495800"/>
            <a:ext cx="2773362" cy="2444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/>
              <a:t>Monoaminler - Nöropeptidler</a:t>
            </a:r>
          </a:p>
        </p:txBody>
      </p:sp>
      <p:sp>
        <p:nvSpPr>
          <p:cNvPr id="92181" name="Text Box 21"/>
          <p:cNvSpPr txBox="1">
            <a:spLocks noChangeArrowheads="1"/>
          </p:cNvSpPr>
          <p:nvPr/>
        </p:nvSpPr>
        <p:spPr bwMode="auto">
          <a:xfrm>
            <a:off x="4068763" y="5035550"/>
            <a:ext cx="17049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>
                <a:solidFill>
                  <a:srgbClr val="FFFF00"/>
                </a:solidFill>
              </a:rPr>
              <a:t>Efferent Uyarılar</a:t>
            </a:r>
          </a:p>
        </p:txBody>
      </p:sp>
      <p:sp>
        <p:nvSpPr>
          <p:cNvPr id="92182" name="Text Box 22"/>
          <p:cNvSpPr txBox="1">
            <a:spLocks noChangeArrowheads="1"/>
          </p:cNvSpPr>
          <p:nvPr/>
        </p:nvSpPr>
        <p:spPr bwMode="auto">
          <a:xfrm>
            <a:off x="3686175" y="5346700"/>
            <a:ext cx="2560638" cy="825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/>
              <a:t>Sempatik Sinir Sistemi</a:t>
            </a:r>
          </a:p>
          <a:p>
            <a:pPr algn="ctr" eaLnBrk="0" hangingPunct="0"/>
            <a:r>
              <a:rPr lang="en-US" sz="1600" b="1"/>
              <a:t>Parasempatik Sinir Sistemi</a:t>
            </a:r>
          </a:p>
          <a:p>
            <a:pPr algn="ctr" eaLnBrk="0" hangingPunct="0"/>
            <a:r>
              <a:rPr lang="en-US" sz="1600" b="1"/>
              <a:t>Tiroid  Hormonları</a:t>
            </a:r>
          </a:p>
        </p:txBody>
      </p:sp>
      <p:sp>
        <p:nvSpPr>
          <p:cNvPr id="92183" name="Text Box 23"/>
          <p:cNvSpPr txBox="1">
            <a:spLocks noChangeArrowheads="1"/>
          </p:cNvSpPr>
          <p:nvPr/>
        </p:nvSpPr>
        <p:spPr bwMode="auto">
          <a:xfrm>
            <a:off x="3571875" y="6438900"/>
            <a:ext cx="2840038" cy="336550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ENERJİ ALIMI - TÜKETİMİ</a:t>
            </a:r>
          </a:p>
        </p:txBody>
      </p:sp>
      <p:sp>
        <p:nvSpPr>
          <p:cNvPr id="92184" name="Line 24"/>
          <p:cNvSpPr>
            <a:spLocks noChangeShapeType="1"/>
          </p:cNvSpPr>
          <p:nvPr/>
        </p:nvSpPr>
        <p:spPr bwMode="auto">
          <a:xfrm>
            <a:off x="4191000" y="2438400"/>
            <a:ext cx="381000" cy="12192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85" name="Line 25"/>
          <p:cNvSpPr>
            <a:spLocks noChangeShapeType="1"/>
          </p:cNvSpPr>
          <p:nvPr/>
        </p:nvSpPr>
        <p:spPr bwMode="auto">
          <a:xfrm>
            <a:off x="4572000" y="1752600"/>
            <a:ext cx="228600" cy="18288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86" name="Line 26"/>
          <p:cNvSpPr>
            <a:spLocks noChangeShapeType="1"/>
          </p:cNvSpPr>
          <p:nvPr/>
        </p:nvSpPr>
        <p:spPr bwMode="auto">
          <a:xfrm flipH="1">
            <a:off x="5105400" y="1752600"/>
            <a:ext cx="381000" cy="18288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87" name="Line 27"/>
          <p:cNvSpPr>
            <a:spLocks noChangeShapeType="1"/>
          </p:cNvSpPr>
          <p:nvPr/>
        </p:nvSpPr>
        <p:spPr bwMode="auto">
          <a:xfrm flipH="1">
            <a:off x="5334000" y="2590800"/>
            <a:ext cx="381000" cy="11430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88" name="Line 28"/>
          <p:cNvSpPr>
            <a:spLocks noChangeShapeType="1"/>
          </p:cNvSpPr>
          <p:nvPr/>
        </p:nvSpPr>
        <p:spPr bwMode="auto">
          <a:xfrm flipH="1">
            <a:off x="5562600" y="3124200"/>
            <a:ext cx="381000" cy="7620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89" name="Line 29"/>
          <p:cNvSpPr>
            <a:spLocks noChangeShapeType="1"/>
          </p:cNvSpPr>
          <p:nvPr/>
        </p:nvSpPr>
        <p:spPr bwMode="auto">
          <a:xfrm flipH="1">
            <a:off x="5638800" y="3581400"/>
            <a:ext cx="381000" cy="4572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90" name="Line 30"/>
          <p:cNvSpPr>
            <a:spLocks noChangeShapeType="1"/>
          </p:cNvSpPr>
          <p:nvPr/>
        </p:nvSpPr>
        <p:spPr bwMode="auto">
          <a:xfrm>
            <a:off x="3962400" y="2819400"/>
            <a:ext cx="381000" cy="9144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91" name="Line 31"/>
          <p:cNvSpPr>
            <a:spLocks noChangeShapeType="1"/>
          </p:cNvSpPr>
          <p:nvPr/>
        </p:nvSpPr>
        <p:spPr bwMode="auto">
          <a:xfrm>
            <a:off x="3581400" y="3200400"/>
            <a:ext cx="609600" cy="6858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92" name="Line 32"/>
          <p:cNvSpPr>
            <a:spLocks noChangeShapeType="1"/>
          </p:cNvSpPr>
          <p:nvPr/>
        </p:nvSpPr>
        <p:spPr bwMode="auto">
          <a:xfrm>
            <a:off x="3581400" y="3810000"/>
            <a:ext cx="457200" cy="2286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93" name="Line 33"/>
          <p:cNvSpPr>
            <a:spLocks noChangeShapeType="1"/>
          </p:cNvSpPr>
          <p:nvPr/>
        </p:nvSpPr>
        <p:spPr bwMode="auto">
          <a:xfrm>
            <a:off x="4876800" y="4724400"/>
            <a:ext cx="0" cy="228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94" name="Line 34"/>
          <p:cNvSpPr>
            <a:spLocks noChangeShapeType="1"/>
          </p:cNvSpPr>
          <p:nvPr/>
        </p:nvSpPr>
        <p:spPr bwMode="auto">
          <a:xfrm>
            <a:off x="4876800" y="6172200"/>
            <a:ext cx="0" cy="228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2195" name="Text Box 35"/>
          <p:cNvSpPr txBox="1">
            <a:spLocks noChangeArrowheads="1"/>
          </p:cNvSpPr>
          <p:nvPr/>
        </p:nvSpPr>
        <p:spPr bwMode="auto">
          <a:xfrm>
            <a:off x="323850" y="6173788"/>
            <a:ext cx="1420813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/>
              <a:t>N.Başkal.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AutoShape 2"/>
          <p:cNvSpPr>
            <a:spLocks noChangeArrowheads="1"/>
          </p:cNvSpPr>
          <p:nvPr/>
        </p:nvSpPr>
        <p:spPr bwMode="auto">
          <a:xfrm>
            <a:off x="3429000" y="4419600"/>
            <a:ext cx="3276600" cy="838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508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3733800" y="4800600"/>
            <a:ext cx="2667000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>
                <a:solidFill>
                  <a:schemeClr val="bg2"/>
                </a:solidFill>
              </a:rPr>
              <a:t>Kontrol sistemi</a:t>
            </a:r>
          </a:p>
        </p:txBody>
      </p:sp>
      <p:sp>
        <p:nvSpPr>
          <p:cNvPr id="93188" name="AutoShape 4"/>
          <p:cNvSpPr>
            <a:spLocks noChangeArrowheads="1"/>
          </p:cNvSpPr>
          <p:nvPr/>
        </p:nvSpPr>
        <p:spPr bwMode="auto">
          <a:xfrm>
            <a:off x="4419600" y="4419600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4495800" y="4433888"/>
            <a:ext cx="1219200" cy="3667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1800" b="1">
                <a:solidFill>
                  <a:srgbClr val="003399"/>
                </a:solidFill>
              </a:rPr>
              <a:t>YAĞ</a:t>
            </a:r>
          </a:p>
        </p:txBody>
      </p:sp>
      <p:sp>
        <p:nvSpPr>
          <p:cNvPr id="93190" name="AutoShape 6"/>
          <p:cNvSpPr>
            <a:spLocks noChangeArrowheads="1"/>
          </p:cNvSpPr>
          <p:nvPr/>
        </p:nvSpPr>
        <p:spPr bwMode="auto">
          <a:xfrm>
            <a:off x="3429000" y="1676400"/>
            <a:ext cx="3276600" cy="990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508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3505200" y="1981200"/>
            <a:ext cx="2971800" cy="3968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000" b="1">
                <a:solidFill>
                  <a:schemeClr val="bg2"/>
                </a:solidFill>
              </a:rPr>
              <a:t>KONTROL MERKEZİ</a:t>
            </a:r>
          </a:p>
        </p:txBody>
      </p:sp>
      <p:sp>
        <p:nvSpPr>
          <p:cNvPr id="93192" name="AutoShape 8"/>
          <p:cNvSpPr>
            <a:spLocks/>
          </p:cNvSpPr>
          <p:nvPr/>
        </p:nvSpPr>
        <p:spPr bwMode="auto">
          <a:xfrm>
            <a:off x="6705600" y="2133600"/>
            <a:ext cx="990600" cy="2667000"/>
          </a:xfrm>
          <a:prstGeom prst="rightBracket">
            <a:avLst>
              <a:gd name="adj" fmla="val 22436"/>
            </a:avLst>
          </a:pr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3193" name="AutoShape 9"/>
          <p:cNvSpPr>
            <a:spLocks/>
          </p:cNvSpPr>
          <p:nvPr/>
        </p:nvSpPr>
        <p:spPr bwMode="auto">
          <a:xfrm>
            <a:off x="2286000" y="2057400"/>
            <a:ext cx="1143000" cy="2819400"/>
          </a:xfrm>
          <a:prstGeom prst="leftBracket">
            <a:avLst>
              <a:gd name="adj" fmla="val 20556"/>
            </a:avLst>
          </a:prstGeom>
          <a:noFill/>
          <a:ln w="50800">
            <a:solidFill>
              <a:srgbClr val="FFFF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 rot="16182087">
            <a:off x="6170612" y="3197226"/>
            <a:ext cx="2136775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400" b="1"/>
              <a:t>Nöral uyarılar</a:t>
            </a: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 rot="-5400000">
            <a:off x="1156494" y="3263106"/>
            <a:ext cx="1254125" cy="5191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800" b="1">
                <a:solidFill>
                  <a:srgbClr val="FFFF00"/>
                </a:solidFill>
              </a:rPr>
              <a:t>Leptin</a:t>
            </a:r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2514600" y="381000"/>
            <a:ext cx="5105400" cy="12636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tr-TR" sz="4800" b="1">
                <a:solidFill>
                  <a:srgbClr val="FFFF00"/>
                </a:solidFill>
              </a:rPr>
              <a:t>Obezitede </a:t>
            </a:r>
          </a:p>
          <a:p>
            <a:pPr algn="ctr" eaLnBrk="0" hangingPunct="0">
              <a:lnSpc>
                <a:spcPct val="80000"/>
              </a:lnSpc>
            </a:pPr>
            <a:r>
              <a:rPr lang="tr-TR" sz="4800" b="1">
                <a:solidFill>
                  <a:srgbClr val="FFFF00"/>
                </a:solidFill>
              </a:rPr>
              <a:t>Feedback model</a:t>
            </a: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 rot="-5376930">
            <a:off x="1557338" y="3167062"/>
            <a:ext cx="2438400" cy="6762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tr-TR" sz="2400" b="1"/>
              <a:t>Nöral uyarılar (valgus)</a:t>
            </a:r>
          </a:p>
        </p:txBody>
      </p:sp>
      <p:sp>
        <p:nvSpPr>
          <p:cNvPr id="93198" name="Text Box 14"/>
          <p:cNvSpPr txBox="1">
            <a:spLocks noChangeArrowheads="1"/>
          </p:cNvSpPr>
          <p:nvPr/>
        </p:nvSpPr>
        <p:spPr bwMode="auto">
          <a:xfrm rot="-5450292">
            <a:off x="6315869" y="3056731"/>
            <a:ext cx="3432175" cy="5191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800" b="1">
                <a:solidFill>
                  <a:srgbClr val="FFFF00"/>
                </a:solidFill>
              </a:rPr>
              <a:t>Hormonal mesajlar</a:t>
            </a:r>
          </a:p>
        </p:txBody>
      </p:sp>
      <p:sp>
        <p:nvSpPr>
          <p:cNvPr id="93199" name="Text Box 15"/>
          <p:cNvSpPr txBox="1">
            <a:spLocks noChangeArrowheads="1"/>
          </p:cNvSpPr>
          <p:nvPr/>
        </p:nvSpPr>
        <p:spPr bwMode="auto">
          <a:xfrm>
            <a:off x="323850" y="6173788"/>
            <a:ext cx="1420813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/>
              <a:t>N.Başkal.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8743950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Obezitenin değerlendirilmesi</a:t>
            </a:r>
          </a:p>
        </p:txBody>
      </p:sp>
      <p:graphicFrame>
        <p:nvGraphicFramePr>
          <p:cNvPr id="14388" name="Group 52"/>
          <p:cNvGraphicFramePr>
            <a:graphicFrameLocks noGrp="1"/>
          </p:cNvGraphicFramePr>
          <p:nvPr>
            <p:ph type="tbl" idx="1"/>
          </p:nvPr>
        </p:nvGraphicFramePr>
        <p:xfrm>
          <a:off x="838200" y="1066800"/>
          <a:ext cx="8743950" cy="5370576"/>
        </p:xfrm>
        <a:graphic>
          <a:graphicData uri="http://schemas.openxmlformats.org/drawingml/2006/table">
            <a:tbl>
              <a:tblPr/>
              <a:tblGrid>
                <a:gridCol w="3581400"/>
                <a:gridCol w="5162550"/>
              </a:tblGrid>
              <a:tr h="568325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                      Vücut kütle indeksi = VKI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                                   (Kg / boy m</a:t>
                      </a:r>
                      <a:r>
                        <a:rPr kumimoji="0" lang="tr-TR" sz="3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Zayıf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     &lt; 18,5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Normal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18,5 – 24,9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Fazla kilo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25 – 29,9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Obez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1. Derece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2. Derece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3. Derece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30 –34,9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35 – 39,9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&gt;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80" name="Text Box 44"/>
          <p:cNvSpPr txBox="1">
            <a:spLocks noChangeArrowheads="1"/>
          </p:cNvSpPr>
          <p:nvPr/>
        </p:nvSpPr>
        <p:spPr bwMode="auto">
          <a:xfrm>
            <a:off x="304800" y="64008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flipV="1">
            <a:off x="11768236" y="476672"/>
            <a:ext cx="1800200" cy="864096"/>
          </a:xfrm>
        </p:spPr>
        <p:txBody>
          <a:bodyPr/>
          <a:lstStyle/>
          <a:p>
            <a:endParaRPr lang="tr-TR" sz="6000" dirty="0"/>
          </a:p>
        </p:txBody>
      </p:sp>
      <p:graphicFrame>
        <p:nvGraphicFramePr>
          <p:cNvPr id="4" name="Tablo Yer Tutucusu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25677648"/>
              </p:ext>
            </p:extLst>
          </p:nvPr>
        </p:nvGraphicFramePr>
        <p:xfrm>
          <a:off x="246956" y="1597368"/>
          <a:ext cx="9896028" cy="37678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3959"/>
                <a:gridCol w="2596561"/>
                <a:gridCol w="2611485"/>
                <a:gridCol w="2604023"/>
              </a:tblGrid>
              <a:tr h="823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Sınıflandırma</a:t>
                      </a:r>
                      <a:endParaRPr lang="tr-TR" sz="24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err="1">
                          <a:solidFill>
                            <a:schemeClr val="bg2"/>
                          </a:solidFill>
                          <a:effectLst/>
                        </a:rPr>
                        <a:t>Obezite</a:t>
                      </a: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 Grubu</a:t>
                      </a:r>
                      <a:endParaRPr lang="tr-TR" sz="24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BKİ (kg/m²)</a:t>
                      </a:r>
                      <a:endParaRPr lang="tr-TR" sz="24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Risk</a:t>
                      </a:r>
                      <a:endParaRPr lang="tr-TR" sz="24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8622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Düşük Kilo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Normal Kilo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Aşırı Kilo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err="1">
                          <a:solidFill>
                            <a:schemeClr val="bg2"/>
                          </a:solidFill>
                          <a:effectLst/>
                        </a:rPr>
                        <a:t>Obezite</a:t>
                      </a: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chemeClr val="bg2"/>
                          </a:solidFill>
                          <a:effectLst/>
                        </a:rPr>
                        <a:t>Aşırı </a:t>
                      </a:r>
                      <a:r>
                        <a:rPr lang="tr-TR" sz="2400" dirty="0" err="1">
                          <a:solidFill>
                            <a:schemeClr val="bg2"/>
                          </a:solidFill>
                          <a:effectLst/>
                        </a:rPr>
                        <a:t>Obez</a:t>
                      </a:r>
                      <a:endParaRPr lang="tr-TR" sz="24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II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III</a:t>
                      </a:r>
                      <a:endParaRPr lang="tr-TR" sz="2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&lt;18.5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18.5-24.9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25-29.9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30-34.9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35-39.9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≥40</a:t>
                      </a:r>
                      <a:endParaRPr lang="tr-TR" sz="2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Artmış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Normal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Artmış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Yüksek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Çok yüksek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Aşırı yüksek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  <a:endParaRPr lang="tr-TR" sz="2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4948" y="735595"/>
            <a:ext cx="986509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VKI’ne</a:t>
            </a:r>
            <a:r>
              <a:rPr kumimoji="0" lang="tr-TR" sz="32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göre hastaların </a:t>
            </a:r>
            <a:r>
              <a:rPr kumimoji="0" lang="tr-TR" sz="320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klasifikasyonu</a:t>
            </a:r>
            <a:r>
              <a:rPr kumimoji="0" lang="tr-TR" sz="32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ve </a:t>
            </a:r>
            <a:r>
              <a:rPr kumimoji="0" lang="tr-TR" sz="320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mortalite</a:t>
            </a:r>
            <a:r>
              <a:rPr kumimoji="0" lang="tr-TR" sz="32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riskleri</a:t>
            </a:r>
            <a:endParaRPr kumimoji="0" lang="tr-TR" sz="105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22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400050" y="1524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</a:t>
            </a: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1066800" y="1295400"/>
            <a:ext cx="8839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Taş devrinde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Savunma - mücadele gücü - kuvvet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tr-TR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Sonraki dönemlerde</a:t>
            </a: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Güzellik – başarı - otorite – iktidar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tr-TR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20. Yüzyılda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Komplikasyonlara neden olan yaşam süresini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ve kalitesini olumsuz etkileyen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</a:t>
            </a:r>
            <a:r>
              <a:rPr lang="tr-TR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Kronik bir hastalıktır !</a:t>
            </a: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</a:t>
            </a:r>
          </a:p>
        </p:txBody>
      </p:sp>
      <p:sp>
        <p:nvSpPr>
          <p:cNvPr id="82948" name="AutoShape 4"/>
          <p:cNvSpPr>
            <a:spLocks noChangeArrowheads="1"/>
          </p:cNvSpPr>
          <p:nvPr/>
        </p:nvSpPr>
        <p:spPr bwMode="auto">
          <a:xfrm>
            <a:off x="3581400" y="144780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2949" name="AutoShape 5"/>
          <p:cNvSpPr>
            <a:spLocks noChangeArrowheads="1"/>
          </p:cNvSpPr>
          <p:nvPr/>
        </p:nvSpPr>
        <p:spPr bwMode="auto">
          <a:xfrm>
            <a:off x="4800600" y="297180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2950" name="AutoShape 6"/>
          <p:cNvSpPr>
            <a:spLocks noChangeArrowheads="1"/>
          </p:cNvSpPr>
          <p:nvPr/>
        </p:nvSpPr>
        <p:spPr bwMode="auto">
          <a:xfrm>
            <a:off x="3429000" y="441960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743950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risk tablosu</a:t>
            </a:r>
          </a:p>
        </p:txBody>
      </p:sp>
      <p:graphicFrame>
        <p:nvGraphicFramePr>
          <p:cNvPr id="15429" name="Group 69"/>
          <p:cNvGraphicFramePr>
            <a:graphicFrameLocks noGrp="1"/>
          </p:cNvGraphicFramePr>
          <p:nvPr>
            <p:ph type="tbl" idx="1"/>
          </p:nvPr>
        </p:nvGraphicFramePr>
        <p:xfrm>
          <a:off x="533400" y="2333625"/>
          <a:ext cx="9372600" cy="2560320"/>
        </p:xfrm>
        <a:graphic>
          <a:graphicData uri="http://schemas.openxmlformats.org/drawingml/2006/table">
            <a:tbl>
              <a:tblPr/>
              <a:tblGrid>
                <a:gridCol w="2057400"/>
                <a:gridCol w="2462213"/>
                <a:gridCol w="2259012"/>
                <a:gridCol w="2593975"/>
              </a:tblGrid>
              <a:tr h="4921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Bel çevresi  (cm)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Düşük risk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Artan risk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Yüksek risk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Kadın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&lt;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80 - 88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&gt;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Erkek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&lt;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94 - 102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&gt; 102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9191625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Obezitenin değerlendirilmesi</a:t>
            </a:r>
          </a:p>
        </p:txBody>
      </p:sp>
      <p:graphicFrame>
        <p:nvGraphicFramePr>
          <p:cNvPr id="13363" name="Group 51"/>
          <p:cNvGraphicFramePr>
            <a:graphicFrameLocks noGrp="1"/>
          </p:cNvGraphicFramePr>
          <p:nvPr>
            <p:ph type="tbl" idx="1"/>
          </p:nvPr>
        </p:nvGraphicFramePr>
        <p:xfrm>
          <a:off x="838200" y="1946275"/>
          <a:ext cx="8743950" cy="3236595"/>
        </p:xfrm>
        <a:graphic>
          <a:graphicData uri="http://schemas.openxmlformats.org/drawingml/2006/table">
            <a:tbl>
              <a:tblPr/>
              <a:tblGrid>
                <a:gridCol w="2914650"/>
                <a:gridCol w="2914650"/>
                <a:gridCol w="2914650"/>
              </a:tblGrid>
              <a:tr h="4921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Kategori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Vücut Adipözitesi  ( % 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080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Kadın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Erkek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Normal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20 - 30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12 –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Sınır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31 - 33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21 –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Obezite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&gt;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&gt;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64" name="Text Box 52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ttp://static.howstuffworks.com/gif/adam/images/en/different-types-of-weight-gain-pictu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5" y="212726"/>
            <a:ext cx="8674299" cy="616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3" name="TextBox 2"/>
          <p:cNvSpPr txBox="1">
            <a:spLocks noChangeArrowheads="1"/>
          </p:cNvSpPr>
          <p:nvPr/>
        </p:nvSpPr>
        <p:spPr bwMode="auto">
          <a:xfrm>
            <a:off x="3361134" y="735013"/>
            <a:ext cx="3159324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/>
              <a:t>Elma    X    Armut</a:t>
            </a:r>
          </a:p>
        </p:txBody>
      </p:sp>
      <p:sp>
        <p:nvSpPr>
          <p:cNvPr id="51204" name="TextBox 3"/>
          <p:cNvSpPr txBox="1">
            <a:spLocks noChangeArrowheads="1"/>
          </p:cNvSpPr>
          <p:nvPr/>
        </p:nvSpPr>
        <p:spPr bwMode="auto">
          <a:xfrm>
            <a:off x="4332684" y="2997201"/>
            <a:ext cx="1378744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sz="2400" b="1"/>
          </a:p>
        </p:txBody>
      </p:sp>
      <p:sp>
        <p:nvSpPr>
          <p:cNvPr id="51205" name="TextBox 4"/>
          <p:cNvSpPr txBox="1">
            <a:spLocks noChangeArrowheads="1"/>
          </p:cNvSpPr>
          <p:nvPr/>
        </p:nvSpPr>
        <p:spPr bwMode="auto">
          <a:xfrm>
            <a:off x="4414837" y="3614738"/>
            <a:ext cx="1051918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healthhabits.ca/wp-content/uploads/2009/01/metabolic-syndrome-2-1024x4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960" y="1556792"/>
            <a:ext cx="9521825" cy="38164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823020" y="1628800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Ø"/>
            </a:pPr>
            <a:r>
              <a:rPr lang="en-US" sz="3200" dirty="0">
                <a:solidFill>
                  <a:srgbClr val="FFFF00"/>
                </a:solidFill>
              </a:rPr>
              <a:t>Abdominal </a:t>
            </a:r>
            <a:r>
              <a:rPr lang="en-US" sz="3200" dirty="0" err="1">
                <a:solidFill>
                  <a:srgbClr val="FFFF00"/>
                </a:solidFill>
              </a:rPr>
              <a:t>obezite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>
                <a:solidFill>
                  <a:srgbClr val="FFFFFF"/>
                </a:solidFill>
              </a:rPr>
              <a:t>(</a:t>
            </a:r>
            <a:r>
              <a:rPr lang="en-US" sz="3200" dirty="0" err="1">
                <a:solidFill>
                  <a:srgbClr val="FFFFFF"/>
                </a:solidFill>
              </a:rPr>
              <a:t>Bel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err="1">
                <a:solidFill>
                  <a:srgbClr val="FFFFFF"/>
                </a:solidFill>
              </a:rPr>
              <a:t>çevresi</a:t>
            </a:r>
            <a:r>
              <a:rPr lang="en-US" sz="3200" dirty="0">
                <a:solidFill>
                  <a:srgbClr val="FFFFFF"/>
                </a:solidFill>
              </a:rPr>
              <a:t>: </a:t>
            </a:r>
            <a:r>
              <a:rPr lang="en-US" sz="3200" dirty="0" err="1">
                <a:solidFill>
                  <a:srgbClr val="FFFFFF"/>
                </a:solidFill>
              </a:rPr>
              <a:t>Avrupalı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err="1">
                <a:solidFill>
                  <a:srgbClr val="FFFFFF"/>
                </a:solidFill>
              </a:rPr>
              <a:t>erkeklerde</a:t>
            </a:r>
            <a:r>
              <a:rPr lang="en-US" sz="3200" dirty="0">
                <a:solidFill>
                  <a:srgbClr val="FFFFFF"/>
                </a:solidFill>
              </a:rPr>
              <a:t> ≥ 94 cm, </a:t>
            </a:r>
            <a:r>
              <a:rPr lang="en-US" sz="3200" dirty="0" err="1">
                <a:solidFill>
                  <a:srgbClr val="FFFFFF"/>
                </a:solidFill>
              </a:rPr>
              <a:t>kadınlarda</a:t>
            </a:r>
            <a:r>
              <a:rPr lang="en-US" sz="3200" dirty="0">
                <a:solidFill>
                  <a:srgbClr val="FFFFFF"/>
                </a:solidFill>
              </a:rPr>
              <a:t> ≥ 80 cm) </a:t>
            </a:r>
            <a:endParaRPr lang="tr-TR" sz="3200" dirty="0">
              <a:solidFill>
                <a:srgbClr val="FFFFFF"/>
              </a:solidFill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3200" dirty="0" err="1">
                <a:solidFill>
                  <a:srgbClr val="FFFF00"/>
                </a:solidFill>
              </a:rPr>
              <a:t>ve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aşağıdakilerden</a:t>
            </a:r>
            <a:r>
              <a:rPr lang="en-US" sz="3200" dirty="0">
                <a:solidFill>
                  <a:srgbClr val="FFFF00"/>
                </a:solidFill>
              </a:rPr>
              <a:t> en </a:t>
            </a:r>
            <a:r>
              <a:rPr lang="en-US" sz="3200" dirty="0" err="1">
                <a:solidFill>
                  <a:srgbClr val="FFFF00"/>
                </a:solidFill>
              </a:rPr>
              <a:t>az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ikisi</a:t>
            </a:r>
            <a:r>
              <a:rPr lang="en-US" sz="3200" dirty="0">
                <a:solidFill>
                  <a:srgbClr val="FFFFFF"/>
                </a:solidFill>
              </a:rPr>
              <a:t>;</a:t>
            </a:r>
            <a:endParaRPr lang="tr-TR" sz="3200" dirty="0">
              <a:solidFill>
                <a:srgbClr val="FFFFFF"/>
              </a:solidFill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rgbClr val="FFFF00"/>
                </a:solidFill>
              </a:rPr>
              <a:t>Trigliserid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>
                <a:solidFill>
                  <a:srgbClr val="FFFFFF"/>
                </a:solidFill>
              </a:rPr>
              <a:t>≥ 150 mg/dl </a:t>
            </a:r>
            <a:endParaRPr lang="tr-TR" sz="3200" dirty="0">
              <a:solidFill>
                <a:srgbClr val="FFFFFF"/>
              </a:solidFill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FF00"/>
                </a:solidFill>
              </a:rPr>
              <a:t>HDL</a:t>
            </a:r>
            <a:r>
              <a:rPr lang="en-US" sz="3200" dirty="0">
                <a:solidFill>
                  <a:srgbClr val="FFFFFF"/>
                </a:solidFill>
              </a:rPr>
              <a:t>: </a:t>
            </a:r>
            <a:r>
              <a:rPr lang="en-US" sz="3200" dirty="0" err="1">
                <a:solidFill>
                  <a:srgbClr val="FFFFFF"/>
                </a:solidFill>
              </a:rPr>
              <a:t>erkekte</a:t>
            </a:r>
            <a:r>
              <a:rPr lang="en-US" sz="3200" dirty="0">
                <a:solidFill>
                  <a:srgbClr val="FFFFFF"/>
                </a:solidFill>
              </a:rPr>
              <a:t> &lt; 40 mg/dl, </a:t>
            </a:r>
            <a:r>
              <a:rPr lang="en-US" sz="3200" dirty="0" err="1">
                <a:solidFill>
                  <a:srgbClr val="FFFFFF"/>
                </a:solidFill>
              </a:rPr>
              <a:t>kadında</a:t>
            </a:r>
            <a:r>
              <a:rPr lang="en-US" sz="3200" dirty="0">
                <a:solidFill>
                  <a:srgbClr val="FFFFFF"/>
                </a:solidFill>
              </a:rPr>
              <a:t> &lt; 50 mg/dl </a:t>
            </a:r>
            <a:endParaRPr lang="tr-TR" sz="3200" dirty="0">
              <a:solidFill>
                <a:srgbClr val="FFFFFF"/>
              </a:solidFill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rgbClr val="FFFF00"/>
                </a:solidFill>
              </a:rPr>
              <a:t>Kan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basın</a:t>
            </a:r>
            <a:r>
              <a:rPr lang="en-US" sz="3200" dirty="0" err="1">
                <a:solidFill>
                  <a:srgbClr val="FFFFFF"/>
                </a:solidFill>
              </a:rPr>
              <a:t>cı</a:t>
            </a:r>
            <a:r>
              <a:rPr lang="en-US" sz="3200" dirty="0">
                <a:solidFill>
                  <a:srgbClr val="FFFFFF"/>
                </a:solidFill>
              </a:rPr>
              <a:t> ≥ 130/85 mmHg</a:t>
            </a:r>
            <a:endParaRPr lang="tr-TR" sz="3200" dirty="0">
              <a:solidFill>
                <a:srgbClr val="FFFFFF"/>
              </a:solidFill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FFFF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Açlık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kan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glukozu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>
                <a:solidFill>
                  <a:srgbClr val="FFFFFF"/>
                </a:solidFill>
              </a:rPr>
              <a:t>≥ 100 mg/dl </a:t>
            </a:r>
            <a:r>
              <a:rPr lang="en-US" sz="3200" dirty="0" err="1">
                <a:solidFill>
                  <a:srgbClr val="FFFFFF"/>
                </a:solidFill>
              </a:rPr>
              <a:t>veya</a:t>
            </a:r>
            <a:r>
              <a:rPr lang="en-US" sz="3200" dirty="0">
                <a:solidFill>
                  <a:srgbClr val="FFFFFF"/>
                </a:solidFill>
              </a:rPr>
              <a:t> Tip 2 DM</a:t>
            </a:r>
            <a:endParaRPr lang="tr-TR" sz="3200" dirty="0">
              <a:solidFill>
                <a:srgbClr val="FFFFFF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831132" y="47667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 err="1" smtClean="0">
                <a:solidFill>
                  <a:srgbClr val="FFFF00"/>
                </a:solidFill>
              </a:rPr>
              <a:t>Metabolik</a:t>
            </a:r>
            <a:r>
              <a:rPr lang="tr-TR" sz="3600" dirty="0" smtClean="0">
                <a:solidFill>
                  <a:srgbClr val="FFFF00"/>
                </a:solidFill>
              </a:rPr>
              <a:t> Sendrom</a:t>
            </a:r>
            <a:endParaRPr lang="tr-TR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484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1143000" y="3048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tr-TR" sz="4800" b="1">
                <a:solidFill>
                  <a:srgbClr val="FFFF00"/>
                </a:solidFill>
              </a:rPr>
              <a:t>Obezite Komplikasyonları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381000" y="1828800"/>
            <a:ext cx="5334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Kardiyovasküler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Serebrovasküler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Hipertansiyon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Pulmoner – Hipoventilasyon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Diabetes Mellitus </a:t>
            </a:r>
            <a:r>
              <a:rPr lang="tr-TR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“Diabesity”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Gastrointestinal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Malignite</a:t>
            </a: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6094413" y="1752600"/>
            <a:ext cx="388778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Muskuloskeletal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Genitoüriner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Deri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Psikososyal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Endokrin  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Metabolik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Anestezi - Cerrahi</a:t>
            </a:r>
            <a:endParaRPr lang="tr-TR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57200" y="3810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tedavisi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85800" y="1946275"/>
            <a:ext cx="929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Bütün kronik hastalıklarda olduğu gibi yaşam boyu sürdürülmelidir. 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endParaRPr lang="tr-TR" sz="1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Amaç, komplikasyonların primer ve sekonder önlenmesi ile mortalite ve morbiditenin azaltılmasıdır. 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endParaRPr lang="tr-TR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858838" y="381000"/>
            <a:ext cx="8643937" cy="90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tedavisinin ilkeleri</a:t>
            </a: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1524000" y="1905000"/>
            <a:ext cx="7315200" cy="3733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Hedefin belirlenmesi - beklentiler</a:t>
            </a:r>
          </a:p>
          <a:p>
            <a:pPr marL="342900" indent="-342900">
              <a:lnSpc>
                <a:spcPct val="20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Tedavi protokolü</a:t>
            </a:r>
          </a:p>
          <a:p>
            <a:pPr marL="342900" indent="-342900">
              <a:lnSpc>
                <a:spcPct val="200000"/>
              </a:lnSpc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ü"/>
            </a:pP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İzlem ve değerlendirme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Klinik - Laboratuar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323850" y="6173788"/>
            <a:ext cx="1420813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400" b="1" i="1"/>
              <a:t>N.Başkal.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9124950" cy="1143000"/>
          </a:xfrm>
        </p:spPr>
        <p:txBody>
          <a:bodyPr/>
          <a:lstStyle/>
          <a:p>
            <a:r>
              <a:rPr lang="tr-TR" sz="4800" b="1">
                <a:solidFill>
                  <a:srgbClr val="FFFF00"/>
                </a:solidFill>
              </a:rPr>
              <a:t>Obezite tedavisine yanlış yaklaşım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1813" y="1981200"/>
            <a:ext cx="9755187" cy="4572000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Kısa sürede, ideal kiloya inmek arzusu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Başarısız olunduğu kanısı ile tedaviyi sonlandırmak.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Mucizevi sonuçlar beklemek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Sadece estetik yönü önemsemek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Sorunu bireysel olarak görmek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b="1"/>
              <a:t>Hekim, sağlık personeli ve toplumun negatif ve suçlayıcı davranışları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9267825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tedavisine doğru yaklaşım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9677400" cy="4114800"/>
          </a:xfrm>
        </p:spPr>
        <p:txBody>
          <a:bodyPr/>
          <a:lstStyle/>
          <a:p>
            <a:pPr marL="0" indent="0"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3600" b="1"/>
              <a:t>Uzun sürede </a:t>
            </a:r>
            <a:r>
              <a:rPr lang="tr-TR" sz="3600" b="1">
                <a:solidFill>
                  <a:srgbClr val="FFFF00"/>
                </a:solidFill>
              </a:rPr>
              <a:t>( 3 – 6 – 12 ay )</a:t>
            </a:r>
          </a:p>
          <a:p>
            <a:pPr marL="0" indent="0"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3600" b="1"/>
              <a:t>Orta derecede  </a:t>
            </a:r>
            <a:r>
              <a:rPr lang="tr-TR" sz="3600" b="1">
                <a:solidFill>
                  <a:srgbClr val="FFFF00"/>
                </a:solidFill>
              </a:rPr>
              <a:t>( % 5 – 10 – 15 )</a:t>
            </a:r>
            <a:r>
              <a:rPr lang="tr-TR" sz="3600" b="1"/>
              <a:t> kilo verilmesi</a:t>
            </a:r>
          </a:p>
          <a:p>
            <a:pPr marL="0" indent="0"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3600" b="1"/>
              <a:t>Verilen kilonun korunması</a:t>
            </a:r>
          </a:p>
          <a:p>
            <a:pPr marL="0" indent="0"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3600" b="1"/>
              <a:t>2. Yılda yeni bir hedefin belirlenmesi</a:t>
            </a:r>
          </a:p>
          <a:p>
            <a:pPr marL="0" indent="0"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3600" b="1"/>
              <a:t>Kontrollu ve istikrarlı kilo kaybı</a:t>
            </a:r>
          </a:p>
          <a:p>
            <a:pPr marL="0" indent="0"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3600" b="1"/>
              <a:t>Tedavinin devamlılığı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457200"/>
            <a:ext cx="7086600" cy="8382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9831388" cy="4613275"/>
          </a:xfrm>
        </p:spPr>
        <p:txBody>
          <a:bodyPr/>
          <a:lstStyle/>
          <a:p>
            <a:pPr marL="652463" indent="-279400">
              <a:buFont typeface="Wingdings" pitchFamily="2" charset="2"/>
              <a:buNone/>
            </a:pPr>
            <a:r>
              <a:rPr lang="tr-TR" sz="2800" b="1">
                <a:solidFill>
                  <a:srgbClr val="FFFF00"/>
                </a:solidFill>
              </a:rPr>
              <a:t>20. Yüzyıldaki bakış açısının dramatik değişiminin  nedeni</a:t>
            </a:r>
          </a:p>
          <a:p>
            <a:pPr marL="652463" indent="-279400">
              <a:buFont typeface="Wingdings" pitchFamily="2" charset="2"/>
              <a:buNone/>
            </a:pPr>
            <a:endParaRPr lang="tr-TR" sz="1600" b="1">
              <a:solidFill>
                <a:srgbClr val="FFFF00"/>
              </a:solidFill>
            </a:endParaRPr>
          </a:p>
          <a:p>
            <a:pPr marL="652463" indent="-279400">
              <a:buClr>
                <a:srgbClr val="FFFF00"/>
              </a:buClr>
            </a:pPr>
            <a:r>
              <a:rPr lang="tr-TR" sz="2800" b="1"/>
              <a:t>Prevalansındaki hızlı artış</a:t>
            </a:r>
          </a:p>
          <a:p>
            <a:pPr marL="652463" indent="-279400">
              <a:buClr>
                <a:srgbClr val="FFFF00"/>
              </a:buClr>
            </a:pPr>
            <a:r>
              <a:rPr lang="tr-TR" sz="2800" b="1"/>
              <a:t>Komplikasyonlarının önemi</a:t>
            </a:r>
          </a:p>
          <a:p>
            <a:pPr marL="652463" indent="-279400">
              <a:buClr>
                <a:srgbClr val="FFFF00"/>
              </a:buClr>
            </a:pPr>
            <a:r>
              <a:rPr lang="tr-TR" sz="2800" b="1"/>
              <a:t>Bireyi ve toplumu çok yönlü etkilemesi</a:t>
            </a:r>
          </a:p>
          <a:p>
            <a:pPr marL="652463" indent="-279400">
              <a:buClr>
                <a:srgbClr val="FFFF00"/>
              </a:buClr>
            </a:pPr>
            <a:r>
              <a:rPr lang="tr-TR" sz="2800" b="1"/>
              <a:t>Patogenezin anlaşılmaya başlaması</a:t>
            </a:r>
          </a:p>
          <a:p>
            <a:pPr marL="652463" indent="-279400">
              <a:buClr>
                <a:srgbClr val="FFFF00"/>
              </a:buClr>
            </a:pPr>
            <a:r>
              <a:rPr lang="tr-TR" sz="2800" b="1"/>
              <a:t>Mekanizmalarına yönelik tedavi seçeneklerinin geliştirilmesi</a:t>
            </a:r>
          </a:p>
          <a:p>
            <a:pPr marL="652463" indent="-279400">
              <a:buClr>
                <a:srgbClr val="FFFF00"/>
              </a:buClr>
            </a:pPr>
            <a:r>
              <a:rPr lang="tr-TR" sz="2800" b="1"/>
              <a:t>Kilo vermenin yararlı sonuçlarının gösterilmesi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1687513" y="1417638"/>
            <a:ext cx="7127875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800" b="1">
                <a:solidFill>
                  <a:srgbClr val="FFFF00"/>
                </a:solidFill>
              </a:rPr>
              <a:t>Obezite tedavisinde hedef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895350" y="2354263"/>
            <a:ext cx="84248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/>
              <a:t>3-6 ayda orta derecede (% 5-10) kilo kaybı </a:t>
            </a:r>
          </a:p>
        </p:txBody>
      </p:sp>
      <p:sp>
        <p:nvSpPr>
          <p:cNvPr id="100358" name="AutoShape 6"/>
          <p:cNvSpPr>
            <a:spLocks noChangeArrowheads="1"/>
          </p:cNvSpPr>
          <p:nvPr/>
        </p:nvSpPr>
        <p:spPr bwMode="auto">
          <a:xfrm>
            <a:off x="1974850" y="3290888"/>
            <a:ext cx="936625" cy="576262"/>
          </a:xfrm>
          <a:prstGeom prst="rightArrow">
            <a:avLst>
              <a:gd name="adj1" fmla="val 50000"/>
              <a:gd name="adj2" fmla="val 406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>
            <a:off x="2982913" y="4083050"/>
            <a:ext cx="936625" cy="576263"/>
          </a:xfrm>
          <a:prstGeom prst="rightArrow">
            <a:avLst>
              <a:gd name="adj1" fmla="val 50000"/>
              <a:gd name="adj2" fmla="val 406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127375" y="3074988"/>
            <a:ext cx="54721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/>
              <a:t>Metabolik “fitness”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3919538" y="4083050"/>
            <a:ext cx="54721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/>
              <a:t>Morbidite ve mortalite </a:t>
            </a:r>
            <a:r>
              <a:rPr lang="tr-TR" sz="3600">
                <a:sym typeface="Symbol" pitchFamily="18" charset="2"/>
              </a:rPr>
              <a:t>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9648825" cy="114300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tr-TR" sz="4800" b="1">
                <a:solidFill>
                  <a:srgbClr val="FFFF00"/>
                </a:solidFill>
              </a:rPr>
              <a:t>Obezite tedavisinde orta derecede kilo kaybının yararlı sonuçları</a:t>
            </a:r>
          </a:p>
        </p:txBody>
      </p:sp>
      <p:graphicFrame>
        <p:nvGraphicFramePr>
          <p:cNvPr id="19725" name="Group 269"/>
          <p:cNvGraphicFramePr>
            <a:graphicFrameLocks noGrp="1"/>
          </p:cNvGraphicFramePr>
          <p:nvPr>
            <p:ph type="tbl" idx="1"/>
          </p:nvPr>
        </p:nvGraphicFramePr>
        <p:xfrm>
          <a:off x="531813" y="1295400"/>
          <a:ext cx="9374187" cy="5151120"/>
        </p:xfrm>
        <a:graphic>
          <a:graphicData uri="http://schemas.openxmlformats.org/drawingml/2006/table">
            <a:tbl>
              <a:tblPr/>
              <a:tblGrid>
                <a:gridCol w="3581400"/>
                <a:gridCol w="2667000"/>
                <a:gridCol w="3125787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Mortalite                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Wingdings" pitchFamily="2" charset="2"/>
                        </a:rPr>
                        <a:t></a:t>
                      </a: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20 – 25 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</a:t>
                      </a: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(Total)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30 – 40 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(DM ile ilgili)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% 40 – 50 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(Kanser ile ilgili)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Kan basıncı            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Wingdings" pitchFamily="2" charset="2"/>
                        </a:rPr>
                        <a:t></a:t>
                      </a: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10 mmHg 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(Sistolik – Diastolik)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Diabetes Mellitus   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Wingdings" pitchFamily="2" charset="2"/>
                        </a:rPr>
                        <a:t></a:t>
                      </a: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Gelişme riski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50 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Açlık PGulukozu.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% 30 – 50 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HbA</a:t>
                      </a:r>
                      <a:r>
                        <a:rPr kumimoji="0" lang="tr-TR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1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% 15 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Lipidler                  </a:t>
                      </a: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Wingdings" pitchFamily="2" charset="2"/>
                        </a:rPr>
                        <a:t></a:t>
                      </a: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T. Kolesterol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% 10 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LDL Kolesterol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% 15 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Trigliserid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% 30 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HDL Kolesterol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% 8 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726" name="Text Box 270"/>
          <p:cNvSpPr txBox="1">
            <a:spLocks noChangeArrowheads="1"/>
          </p:cNvSpPr>
          <p:nvPr/>
        </p:nvSpPr>
        <p:spPr bwMode="auto">
          <a:xfrm>
            <a:off x="6019800" y="6415088"/>
            <a:ext cx="3962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800" b="1">
                <a:solidFill>
                  <a:srgbClr val="FFFF00"/>
                </a:solidFill>
              </a:rPr>
              <a:t>Kopelman P, 1999, obesity 23. Supl 7</a:t>
            </a:r>
          </a:p>
        </p:txBody>
      </p:sp>
      <p:sp>
        <p:nvSpPr>
          <p:cNvPr id="19727" name="Text Box 271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609600"/>
            <a:ext cx="6943725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tedavisi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5638" y="1946275"/>
            <a:ext cx="7294562" cy="4114800"/>
          </a:xfrm>
        </p:spPr>
        <p:txBody>
          <a:bodyPr/>
          <a:lstStyle/>
          <a:p>
            <a:pPr>
              <a:buClr>
                <a:srgbClr val="FFFF00"/>
              </a:buClr>
              <a:buSzPct val="115000"/>
              <a:buFont typeface="Wingdings" pitchFamily="2" charset="2"/>
              <a:buChar char="ü"/>
            </a:pPr>
            <a:r>
              <a:rPr lang="tr-TR" b="1"/>
              <a:t>Eğitim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b="1"/>
              <a:t>      Davranış tedavisi – motivasyon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b="1"/>
              <a:t>      Yaşam tarzının değiştirilmesi</a:t>
            </a:r>
          </a:p>
          <a:p>
            <a:pPr>
              <a:buClr>
                <a:srgbClr val="FFFF00"/>
              </a:buClr>
              <a:buSzPct val="115000"/>
              <a:buFont typeface="Wingdings" pitchFamily="2" charset="2"/>
              <a:buChar char="ü"/>
            </a:pPr>
            <a:r>
              <a:rPr lang="tr-TR" b="1"/>
              <a:t>Diyet</a:t>
            </a:r>
          </a:p>
          <a:p>
            <a:pPr>
              <a:buClr>
                <a:srgbClr val="FFFF00"/>
              </a:buClr>
              <a:buSzPct val="115000"/>
              <a:buFont typeface="Wingdings" pitchFamily="2" charset="2"/>
              <a:buChar char="ü"/>
            </a:pPr>
            <a:r>
              <a:rPr lang="tr-TR" b="1"/>
              <a:t>Egzersiz</a:t>
            </a:r>
          </a:p>
          <a:p>
            <a:pPr>
              <a:buClr>
                <a:srgbClr val="FFFF00"/>
              </a:buClr>
              <a:buSzPct val="115000"/>
              <a:buFont typeface="Wingdings" pitchFamily="2" charset="2"/>
              <a:buChar char="ü"/>
            </a:pPr>
            <a:r>
              <a:rPr lang="tr-TR" b="1"/>
              <a:t>İlaçlar</a:t>
            </a:r>
          </a:p>
          <a:p>
            <a:pPr>
              <a:buClr>
                <a:srgbClr val="FFFF00"/>
              </a:buClr>
              <a:buSzPct val="115000"/>
              <a:buFont typeface="Wingdings" pitchFamily="2" charset="2"/>
              <a:buChar char="ü"/>
            </a:pPr>
            <a:r>
              <a:rPr lang="tr-TR" b="1"/>
              <a:t>Cerrahi</a:t>
            </a:r>
            <a:r>
              <a:rPr lang="tr-TR"/>
              <a:t> 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9725025" cy="1676400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tr-TR" sz="4800" b="1">
                <a:solidFill>
                  <a:srgbClr val="FFFF00"/>
                </a:solidFill>
              </a:rPr>
              <a:t>Obezite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Medikal beslenme tedavisi kilo verdirici diyet önerileri -1</a:t>
            </a:r>
          </a:p>
        </p:txBody>
      </p:sp>
      <p:graphicFrame>
        <p:nvGraphicFramePr>
          <p:cNvPr id="21545" name="Group 41"/>
          <p:cNvGraphicFramePr>
            <a:graphicFrameLocks noGrp="1"/>
          </p:cNvGraphicFramePr>
          <p:nvPr>
            <p:ph type="tbl" idx="1"/>
          </p:nvPr>
        </p:nvGraphicFramePr>
        <p:xfrm>
          <a:off x="381000" y="2259013"/>
          <a:ext cx="9678988" cy="3535680"/>
        </p:xfrm>
        <a:graphic>
          <a:graphicData uri="http://schemas.openxmlformats.org/drawingml/2006/table">
            <a:tbl>
              <a:tblPr/>
              <a:tblGrid>
                <a:gridCol w="4840288"/>
                <a:gridCol w="4838700"/>
              </a:tblGrid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Enerji ve Besin bileşimi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Önerilen miktar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Kalori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Günlük tüketilen enerjiden 500 – 1000 kalori 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Total yağ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30 veya daha 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Doymuş yağ asitleri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8 –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Tekli doymamış yağ asitleri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15’e kadar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Çoklu doymamış yağ asitleri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10’a kadar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04800" y="228600"/>
            <a:ext cx="97250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tr-TR" sz="4800" b="1">
                <a:solidFill>
                  <a:srgbClr val="FFFF00"/>
                </a:solidFill>
              </a:rPr>
              <a:t>Obezite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Medikal beslenme tedavisi kilo verdirici diyet önerileri -2</a:t>
            </a:r>
          </a:p>
        </p:txBody>
      </p:sp>
      <p:graphicFrame>
        <p:nvGraphicFramePr>
          <p:cNvPr id="22559" name="Group 31"/>
          <p:cNvGraphicFramePr>
            <a:graphicFrameLocks noGrp="1"/>
          </p:cNvGraphicFramePr>
          <p:nvPr/>
        </p:nvGraphicFramePr>
        <p:xfrm>
          <a:off x="381000" y="2259013"/>
          <a:ext cx="9678988" cy="3685223"/>
        </p:xfrm>
        <a:graphic>
          <a:graphicData uri="http://schemas.openxmlformats.org/drawingml/2006/table">
            <a:tbl>
              <a:tblPr/>
              <a:tblGrid>
                <a:gridCol w="4840288"/>
                <a:gridCol w="4838700"/>
              </a:tblGrid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Enerji ve Besin bileşimi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Önerilen miktar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Kolesterol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&lt; 300 mg/ 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Protein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Karbonhidrat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55 ve fazlası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Sodyum Klorür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2,4 gr sodyum veya 6 gr NaCI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Kalsiyum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1000 – 1500 mgr / 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Posa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 – 30 gr / 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152400"/>
            <a:ext cx="8743950" cy="91440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tr-TR" sz="4800" b="1">
                <a:solidFill>
                  <a:srgbClr val="FFFF00"/>
                </a:solidFill>
              </a:rPr>
              <a:t>Obezite tedavisinde egzersiz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295400"/>
            <a:ext cx="7848600" cy="5181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3600" b="1">
                <a:solidFill>
                  <a:srgbClr val="FFFF00"/>
                </a:solidFill>
                <a:sym typeface="Wingdings" pitchFamily="2" charset="2"/>
              </a:rPr>
              <a:t>Aerobik egzersiz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2800" b="1">
                <a:sym typeface="Wingdings" pitchFamily="2" charset="2"/>
              </a:rPr>
              <a:t>    Yürüyüş – jogging – bisiklet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2800" b="1">
                <a:sym typeface="Wingdings" pitchFamily="2" charset="2"/>
              </a:rPr>
              <a:t>    Yüzme – su içi egzersizler- Step – dans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3600" b="1">
                <a:solidFill>
                  <a:srgbClr val="FFFF00"/>
                </a:solidFill>
                <a:sym typeface="Wingdings" pitchFamily="2" charset="2"/>
              </a:rPr>
              <a:t>Yararları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2800" b="1">
                <a:sym typeface="Wingdings" pitchFamily="2" charset="2"/>
              </a:rPr>
              <a:t>     Enerji tüketimi </a:t>
            </a:r>
            <a:r>
              <a:rPr lang="tr-TR" sz="2800" b="1">
                <a:sym typeface="Symbol" pitchFamily="18" charset="2"/>
              </a:rPr>
              <a:t>, fizik aktivite 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2800" b="1">
                <a:sym typeface="Symbol" pitchFamily="18" charset="2"/>
              </a:rPr>
              <a:t>     Bazal metabolik hız , termogenez 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2800" b="1">
                <a:sym typeface="Symbol" pitchFamily="18" charset="2"/>
              </a:rPr>
              <a:t>     Adipöz doku 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2800" b="1">
                <a:sym typeface="Symbol" pitchFamily="18" charset="2"/>
              </a:rPr>
              <a:t>     Kas kitlesi korunur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2800" b="1">
                <a:sym typeface="Symbol" pitchFamily="18" charset="2"/>
              </a:rPr>
              <a:t>     Yağlı yemek arzusu 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73063" algn="l"/>
              </a:tabLst>
            </a:pPr>
            <a:r>
              <a:rPr lang="tr-TR" sz="2800" b="1">
                <a:sym typeface="Symbol" pitchFamily="18" charset="2"/>
              </a:rPr>
              <a:t>     İyilik hali kazanılır.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9344025" cy="114300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tr-TR" sz="4800" b="1">
                <a:solidFill>
                  <a:srgbClr val="FFFF00"/>
                </a:solidFill>
              </a:rPr>
              <a:t>Obezite tedavisinde önerilen egzersiz programı</a:t>
            </a:r>
          </a:p>
        </p:txBody>
      </p:sp>
      <p:graphicFrame>
        <p:nvGraphicFramePr>
          <p:cNvPr id="24625" name="Group 49"/>
          <p:cNvGraphicFramePr>
            <a:graphicFrameLocks noGrp="1"/>
          </p:cNvGraphicFramePr>
          <p:nvPr>
            <p:ph type="tbl" idx="1"/>
          </p:nvPr>
        </p:nvGraphicFramePr>
        <p:xfrm>
          <a:off x="381000" y="1946275"/>
          <a:ext cx="9677400" cy="3768726"/>
        </p:xfrm>
        <a:graphic>
          <a:graphicData uri="http://schemas.openxmlformats.org/drawingml/2006/table">
            <a:tbl>
              <a:tblPr/>
              <a:tblGrid>
                <a:gridCol w="2514600"/>
                <a:gridCol w="2286000"/>
                <a:gridCol w="2286000"/>
                <a:gridCol w="2590800"/>
              </a:tblGrid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Dönem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Şiddet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Süre (gün)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Sıklık (hafta)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4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Başlangıç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2- 3 hafta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%50 –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 – 30 dak.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 – 2 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4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Gelişim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2 – 3 hafta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60 –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30 – 45 dak.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 –3 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Devamlılık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% 70 –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45 – 60 dak.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 – 5 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990600" y="5791200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>
                <a:solidFill>
                  <a:srgbClr val="FFFF00"/>
                </a:solidFill>
              </a:rPr>
              <a:t>Maksimal kalp hızı =     220 - yaş</a:t>
            </a:r>
          </a:p>
        </p:txBody>
      </p:sp>
      <p:sp>
        <p:nvSpPr>
          <p:cNvPr id="24627" name="Text Box 51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6956" y="609600"/>
            <a:ext cx="8496944" cy="1143000"/>
          </a:xfrm>
        </p:spPr>
        <p:txBody>
          <a:bodyPr/>
          <a:lstStyle/>
          <a:p>
            <a:pPr algn="ctr"/>
            <a:r>
              <a:rPr lang="tr-TR" sz="3600" dirty="0" smtClean="0">
                <a:solidFill>
                  <a:srgbClr val="FFFF00"/>
                </a:solidFill>
              </a:rPr>
              <a:t>		Orta düzeyde fiziksel etkinlik</a:t>
            </a:r>
            <a:endParaRPr lang="tr-TR" sz="3600" dirty="0">
              <a:solidFill>
                <a:srgbClr val="FFFF00"/>
              </a:solidFill>
            </a:endParaRPr>
          </a:p>
        </p:txBody>
      </p:sp>
      <p:graphicFrame>
        <p:nvGraphicFramePr>
          <p:cNvPr id="4" name="Tablo Yer Tutucusu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56929783"/>
              </p:ext>
            </p:extLst>
          </p:nvPr>
        </p:nvGraphicFramePr>
        <p:xfrm>
          <a:off x="869763" y="1916832"/>
          <a:ext cx="8712968" cy="36505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2187"/>
                <a:gridCol w="2756143"/>
                <a:gridCol w="2904638"/>
              </a:tblGrid>
              <a:tr h="36003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Etkinlik süre ve şiddeti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bg2"/>
                          </a:solidFill>
                          <a:effectLst/>
                        </a:rPr>
                        <a:t>Ev/iş ortamı etkinlikleri</a:t>
                      </a:r>
                      <a:endParaRPr lang="tr-TR" sz="20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0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Düz yolda yürümek (3 km/30 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UZUN SÜREN / AZ YORAN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/>
                      </a:r>
                      <a:b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KISA SÜREN / ÇOK YORAN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Araba yıkamak (45-60 </a:t>
                      </a:r>
                      <a:r>
                        <a:rPr lang="tr-TR" sz="1600" b="1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Doğa yürüyüşü (20-30 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Camları, yerleri silmek (45-60 </a:t>
                      </a:r>
                      <a:r>
                        <a:rPr lang="tr-TR" sz="1600" b="1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Tempolu yüzmek (20 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Bahçe işleri yapmak (30-45 </a:t>
                      </a:r>
                      <a:r>
                        <a:rPr lang="tr-TR" sz="1600" b="1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Hızlı bisiklete binmek (20 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Dans etmek (20 </a:t>
                      </a:r>
                      <a:r>
                        <a:rPr lang="tr-TR" sz="1600" b="1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İp atlamak (15 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Hafif yükleri taşımak ( &lt;20 kg, 15-20 </a:t>
                      </a:r>
                      <a:r>
                        <a:rPr lang="tr-TR" sz="1600" b="1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9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Basketbol-futbol gibi yarışmalı sporlar (15-20 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Merdiven çıkmak (15 </a:t>
                      </a:r>
                      <a:r>
                        <a:rPr lang="tr-TR" sz="1600" b="1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9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Koşmak (2 km/15 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dk</a:t>
                      </a: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2"/>
                          </a:solidFill>
                          <a:effectLst/>
                        </a:rPr>
                        <a:t>Sportif etkinlik</a:t>
                      </a:r>
                      <a:endParaRPr lang="tr-TR" sz="16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Yukarı Aşağı Ok 4"/>
          <p:cNvSpPr/>
          <p:nvPr/>
        </p:nvSpPr>
        <p:spPr>
          <a:xfrm>
            <a:off x="6297613" y="10479088"/>
            <a:ext cx="298450" cy="95885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 rot="10800000" flipV="1">
            <a:off x="895027" y="5676192"/>
            <a:ext cx="856895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NHLBI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Obesity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Education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Initiative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Practical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Guide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Identification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Evaluation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and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treatment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of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Overweight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and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Obesity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in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Adults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NIH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Publication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Number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00-4084, 2000’den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modifiye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edilmiş şekli ile TEMD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Obezite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Tanı ve Tedavi </a:t>
            </a:r>
            <a:r>
              <a:rPr kumimoji="0" lang="tr-TR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Klavuzundan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Alıntıdır.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ol Sağ Ok 6"/>
          <p:cNvSpPr/>
          <p:nvPr/>
        </p:nvSpPr>
        <p:spPr bwMode="auto">
          <a:xfrm rot="5400000">
            <a:off x="4663455" y="3242891"/>
            <a:ext cx="1345255" cy="313165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5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2193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8458200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tedavisinde ilaçlar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971800"/>
            <a:ext cx="8743950" cy="2286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tr-TR" sz="2400" b="1"/>
          </a:p>
          <a:p>
            <a:pPr>
              <a:buFont typeface="Wingdings" pitchFamily="2" charset="2"/>
              <a:buNone/>
            </a:pPr>
            <a:r>
              <a:rPr lang="tr-TR" sz="3600" b="1"/>
              <a:t>   Bütün kronik hastalıklarda olduğu gibi obezite de ilaçlar ile tedavi edilmelidir !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447800" y="2057400"/>
            <a:ext cx="7086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“Kill two birds with one stone”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10287000" cy="1295400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tr-TR" sz="4800" b="1">
                <a:solidFill>
                  <a:srgbClr val="FFFF00"/>
                </a:solidFill>
              </a:rPr>
              <a:t>Obezitenin ilaçlar ile tedavisinin hipertansiyondaki ilaç kullanımı ile kıyaslanışı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46275"/>
            <a:ext cx="9448800" cy="4378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/>
              <a:t>1950 ler</a:t>
            </a:r>
            <a:r>
              <a:rPr lang="tr-TR" sz="2400" b="1"/>
              <a:t>           </a:t>
            </a:r>
            <a:r>
              <a:rPr lang="tr-TR" sz="2400" b="1">
                <a:sym typeface="Wingdings" pitchFamily="2" charset="2"/>
              </a:rPr>
              <a:t> Malign HT = fatal hastalık, medikal tedavi</a:t>
            </a:r>
          </a:p>
          <a:p>
            <a:pPr>
              <a:buFont typeface="Wingdings" pitchFamily="2" charset="2"/>
              <a:buNone/>
            </a:pPr>
            <a:r>
              <a:rPr lang="tr-TR" b="1">
                <a:sym typeface="Wingdings" pitchFamily="2" charset="2"/>
              </a:rPr>
              <a:t>1960 lar</a:t>
            </a:r>
            <a:r>
              <a:rPr lang="tr-TR" sz="2400" b="1">
                <a:sym typeface="Wingdings" pitchFamily="2" charset="2"/>
              </a:rPr>
              <a:t>            Nonmalign HT. İlaçlar ile morbidite mortalite </a:t>
            </a:r>
            <a:r>
              <a:rPr lang="tr-TR" sz="2400" b="1">
                <a:sym typeface="Symbol" pitchFamily="18" charset="2"/>
              </a:rPr>
              <a:t></a:t>
            </a:r>
          </a:p>
          <a:p>
            <a:pPr>
              <a:buFont typeface="Wingdings" pitchFamily="2" charset="2"/>
              <a:buNone/>
            </a:pPr>
            <a:r>
              <a:rPr lang="tr-TR" sz="2400" b="1">
                <a:sym typeface="Symbol" pitchFamily="18" charset="2"/>
              </a:rPr>
              <a:t>                                   Hydrochlorothiazide, reserpine, hydralazine,    </a:t>
            </a:r>
          </a:p>
          <a:p>
            <a:pPr>
              <a:buFont typeface="Wingdings" pitchFamily="2" charset="2"/>
              <a:buNone/>
            </a:pPr>
            <a:r>
              <a:rPr lang="tr-TR" sz="2400" b="1">
                <a:sym typeface="Symbol" pitchFamily="18" charset="2"/>
              </a:rPr>
              <a:t>                                   guanethedine -  Ciddi yan etkiler !</a:t>
            </a:r>
          </a:p>
          <a:p>
            <a:pPr>
              <a:buFont typeface="Wingdings" pitchFamily="2" charset="2"/>
              <a:buNone/>
            </a:pPr>
            <a:r>
              <a:rPr lang="tr-TR" b="1"/>
              <a:t>1970 ler</a:t>
            </a:r>
            <a:r>
              <a:rPr lang="tr-TR" sz="2400" b="1"/>
              <a:t>           </a:t>
            </a:r>
            <a:r>
              <a:rPr lang="tr-TR" sz="2400" b="1">
                <a:sym typeface="Wingdings" pitchFamily="2" charset="2"/>
              </a:rPr>
              <a:t> Methyldopa – Diüretikler</a:t>
            </a:r>
          </a:p>
          <a:p>
            <a:pPr>
              <a:buFont typeface="Wingdings" pitchFamily="2" charset="2"/>
              <a:buNone/>
            </a:pPr>
            <a:r>
              <a:rPr lang="tr-TR" b="1">
                <a:sym typeface="Wingdings" pitchFamily="2" charset="2"/>
              </a:rPr>
              <a:t>Günümüzde</a:t>
            </a:r>
            <a:r>
              <a:rPr lang="tr-TR" sz="2400" b="1">
                <a:sym typeface="Wingdings" pitchFamily="2" charset="2"/>
              </a:rPr>
              <a:t>  100 den fazla antihipertansif ilaç, az yan etki</a:t>
            </a:r>
          </a:p>
          <a:p>
            <a:pPr>
              <a:buFont typeface="Wingdings" pitchFamily="2" charset="2"/>
              <a:buNone/>
            </a:pPr>
            <a:r>
              <a:rPr lang="tr-TR" sz="2400" b="1">
                <a:sym typeface="Wingdings" pitchFamily="2" charset="2"/>
              </a:rPr>
              <a:t>                                   </a:t>
            </a:r>
            <a:r>
              <a:rPr lang="tr-TR" sz="2400" b="1">
                <a:solidFill>
                  <a:srgbClr val="FFFF00"/>
                </a:solidFill>
                <a:sym typeface="Wingdings" pitchFamily="2" charset="2"/>
              </a:rPr>
              <a:t>Kombine kullanım.</a:t>
            </a:r>
            <a:endParaRPr lang="tr-TR" sz="2400" b="1">
              <a:solidFill>
                <a:srgbClr val="FFFF00"/>
              </a:solidFill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tr-TR" sz="2400" b="1">
              <a:sym typeface="Symbol" pitchFamily="18" charset="2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3703638" y="1082675"/>
            <a:ext cx="24479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800">
                <a:solidFill>
                  <a:srgbClr val="FFFF00"/>
                </a:solidFill>
              </a:rPr>
              <a:t>Obezite 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2263775" y="2163763"/>
            <a:ext cx="61198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/>
              <a:t>Multifaktöryel kronik hastalık</a:t>
            </a:r>
          </a:p>
        </p:txBody>
      </p:sp>
      <p:sp>
        <p:nvSpPr>
          <p:cNvPr id="99334" name="AutoShape 6"/>
          <p:cNvSpPr>
            <a:spLocks noChangeArrowheads="1"/>
          </p:cNvSpPr>
          <p:nvPr/>
        </p:nvSpPr>
        <p:spPr bwMode="auto">
          <a:xfrm>
            <a:off x="1974850" y="2955925"/>
            <a:ext cx="1081088" cy="503238"/>
          </a:xfrm>
          <a:prstGeom prst="rightArrow">
            <a:avLst>
              <a:gd name="adj1" fmla="val 50000"/>
              <a:gd name="adj2" fmla="val 537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9336" name="AutoShape 8"/>
          <p:cNvSpPr>
            <a:spLocks noChangeArrowheads="1"/>
          </p:cNvSpPr>
          <p:nvPr/>
        </p:nvSpPr>
        <p:spPr bwMode="auto">
          <a:xfrm>
            <a:off x="2695575" y="4035425"/>
            <a:ext cx="1081088" cy="503238"/>
          </a:xfrm>
          <a:prstGeom prst="rightArrow">
            <a:avLst>
              <a:gd name="adj1" fmla="val 50000"/>
              <a:gd name="adj2" fmla="val 537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3055938" y="2811463"/>
            <a:ext cx="4752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400" b="1"/>
              <a:t>Global epidemik</a:t>
            </a:r>
          </a:p>
        </p:txBody>
      </p: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3919538" y="3890963"/>
            <a:ext cx="30956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400" b="1">
                <a:solidFill>
                  <a:srgbClr val="FFFF00"/>
                </a:solidFill>
              </a:rPr>
              <a:t>“Globesity”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90675" y="0"/>
            <a:ext cx="7400925" cy="914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tr-TR" sz="4800" b="1">
                <a:solidFill>
                  <a:srgbClr val="FFFF00"/>
                </a:solidFill>
              </a:rPr>
              <a:t>Obezite tedavisinde ilaçlar</a:t>
            </a:r>
          </a:p>
        </p:txBody>
      </p:sp>
      <p:graphicFrame>
        <p:nvGraphicFramePr>
          <p:cNvPr id="28752" name="Group 80"/>
          <p:cNvGraphicFramePr>
            <a:graphicFrameLocks noGrp="1"/>
          </p:cNvGraphicFramePr>
          <p:nvPr>
            <p:ph type="tbl" idx="1"/>
          </p:nvPr>
        </p:nvGraphicFramePr>
        <p:xfrm>
          <a:off x="381000" y="1390650"/>
          <a:ext cx="9601200" cy="4175760"/>
        </p:xfrm>
        <a:graphic>
          <a:graphicData uri="http://schemas.openxmlformats.org/drawingml/2006/table">
            <a:tbl>
              <a:tblPr/>
              <a:tblGrid>
                <a:gridCol w="1371600"/>
                <a:gridCol w="4191000"/>
                <a:gridCol w="403860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Tarih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İlaç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Sonuç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1893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Tiroid hormonu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Hipertiroidizm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Dinitrofenol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Katarakt – nöropati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1937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Amfetamin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Bağımlılık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1967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Digital – diüretik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Ölüm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Aminoreks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Pulmoner hipertansiyon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1997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Fenfloramin 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 fentermin Dekstrofenfloramin  fen.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Valvüler yetmezlik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41" name="Text Box 69"/>
          <p:cNvSpPr txBox="1">
            <a:spLocks noChangeArrowheads="1"/>
          </p:cNvSpPr>
          <p:nvPr/>
        </p:nvSpPr>
        <p:spPr bwMode="auto">
          <a:xfrm>
            <a:off x="2209800" y="10668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400"/>
          </a:p>
        </p:txBody>
      </p:sp>
      <p:sp>
        <p:nvSpPr>
          <p:cNvPr id="28742" name="Text Box 70"/>
          <p:cNvSpPr txBox="1">
            <a:spLocks noChangeArrowheads="1"/>
          </p:cNvSpPr>
          <p:nvPr/>
        </p:nvSpPr>
        <p:spPr bwMode="auto">
          <a:xfrm>
            <a:off x="3276600" y="6858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FFFF00"/>
                </a:solidFill>
              </a:rPr>
              <a:t>Başarısızlıklar</a:t>
            </a:r>
          </a:p>
        </p:txBody>
      </p:sp>
      <p:sp>
        <p:nvSpPr>
          <p:cNvPr id="28753" name="Text Box 81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743950" cy="9906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İdeal antiobezite ilaç -1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763000" cy="4267200"/>
          </a:xfrm>
        </p:spPr>
        <p:txBody>
          <a:bodyPr/>
          <a:lstStyle/>
          <a:p>
            <a:pPr>
              <a:buClr>
                <a:srgbClr val="FFFF00"/>
              </a:buClr>
            </a:pPr>
            <a:r>
              <a:rPr lang="tr-TR" sz="2800" b="1"/>
              <a:t>Diğer tedavi yaklaşımlarının tamamlayıcısı olmalı</a:t>
            </a:r>
          </a:p>
          <a:p>
            <a:pPr>
              <a:buClr>
                <a:srgbClr val="FFFF00"/>
              </a:buClr>
            </a:pPr>
            <a:r>
              <a:rPr lang="tr-TR" sz="2800" b="1"/>
              <a:t>Kilo kaybını ve kaybın korunmasını sağlamalı</a:t>
            </a:r>
          </a:p>
          <a:p>
            <a:pPr>
              <a:buClr>
                <a:srgbClr val="FFFF00"/>
              </a:buClr>
            </a:pPr>
            <a:r>
              <a:rPr lang="tr-TR" sz="2800" b="1"/>
              <a:t>Kilo kaybının yararlı sonuçlarını kazandırmalı</a:t>
            </a:r>
          </a:p>
          <a:p>
            <a:pPr>
              <a:buClr>
                <a:srgbClr val="FFFF00"/>
              </a:buClr>
            </a:pPr>
            <a:r>
              <a:rPr lang="tr-TR" sz="2800" b="1"/>
              <a:t>Doz ile ilişkili kilo kaybı sağlamalı</a:t>
            </a:r>
          </a:p>
          <a:p>
            <a:pPr>
              <a:buClr>
                <a:srgbClr val="FFFF00"/>
              </a:buClr>
            </a:pPr>
            <a:r>
              <a:rPr lang="tr-TR" sz="2800" b="1"/>
              <a:t>Yan etkileri kabul edilebilir olmalı</a:t>
            </a:r>
          </a:p>
          <a:p>
            <a:pPr>
              <a:buClr>
                <a:srgbClr val="FFFF00"/>
              </a:buClr>
            </a:pPr>
            <a:r>
              <a:rPr lang="tr-TR" sz="2800" b="1"/>
              <a:t>Kronik kullanımda güvenilir olmalı</a:t>
            </a:r>
          </a:p>
          <a:p>
            <a:pPr>
              <a:buClr>
                <a:srgbClr val="FFFF00"/>
              </a:buClr>
            </a:pPr>
            <a:r>
              <a:rPr lang="tr-TR" sz="2800" b="1"/>
              <a:t>Toleransı iyi olmalı</a:t>
            </a:r>
          </a:p>
          <a:p>
            <a:pPr>
              <a:buClr>
                <a:srgbClr val="FFFF00"/>
              </a:buClr>
            </a:pPr>
            <a:r>
              <a:rPr lang="tr-TR" sz="2800" b="1"/>
              <a:t>Bağımlılık yaratmamalı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533400" y="533400"/>
            <a:ext cx="8362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İdeal antiobezite ilaç - 2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28600" y="2133600"/>
            <a:ext cx="10058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tr-TR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</a:t>
            </a:r>
            <a:r>
              <a:rPr lang="tr-TR" sz="4000" b="1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</a:t>
            </a: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Tokluk – doyma hissi verip iştahı       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   frenlemeli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</a:t>
            </a:r>
            <a:r>
              <a:rPr lang="tr-TR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</a:t>
            </a: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Termojenezi arttırmalı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None/>
            </a:pP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</a:t>
            </a:r>
            <a:r>
              <a:rPr lang="tr-TR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</a:t>
            </a:r>
            <a:r>
              <a:rPr lang="tr-TR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Yağ emilimini azaltmalıdır.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9648825" cy="1447800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tr-TR" sz="4800" b="1">
                <a:solidFill>
                  <a:srgbClr val="FFFF00"/>
                </a:solidFill>
              </a:rPr>
              <a:t>Obezitenin 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ilaçlar ile tedavisinde rehber kriterler 1998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9201150" cy="4114800"/>
          </a:xfrm>
        </p:spPr>
        <p:txBody>
          <a:bodyPr/>
          <a:lstStyle/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4400" b="1">
                <a:sym typeface="Wingdings" pitchFamily="2" charset="2"/>
              </a:rPr>
              <a:t> VKI </a:t>
            </a:r>
            <a:r>
              <a:rPr lang="tr-TR" sz="4400" b="1">
                <a:sym typeface="Symbol" pitchFamily="18" charset="2"/>
              </a:rPr>
              <a:t> 30 kg / m</a:t>
            </a:r>
            <a:r>
              <a:rPr lang="tr-TR" sz="4400" b="1" baseline="30000">
                <a:sym typeface="Symbol" pitchFamily="18" charset="2"/>
              </a:rPr>
              <a:t>2</a:t>
            </a:r>
            <a:r>
              <a:rPr lang="tr-TR" sz="4400" b="1">
                <a:sym typeface="Symbol" pitchFamily="18" charset="2"/>
              </a:rPr>
              <a:t> ise veya</a:t>
            </a: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4400" b="1"/>
              <a:t> VKI </a:t>
            </a:r>
            <a:r>
              <a:rPr lang="tr-TR" sz="4400" b="1">
                <a:sym typeface="Symbol" pitchFamily="18" charset="2"/>
              </a:rPr>
              <a:t> 27 kg / m</a:t>
            </a:r>
            <a:r>
              <a:rPr lang="tr-TR" sz="4400" b="1" baseline="30000">
                <a:sym typeface="Symbol" pitchFamily="18" charset="2"/>
              </a:rPr>
              <a:t>2</a:t>
            </a:r>
            <a:r>
              <a:rPr lang="tr-TR" sz="4400" b="1">
                <a:sym typeface="Symbol" pitchFamily="18" charset="2"/>
              </a:rPr>
              <a:t> olup, 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sz="4400" b="1">
                <a:sym typeface="Symbol" pitchFamily="18" charset="2"/>
              </a:rPr>
              <a:t>                2 risk faktörü varsa 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sz="4400" b="1">
                <a:sym typeface="Symbol" pitchFamily="18" charset="2"/>
              </a:rPr>
              <a:t>                </a:t>
            </a:r>
            <a:r>
              <a:rPr lang="tr-TR" sz="4400" b="1">
                <a:solidFill>
                  <a:srgbClr val="FFFF00"/>
                </a:solidFill>
                <a:sym typeface="Symbol" pitchFamily="18" charset="2"/>
              </a:rPr>
              <a:t>ilaç başlanmalıdır.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616108" y="980728"/>
            <a:ext cx="792088" cy="771872"/>
          </a:xfrm>
        </p:spPr>
        <p:txBody>
          <a:bodyPr/>
          <a:lstStyle/>
          <a:p>
            <a:endParaRPr lang="tr-TR" sz="66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580636"/>
              </p:ext>
            </p:extLst>
          </p:nvPr>
        </p:nvGraphicFramePr>
        <p:xfrm>
          <a:off x="102940" y="1781081"/>
          <a:ext cx="9577064" cy="5001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4266"/>
                <a:gridCol w="3006334"/>
                <a:gridCol w="1782198"/>
                <a:gridCol w="2394266"/>
              </a:tblGrid>
              <a:tr h="9002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VKI (kg/m²)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Diyet-Egzersiz-Davranışsal Tedaviler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İlaç Tedavisi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Cerrahi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97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25-26.9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27-29.9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30-34.9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35-39.9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≥40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KVH risk faktörleri veya </a:t>
                      </a: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obezite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 ilişkili hastalıklar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KVH risk faktörleri veya </a:t>
                      </a: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obezite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 ilişkili hastalıklar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Evet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Evet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Evet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Hayır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Obezite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 ilişkili hastalık varsa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Evet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Evet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Evet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Hayır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Hayır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Ayarlanabilir </a:t>
                      </a: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gastrik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band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- </a:t>
                      </a: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Obezite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 ilişkili hastalık varsa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bg2"/>
                          </a:solidFill>
                          <a:effectLst/>
                        </a:rPr>
                        <a:t>Obezite</a:t>
                      </a: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 ilişkili hastalık varsa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bg2"/>
                          </a:solidFill>
                          <a:effectLst/>
                        </a:rPr>
                        <a:t>Evet </a:t>
                      </a:r>
                      <a:endParaRPr lang="tr-TR" sz="1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 rot="10800000" flipV="1">
            <a:off x="743726" y="726381"/>
            <a:ext cx="85042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VKI </a:t>
            </a:r>
            <a:r>
              <a:rPr lang="tr-TR" sz="280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1800" dirty="0" smtClean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ve </a:t>
            </a:r>
            <a:r>
              <a:rPr kumimoji="0" lang="tr-TR" sz="10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tr-TR" sz="24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risk faktörlerine göre kilo kaybettirici tedavi öneril</a:t>
            </a:r>
            <a:r>
              <a:rPr kumimoji="0" lang="tr-TR" sz="28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eri</a:t>
            </a:r>
            <a:endParaRPr kumimoji="0" lang="tr-TR" sz="120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 rot="10800000" flipV="1">
            <a:off x="751012" y="6505446"/>
            <a:ext cx="77768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Williams Textbook of Endocrinology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 13 ed. 2016. 1633-1659’dan </a:t>
            </a:r>
            <a:r>
              <a:rPr lang="en-US" sz="1200" dirty="0" err="1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modifiye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edilmiştir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35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9572625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tedavisinde kullanılan ilaçlar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46275"/>
            <a:ext cx="9374188" cy="41148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sz="3600" b="1">
                <a:solidFill>
                  <a:srgbClr val="FFFF00"/>
                </a:solidFill>
              </a:rPr>
              <a:t>1.</a:t>
            </a:r>
            <a:r>
              <a:rPr lang="tr-TR" sz="3600" b="1"/>
              <a:t> Gıda alımını azaltanlar 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3600" b="1"/>
              <a:t>             Santral etki gösterenler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3600" b="1">
                <a:solidFill>
                  <a:srgbClr val="FFFF00"/>
                </a:solidFill>
              </a:rPr>
              <a:t>2.</a:t>
            </a:r>
            <a:r>
              <a:rPr lang="tr-TR" sz="3600" b="1"/>
              <a:t> Metabolizmayı değiştirenler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3600" b="1"/>
              <a:t>             Gastrointestinal sistemde etkili olanlar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3600" b="1">
                <a:solidFill>
                  <a:srgbClr val="FFFF00"/>
                </a:solidFill>
              </a:rPr>
              <a:t>3.</a:t>
            </a:r>
            <a:r>
              <a:rPr lang="tr-TR" sz="3600" b="1"/>
              <a:t> Termojenezi arttıranlar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9267825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tedavisinde ilaçlar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6781800" cy="2819400"/>
          </a:xfrm>
        </p:spPr>
        <p:txBody>
          <a:bodyPr/>
          <a:lstStyle/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4800" b="1">
                <a:sym typeface="Wingdings" pitchFamily="2" charset="2"/>
              </a:rPr>
              <a:t> Monoterapi</a:t>
            </a: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4800" b="1"/>
              <a:t> Kombinasyon</a:t>
            </a: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4800" b="1"/>
              <a:t>Uzun süreli kullanım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9496425" cy="114300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tr-TR" sz="4800" b="1">
                <a:solidFill>
                  <a:srgbClr val="FFFF00"/>
                </a:solidFill>
              </a:rPr>
              <a:t>Sibutramin</a:t>
            </a:r>
            <a:br>
              <a:rPr lang="tr-TR" sz="4800" b="1">
                <a:solidFill>
                  <a:srgbClr val="FFFF00"/>
                </a:solidFill>
              </a:rPr>
            </a:br>
            <a:endParaRPr lang="tr-TR" sz="4800" b="1">
              <a:solidFill>
                <a:srgbClr val="FFFF00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350" y="1335088"/>
            <a:ext cx="9899650" cy="2957512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3600" b="1"/>
              <a:t>Beta – phenethylamine</a:t>
            </a:r>
            <a:endParaRPr lang="tr-TR" sz="3600" b="1">
              <a:sym typeface="Wingdings" pitchFamily="2" charset="2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3600" b="1">
                <a:sym typeface="Wingdings" pitchFamily="2" charset="2"/>
              </a:rPr>
              <a:t>Noradrenalin ve Serotonin reuptake inhibitörü </a:t>
            </a:r>
            <a:r>
              <a:rPr lang="tr-TR" sz="3600" b="1"/>
              <a:t> </a:t>
            </a:r>
          </a:p>
          <a:p>
            <a:pPr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3600" b="1">
                <a:sym typeface="Wingdings" pitchFamily="2" charset="2"/>
              </a:rPr>
              <a:t>Beslenme sonrasında tokluk hissini hızlandırır ve gıda alımını azaltır=&gt; iştah azalması</a:t>
            </a:r>
          </a:p>
          <a:p>
            <a:pPr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3600" b="1"/>
              <a:t>Enerji tüketimini termojenezi arttırır   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351338" y="4652963"/>
            <a:ext cx="35290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000" b="1"/>
              <a:t>“Dual etki”</a:t>
            </a:r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>
            <a:off x="2767013" y="4724400"/>
            <a:ext cx="1296987" cy="576263"/>
          </a:xfrm>
          <a:prstGeom prst="rightArrow">
            <a:avLst>
              <a:gd name="adj1" fmla="val 50000"/>
              <a:gd name="adj2" fmla="val 562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648825" cy="13716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Sibutraminin farmakokinetiği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46275"/>
            <a:ext cx="8743950" cy="4114800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Oral alım sonrası hızlı absorbe olur.</a:t>
            </a:r>
          </a:p>
          <a:p>
            <a:pPr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1 saat sonra maksimal plazma düzeyi</a:t>
            </a:r>
          </a:p>
          <a:p>
            <a:pPr>
              <a:lnSpc>
                <a:spcPct val="8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b="1"/>
              <a:t>	6-10 saat sonra ikinci zirve değer</a:t>
            </a:r>
          </a:p>
          <a:p>
            <a:pPr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Günde tek doz ile 3 – 4 günde kararlı plazma düzeyi oluşur.</a:t>
            </a:r>
          </a:p>
          <a:p>
            <a:pPr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Farmakokinetik 2 metabolite dönüşür.</a:t>
            </a:r>
          </a:p>
          <a:p>
            <a:pPr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Sitokrom P450 ile metabolize olur.</a:t>
            </a:r>
          </a:p>
          <a:p>
            <a:pPr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b="1"/>
              <a:t>İdrarla inaktif glukronidler şeklinde atılır.</a:t>
            </a:r>
            <a:endParaRPr lang="tr-TR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9572625" cy="99060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tr-TR" sz="4800" b="1">
                <a:solidFill>
                  <a:srgbClr val="FFFF00"/>
                </a:solidFill>
              </a:rPr>
              <a:t>Sibutramin-ilaç etkileşimi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10058400" cy="4343400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/>
              <a:t>MAO inhibitörleri (14 gün ara),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/>
              <a:t>Serotonerjik ajanlar (SSRI, trisiklik 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3600" b="1"/>
              <a:t>   antidepressanlar), diğer santral anoreksanlar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/>
              <a:t>Meperidin-fentanil-lityum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/>
              <a:t>Eritromisin, ketokonazol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/>
              <a:t>Cimetidin</a:t>
            </a:r>
          </a:p>
          <a:p>
            <a:pPr lvl="1"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3600" b="1"/>
              <a:t>	</a:t>
            </a:r>
            <a:r>
              <a:rPr lang="tr-TR" sz="3600" b="1">
                <a:solidFill>
                  <a:srgbClr val="FFFF00"/>
                </a:solidFill>
              </a:rPr>
              <a:t>Suistimal ve hallusinasyon potansiyeli                       gözlenmemiştir.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609600"/>
            <a:ext cx="6562725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46275"/>
            <a:ext cx="9678988" cy="32353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tr-TR" sz="3600" b="1"/>
              <a:t>21. Yüzyılda, Yeni Milenyum için önleme ve tedavi  amaçlı öneri ve hedefler </a:t>
            </a:r>
          </a:p>
          <a:p>
            <a:pPr algn="just">
              <a:buFont typeface="Wingdings" pitchFamily="2" charset="2"/>
              <a:buNone/>
            </a:pPr>
            <a:r>
              <a:rPr lang="tr-TR" b="1"/>
              <a:t>                               </a:t>
            </a:r>
            <a:r>
              <a:rPr lang="tr-TR" sz="4000" b="1">
                <a:solidFill>
                  <a:srgbClr val="FFFF00"/>
                </a:solidFill>
              </a:rPr>
              <a:t>“ Obesity :</a:t>
            </a:r>
          </a:p>
          <a:p>
            <a:pPr algn="just">
              <a:buFont typeface="Wingdings" pitchFamily="2" charset="2"/>
              <a:buNone/>
            </a:pPr>
            <a:r>
              <a:rPr lang="tr-TR" b="1"/>
              <a:t>                     Preventing and Managing </a:t>
            </a:r>
          </a:p>
          <a:p>
            <a:pPr algn="just">
              <a:buFont typeface="Wingdings" pitchFamily="2" charset="2"/>
              <a:buNone/>
            </a:pPr>
            <a:r>
              <a:rPr lang="tr-TR" b="1"/>
              <a:t>                          the Global epidemic”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514600" y="5486400"/>
            <a:ext cx="510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>
                <a:solidFill>
                  <a:srgbClr val="FFFF00"/>
                </a:solidFill>
              </a:rPr>
              <a:t>Report of a WHO Consultation  Geneva 2000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68413"/>
            <a:ext cx="9220200" cy="48768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ü"/>
            </a:pPr>
            <a:r>
              <a:rPr lang="tr-TR" sz="3600" b="1"/>
              <a:t> Ağız kuruluğu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ü"/>
            </a:pPr>
            <a:r>
              <a:rPr lang="tr-TR" sz="3600" b="1"/>
              <a:t>Bulantı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ü"/>
            </a:pPr>
            <a:r>
              <a:rPr lang="tr-TR" sz="3600" b="1"/>
              <a:t>Baş ağrısı 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ü"/>
            </a:pPr>
            <a:r>
              <a:rPr lang="tr-TR" sz="3600" b="1"/>
              <a:t>Uykusuzluk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ü"/>
            </a:pPr>
            <a:r>
              <a:rPr lang="tr-TR" sz="3600" b="1"/>
              <a:t>Konstipasyon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ü"/>
            </a:pPr>
            <a:r>
              <a:rPr lang="tr-TR" sz="3600" b="1"/>
              <a:t>Sistolik kan basıncı </a:t>
            </a:r>
            <a:r>
              <a:rPr lang="tr-TR" sz="3600" b="1">
                <a:sym typeface="Symbol" pitchFamily="18" charset="2"/>
              </a:rPr>
              <a:t> (0,3-2,7 mmHg)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tr-TR" sz="3600" b="1">
                <a:sym typeface="Symbol" pitchFamily="18" charset="2"/>
              </a:rPr>
              <a:t>	diastolik kan basıncı  (1,6-3,4 mmHg)</a:t>
            </a:r>
          </a:p>
          <a:p>
            <a:pPr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ü"/>
            </a:pPr>
            <a:r>
              <a:rPr lang="tr-TR" sz="3600" b="1">
                <a:sym typeface="Symbol" pitchFamily="18" charset="2"/>
              </a:rPr>
              <a:t>Kalp atım hızı  (2-5 / dakika)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10058400" cy="1143000"/>
          </a:xfrm>
          <a:noFill/>
          <a:ln/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tr-TR" sz="4800" b="1">
                <a:solidFill>
                  <a:srgbClr val="FFFF00"/>
                </a:solidFill>
              </a:rPr>
              <a:t>Sibutramin-yan etkiler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9191625" cy="762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Orlistat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9601200" cy="4876800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/>
              <a:t>“Streptomyces toxytricini” den üretilmiş 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3600" b="1"/>
              <a:t>                          lipstatinin  sentetik derivesi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/>
              <a:t> Bakteriyel Lipaz İnhibitörünün hidrojene   </a:t>
            </a:r>
          </a:p>
          <a:p>
            <a:pPr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tr-TR" sz="3600" b="1"/>
              <a:t>                                                        derivesidir 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/>
              <a:t> </a:t>
            </a:r>
            <a:r>
              <a:rPr lang="tr-TR" sz="3600" b="1">
                <a:sym typeface="Wingdings" pitchFamily="2" charset="2"/>
              </a:rPr>
              <a:t>Gastrik ve Pankreatik Lipaz İnhibitörü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>
                <a:sym typeface="Wingdings" pitchFamily="2" charset="2"/>
              </a:rPr>
              <a:t> Lipstatinin daha stabil ve hidrojenize türevi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3600" b="1">
                <a:sym typeface="Wingdings" pitchFamily="2" charset="2"/>
              </a:rPr>
              <a:t>                         </a:t>
            </a:r>
            <a:r>
              <a:rPr lang="tr-TR" sz="3600" b="1">
                <a:solidFill>
                  <a:srgbClr val="FFFF00"/>
                </a:solidFill>
                <a:sym typeface="Wingdings" pitchFamily="2" charset="2"/>
              </a:rPr>
              <a:t>tetrahidrolipstatin</a:t>
            </a:r>
            <a:endParaRPr lang="tr-TR" sz="3600" b="1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04800" y="6172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743950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Orlistat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9601200" cy="51054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>
                <a:sym typeface="Wingdings" pitchFamily="2" charset="2"/>
              </a:rPr>
              <a:t> Diyetle alınan trigliseridlerin  % 30’a varan  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3600" b="1">
                <a:sym typeface="Wingdings" pitchFamily="2" charset="2"/>
              </a:rPr>
              <a:t>    oranda sindirimini  bloke edip, feçes ile 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3600" b="1">
                <a:sym typeface="Wingdings" pitchFamily="2" charset="2"/>
              </a:rPr>
              <a:t>    atılımını sağlar.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>
                <a:sym typeface="Wingdings" pitchFamily="2" charset="2"/>
              </a:rPr>
              <a:t> Digoksin, warfarin, nifedipin, atenolol,  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3600" b="1">
                <a:sym typeface="Wingdings" pitchFamily="2" charset="2"/>
              </a:rPr>
              <a:t>    kaptopril, furosemid ve gliburidin  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3600" b="1">
                <a:sym typeface="Wingdings" pitchFamily="2" charset="2"/>
              </a:rPr>
              <a:t>    farmakokinetiğini etkilemez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ü"/>
            </a:pPr>
            <a:r>
              <a:rPr lang="tr-TR" sz="3600" b="1"/>
              <a:t> Bazen vitamin D ile Beta karotenin serum 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3600" b="1"/>
              <a:t>    seviyesinde azalma yapabilir.</a:t>
            </a:r>
            <a:endParaRPr lang="tr-TR" sz="3600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04800" y="6172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991600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Türkiyede anti obezite ilaçlar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743950" cy="41148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sz="4000" b="1"/>
              <a:t>1999 dan beri güvenle kullanılıyorlar !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3600" b="1"/>
              <a:t>1. </a:t>
            </a:r>
            <a:r>
              <a:rPr lang="tr-TR" sz="4400" b="1">
                <a:solidFill>
                  <a:srgbClr val="FFFF00"/>
                </a:solidFill>
              </a:rPr>
              <a:t>Sibutramin</a:t>
            </a:r>
            <a:r>
              <a:rPr lang="tr-TR" sz="3600" b="1">
                <a:solidFill>
                  <a:srgbClr val="FFFF00"/>
                </a:solidFill>
              </a:rPr>
              <a:t> = </a:t>
            </a:r>
            <a:r>
              <a:rPr lang="tr-TR" sz="4400" b="1">
                <a:solidFill>
                  <a:srgbClr val="FFFF00"/>
                </a:solidFill>
              </a:rPr>
              <a:t>Reductil</a:t>
            </a:r>
            <a:r>
              <a:rPr lang="tr-TR" sz="3600" b="1"/>
              <a:t> kapsül 10 mg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3600" b="1"/>
              <a:t>                      Günde tek doz                15 mg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3600" b="1"/>
              <a:t>2. </a:t>
            </a:r>
            <a:r>
              <a:rPr lang="tr-TR" sz="4400" b="1">
                <a:solidFill>
                  <a:srgbClr val="FFFF00"/>
                </a:solidFill>
              </a:rPr>
              <a:t>Orlistat = Xenical</a:t>
            </a:r>
            <a:r>
              <a:rPr lang="tr-TR" sz="3600" b="1"/>
              <a:t> kapsül 120 mg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sz="3600" b="1"/>
              <a:t>                       Günde 3 x 1              yemek ile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76250"/>
            <a:ext cx="9877425" cy="76200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tr-TR" sz="4800" b="1">
                <a:solidFill>
                  <a:srgbClr val="FFFF00"/>
                </a:solidFill>
              </a:rPr>
              <a:t>Obezite tedavisinde kullanılan ilaçlar</a:t>
            </a:r>
          </a:p>
        </p:txBody>
      </p:sp>
      <p:graphicFrame>
        <p:nvGraphicFramePr>
          <p:cNvPr id="40038" name="Group 102"/>
          <p:cNvGraphicFramePr>
            <a:graphicFrameLocks noGrp="1"/>
          </p:cNvGraphicFramePr>
          <p:nvPr>
            <p:ph type="tbl" idx="1"/>
          </p:nvPr>
        </p:nvGraphicFramePr>
        <p:xfrm>
          <a:off x="152400" y="1692275"/>
          <a:ext cx="10058400" cy="4205605"/>
        </p:xfrm>
        <a:graphic>
          <a:graphicData uri="http://schemas.openxmlformats.org/drawingml/2006/table">
            <a:tbl>
              <a:tblPr/>
              <a:tblGrid>
                <a:gridCol w="2667000"/>
                <a:gridCol w="1981200"/>
                <a:gridCol w="2209800"/>
                <a:gridCol w="3200400"/>
              </a:tblGrid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Mekanizma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Doz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Yan etki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Orlistat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Periferik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120 mg x3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GİS diare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Sibutramine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Santral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 – 15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Ağız kuruluğu konstipasyon, baş ağrısı, kanbasıncı 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</a:t>
                      </a: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Phentermine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Santral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 – 37,5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SSS stim, taşikardi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Diethylproprion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Santral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 mgx3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SSS stim, ağız kuruluğu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015" name="Text Box 79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21" name="Group 61"/>
          <p:cNvGraphicFramePr>
            <a:graphicFrameLocks noGrp="1"/>
          </p:cNvGraphicFramePr>
          <p:nvPr/>
        </p:nvGraphicFramePr>
        <p:xfrm>
          <a:off x="152400" y="1524000"/>
          <a:ext cx="10058400" cy="4485831"/>
        </p:xfrm>
        <a:graphic>
          <a:graphicData uri="http://schemas.openxmlformats.org/drawingml/2006/table">
            <a:tbl>
              <a:tblPr/>
              <a:tblGrid>
                <a:gridCol w="2743200"/>
                <a:gridCol w="2051050"/>
                <a:gridCol w="2292350"/>
                <a:gridCol w="2971800"/>
              </a:tblGrid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Mekanizma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Doz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Yan etki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Phenyl – propronalamine (PPA)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Santral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75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SSS stimülasyonu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Çarpıntı insomnia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Ephedrine - Caffeine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Santral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100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SSS stimülasyonu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Buprion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Santral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100 – 300 mg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SSS Stim.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Baş ağrısı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Ağız kuruluğu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98" name="Rectangle 38"/>
          <p:cNvSpPr>
            <a:spLocks noChangeArrowheads="1"/>
          </p:cNvSpPr>
          <p:nvPr/>
        </p:nvSpPr>
        <p:spPr bwMode="auto">
          <a:xfrm>
            <a:off x="152400" y="609600"/>
            <a:ext cx="10058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lnSpc>
                <a:spcPct val="75000"/>
              </a:lnSpc>
            </a:pPr>
            <a:r>
              <a:rPr lang="tr-TR" sz="4600" b="1">
                <a:solidFill>
                  <a:srgbClr val="FFFF00"/>
                </a:solidFill>
              </a:rPr>
              <a:t>Obezite tedavisinde kullanılan ilaçlar</a:t>
            </a:r>
          </a:p>
        </p:txBody>
      </p:sp>
      <p:sp>
        <p:nvSpPr>
          <p:cNvPr id="41015" name="Text Box 55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9648825" cy="1143000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tr-TR" sz="4800" b="1">
                <a:solidFill>
                  <a:srgbClr val="FFFF00"/>
                </a:solidFill>
              </a:rPr>
              <a:t>Obezite tedavisinde araştırmakta olan yeni ilaçların etki mekanizmaları</a:t>
            </a:r>
          </a:p>
        </p:txBody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rgbClr val="FFFF00"/>
              </a:buClr>
              <a:buSzTx/>
              <a:buFont typeface="Wingdings" pitchFamily="2" charset="2"/>
              <a:buAutoNum type="arabicPeriod"/>
            </a:pPr>
            <a:r>
              <a:rPr lang="tr-TR" sz="3600" b="1"/>
              <a:t>Gıda alımının periferik kontrolü</a:t>
            </a:r>
          </a:p>
          <a:p>
            <a:pPr marL="609600" indent="-609600">
              <a:buClr>
                <a:srgbClr val="FFFF00"/>
              </a:buClr>
              <a:buSzTx/>
              <a:buFont typeface="Wingdings" pitchFamily="2" charset="2"/>
              <a:buAutoNum type="arabicPeriod"/>
            </a:pPr>
            <a:r>
              <a:rPr lang="tr-TR" sz="3600" b="1"/>
              <a:t>Gıda alımının santral kontrolü</a:t>
            </a:r>
          </a:p>
          <a:p>
            <a:pPr marL="609600" indent="-609600">
              <a:buClr>
                <a:srgbClr val="FFFF00"/>
              </a:buClr>
              <a:buSzTx/>
              <a:buFont typeface="Wingdings" pitchFamily="2" charset="2"/>
              <a:buAutoNum type="arabicPeriod"/>
            </a:pPr>
            <a:r>
              <a:rPr lang="tr-TR" sz="3600" b="1"/>
              <a:t>Yağ emiliminin inhibisyonu</a:t>
            </a:r>
          </a:p>
          <a:p>
            <a:pPr marL="609600" indent="-609600">
              <a:buClr>
                <a:srgbClr val="FFFF00"/>
              </a:buClr>
              <a:buSzTx/>
              <a:buFont typeface="Wingdings" pitchFamily="2" charset="2"/>
              <a:buAutoNum type="arabicPeriod"/>
            </a:pPr>
            <a:r>
              <a:rPr lang="tr-TR" sz="3600" b="1"/>
              <a:t>Termojenezin arttırılışı</a:t>
            </a:r>
          </a:p>
          <a:p>
            <a:pPr marL="609600" indent="-609600">
              <a:buClr>
                <a:srgbClr val="FFFF00"/>
              </a:buClr>
              <a:buSzTx/>
              <a:buFont typeface="Wingdings" pitchFamily="2" charset="2"/>
              <a:buAutoNum type="arabicPeriod"/>
            </a:pPr>
            <a:r>
              <a:rPr lang="tr-TR" sz="3600" b="1"/>
              <a:t>Yağ metabolizmasının etkilenişi</a:t>
            </a:r>
          </a:p>
        </p:txBody>
      </p:sp>
      <p:sp>
        <p:nvSpPr>
          <p:cNvPr id="41988" name="Text Box 1028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43" name="Text Box 35"/>
          <p:cNvSpPr txBox="1">
            <a:spLocks noChangeArrowheads="1"/>
          </p:cNvSpPr>
          <p:nvPr/>
        </p:nvSpPr>
        <p:spPr bwMode="auto">
          <a:xfrm>
            <a:off x="304800" y="6491288"/>
            <a:ext cx="1752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N. Başkal</a:t>
            </a:r>
          </a:p>
        </p:txBody>
      </p:sp>
      <p:sp>
        <p:nvSpPr>
          <p:cNvPr id="43045" name="Rectangle 37"/>
          <p:cNvSpPr>
            <a:spLocks noGrp="1" noChangeArrowheads="1"/>
          </p:cNvSpPr>
          <p:nvPr>
            <p:ph type="title"/>
          </p:nvPr>
        </p:nvSpPr>
        <p:spPr>
          <a:xfrm>
            <a:off x="858838" y="76200"/>
            <a:ext cx="8643937" cy="673100"/>
          </a:xfrm>
          <a:noFill/>
          <a:ln/>
        </p:spPr>
        <p:txBody>
          <a:bodyPr lIns="90488" tIns="44450" rIns="90488" bIns="44450"/>
          <a:lstStyle/>
          <a:p>
            <a:pPr algn="ctr"/>
            <a:r>
              <a:rPr lang="en-US" sz="4800" b="1">
                <a:solidFill>
                  <a:srgbClr val="FFFF00"/>
                </a:solidFill>
              </a:rPr>
              <a:t>Obezite tedavisindeki hedefler</a:t>
            </a:r>
          </a:p>
        </p:txBody>
      </p:sp>
      <p:sp>
        <p:nvSpPr>
          <p:cNvPr id="43046" name="Rectangle 38"/>
          <p:cNvSpPr>
            <a:spLocks noChangeArrowheads="1"/>
          </p:cNvSpPr>
          <p:nvPr/>
        </p:nvSpPr>
        <p:spPr bwMode="auto">
          <a:xfrm>
            <a:off x="1476375" y="838200"/>
            <a:ext cx="3171825" cy="2362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Gıda alımı - Santral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Monoaminler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(NE-5HT-DA-H)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Peptidler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(NPY-AGRP-POMC)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CART - CRH  İnsülin</a:t>
            </a:r>
          </a:p>
        </p:txBody>
      </p:sp>
      <p:sp>
        <p:nvSpPr>
          <p:cNvPr id="43047" name="Rectangle 39"/>
          <p:cNvSpPr>
            <a:spLocks noChangeArrowheads="1"/>
          </p:cNvSpPr>
          <p:nvPr/>
        </p:nvSpPr>
        <p:spPr bwMode="auto">
          <a:xfrm>
            <a:off x="5638800" y="838200"/>
            <a:ext cx="3352800" cy="2362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Gıda alımı - Periferik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Gİ Peptidler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(CCK. Apo AIV)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n"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Pankreatik peptidler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(GLP1. Enterostatin)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Amylin</a:t>
            </a:r>
          </a:p>
        </p:txBody>
      </p:sp>
      <p:sp>
        <p:nvSpPr>
          <p:cNvPr id="43048" name="Line 40"/>
          <p:cNvSpPr>
            <a:spLocks noChangeShapeType="1"/>
          </p:cNvSpPr>
          <p:nvPr/>
        </p:nvSpPr>
        <p:spPr bwMode="auto">
          <a:xfrm>
            <a:off x="4876800" y="2209800"/>
            <a:ext cx="609600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3049" name="Text Box 41"/>
          <p:cNvSpPr txBox="1">
            <a:spLocks noChangeArrowheads="1"/>
          </p:cNvSpPr>
          <p:nvPr/>
        </p:nvSpPr>
        <p:spPr bwMode="auto">
          <a:xfrm>
            <a:off x="4729163" y="1570038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1"/>
              <a:t>Leptin</a:t>
            </a:r>
          </a:p>
        </p:txBody>
      </p:sp>
      <p:sp>
        <p:nvSpPr>
          <p:cNvPr id="43050" name="Text Box 42"/>
          <p:cNvSpPr txBox="1">
            <a:spLocks noChangeArrowheads="1"/>
          </p:cNvSpPr>
          <p:nvPr/>
        </p:nvSpPr>
        <p:spPr bwMode="auto">
          <a:xfrm>
            <a:off x="4748213" y="2560638"/>
            <a:ext cx="793750" cy="3667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1"/>
              <a:t>Vagus</a:t>
            </a:r>
          </a:p>
        </p:txBody>
      </p:sp>
      <p:sp>
        <p:nvSpPr>
          <p:cNvPr id="43051" name="Text Box 43"/>
          <p:cNvSpPr txBox="1">
            <a:spLocks noChangeArrowheads="1"/>
          </p:cNvSpPr>
          <p:nvPr/>
        </p:nvSpPr>
        <p:spPr bwMode="auto">
          <a:xfrm>
            <a:off x="4062413" y="3651250"/>
            <a:ext cx="21050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B E Z İ T E </a:t>
            </a:r>
          </a:p>
        </p:txBody>
      </p:sp>
      <p:sp>
        <p:nvSpPr>
          <p:cNvPr id="43052" name="Text Box 44"/>
          <p:cNvSpPr txBox="1">
            <a:spLocks noChangeArrowheads="1"/>
          </p:cNvSpPr>
          <p:nvPr/>
        </p:nvSpPr>
        <p:spPr bwMode="auto">
          <a:xfrm>
            <a:off x="1293813" y="4489450"/>
            <a:ext cx="16002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/>
              <a:t>Termogenez </a:t>
            </a:r>
          </a:p>
        </p:txBody>
      </p:sp>
      <p:sp>
        <p:nvSpPr>
          <p:cNvPr id="43053" name="Text Box 45"/>
          <p:cNvSpPr txBox="1">
            <a:spLocks noChangeArrowheads="1"/>
          </p:cNvSpPr>
          <p:nvPr/>
        </p:nvSpPr>
        <p:spPr bwMode="auto">
          <a:xfrm>
            <a:off x="4035425" y="4821238"/>
            <a:ext cx="22606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/>
              <a:t>Yağ metabolizması</a:t>
            </a:r>
          </a:p>
        </p:txBody>
      </p:sp>
      <p:sp>
        <p:nvSpPr>
          <p:cNvPr id="43054" name="Text Box 46"/>
          <p:cNvSpPr txBox="1">
            <a:spLocks noChangeArrowheads="1"/>
          </p:cNvSpPr>
          <p:nvPr/>
        </p:nvSpPr>
        <p:spPr bwMode="auto">
          <a:xfrm>
            <a:off x="7508875" y="4519613"/>
            <a:ext cx="1512888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/>
              <a:t>Yağ emilimi</a:t>
            </a:r>
          </a:p>
        </p:txBody>
      </p:sp>
      <p:sp>
        <p:nvSpPr>
          <p:cNvPr id="43055" name="Text Box 47"/>
          <p:cNvSpPr txBox="1">
            <a:spLocks noChangeArrowheads="1"/>
          </p:cNvSpPr>
          <p:nvPr/>
        </p:nvSpPr>
        <p:spPr bwMode="auto">
          <a:xfrm>
            <a:off x="1219200" y="5105400"/>
            <a:ext cx="2514600" cy="11922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/>
              <a:t>Tiroid hormonları</a:t>
            </a:r>
          </a:p>
          <a:p>
            <a:pPr eaLnBrk="0" hangingPunct="0">
              <a:spcBef>
                <a:spcPct val="50000"/>
              </a:spcBef>
            </a:pPr>
            <a:r>
              <a:rPr lang="en-US" sz="1800" b="1">
                <a:sym typeface="Symbol" pitchFamily="18" charset="2"/>
              </a:rPr>
              <a:t>3 Adren. Agonistleri</a:t>
            </a:r>
          </a:p>
          <a:p>
            <a:pPr eaLnBrk="0" hangingPunct="0">
              <a:spcBef>
                <a:spcPct val="50000"/>
              </a:spcBef>
            </a:pPr>
            <a:r>
              <a:rPr lang="en-US" sz="1800" b="1">
                <a:sym typeface="Symbol" pitchFamily="18" charset="2"/>
              </a:rPr>
              <a:t>UCP. ler</a:t>
            </a:r>
            <a:endParaRPr lang="en-US" sz="1800" b="1"/>
          </a:p>
        </p:txBody>
      </p:sp>
      <p:sp>
        <p:nvSpPr>
          <p:cNvPr id="43056" name="Text Box 48"/>
          <p:cNvSpPr txBox="1">
            <a:spLocks noChangeArrowheads="1"/>
          </p:cNvSpPr>
          <p:nvPr/>
        </p:nvSpPr>
        <p:spPr bwMode="auto">
          <a:xfrm>
            <a:off x="4038600" y="5513388"/>
            <a:ext cx="3124200" cy="11922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/>
              <a:t>DGAT</a:t>
            </a:r>
          </a:p>
          <a:p>
            <a:pPr eaLnBrk="0" hangingPunct="0">
              <a:spcBef>
                <a:spcPct val="50000"/>
              </a:spcBef>
            </a:pPr>
            <a:r>
              <a:rPr lang="en-US" sz="1800" b="1"/>
              <a:t>Adipozit differansiasyonu</a:t>
            </a:r>
          </a:p>
          <a:p>
            <a:pPr eaLnBrk="0" hangingPunct="0">
              <a:spcBef>
                <a:spcPct val="50000"/>
              </a:spcBef>
            </a:pPr>
            <a:r>
              <a:rPr lang="en-US" sz="1800" b="1"/>
              <a:t>Angiogenez - Apopitoz</a:t>
            </a:r>
          </a:p>
        </p:txBody>
      </p:sp>
      <p:sp>
        <p:nvSpPr>
          <p:cNvPr id="43057" name="Text Box 49"/>
          <p:cNvSpPr txBox="1">
            <a:spLocks noChangeArrowheads="1"/>
          </p:cNvSpPr>
          <p:nvPr/>
        </p:nvSpPr>
        <p:spPr bwMode="auto">
          <a:xfrm>
            <a:off x="7467600" y="5181600"/>
            <a:ext cx="2559050" cy="7794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/>
              <a:t>Lipaz inhibitörleri</a:t>
            </a:r>
          </a:p>
          <a:p>
            <a:pPr eaLnBrk="0" hangingPunct="0">
              <a:spcBef>
                <a:spcPct val="50000"/>
              </a:spcBef>
            </a:pPr>
            <a:r>
              <a:rPr lang="en-US" sz="1800" b="1"/>
              <a:t>Yağasiti transortörleri</a:t>
            </a:r>
          </a:p>
        </p:txBody>
      </p:sp>
      <p:sp>
        <p:nvSpPr>
          <p:cNvPr id="43058" name="Line 50"/>
          <p:cNvSpPr>
            <a:spLocks noChangeShapeType="1"/>
          </p:cNvSpPr>
          <p:nvPr/>
        </p:nvSpPr>
        <p:spPr bwMode="auto">
          <a:xfrm flipH="1">
            <a:off x="3048000" y="4191000"/>
            <a:ext cx="9144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3059" name="Line 51"/>
          <p:cNvSpPr>
            <a:spLocks noChangeShapeType="1"/>
          </p:cNvSpPr>
          <p:nvPr/>
        </p:nvSpPr>
        <p:spPr bwMode="auto">
          <a:xfrm>
            <a:off x="5105400" y="4191000"/>
            <a:ext cx="0" cy="533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3060" name="Line 52"/>
          <p:cNvSpPr>
            <a:spLocks noChangeShapeType="1"/>
          </p:cNvSpPr>
          <p:nvPr/>
        </p:nvSpPr>
        <p:spPr bwMode="auto">
          <a:xfrm>
            <a:off x="6248400" y="4191000"/>
            <a:ext cx="10668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3061" name="Line 53"/>
          <p:cNvSpPr>
            <a:spLocks noChangeShapeType="1"/>
          </p:cNvSpPr>
          <p:nvPr/>
        </p:nvSpPr>
        <p:spPr bwMode="auto">
          <a:xfrm flipH="1" flipV="1">
            <a:off x="4114800" y="3276600"/>
            <a:ext cx="457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3062" name="Line 54"/>
          <p:cNvSpPr>
            <a:spLocks noChangeShapeType="1"/>
          </p:cNvSpPr>
          <p:nvPr/>
        </p:nvSpPr>
        <p:spPr bwMode="auto">
          <a:xfrm flipV="1">
            <a:off x="5638800" y="3276600"/>
            <a:ext cx="457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2980" y="116632"/>
            <a:ext cx="9824020" cy="72008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Gıda Alımını Baskılayan Santral Etkili </a:t>
            </a:r>
            <a:r>
              <a:rPr lang="tr-TR" sz="2400" dirty="0" err="1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Monoamin</a:t>
            </a:r>
            <a:r>
              <a:rPr lang="tr-TR" sz="240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ve </a:t>
            </a:r>
            <a:r>
              <a:rPr lang="tr-TR" sz="2400" dirty="0" err="1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peptid</a:t>
            </a:r>
            <a:r>
              <a:rPr lang="tr-TR" sz="2400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400" dirty="0" smtClean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sistemleri</a:t>
            </a:r>
            <a:r>
              <a:rPr lang="tr-TR" sz="3200" dirty="0" smtClean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tr-TR" sz="3200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418609"/>
              </p:ext>
            </p:extLst>
          </p:nvPr>
        </p:nvGraphicFramePr>
        <p:xfrm>
          <a:off x="246956" y="898403"/>
          <a:ext cx="9865096" cy="59159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32548"/>
                <a:gridCol w="4932548"/>
              </a:tblGrid>
              <a:tr h="1018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Noradrenerjik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bg2"/>
                          </a:solidFill>
                          <a:effectLst/>
                        </a:rPr>
                        <a:t>Alfa-1 reseptör </a:t>
                      </a:r>
                      <a:r>
                        <a:rPr lang="tr-TR" sz="1200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bg2"/>
                          </a:solidFill>
                          <a:effectLst/>
                        </a:rPr>
                        <a:t>Beta 2 reseptör </a:t>
                      </a:r>
                      <a:r>
                        <a:rPr lang="tr-TR" sz="1200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bg2"/>
                          </a:solidFill>
                          <a:effectLst/>
                        </a:rPr>
                        <a:t>NE salınım </a:t>
                      </a:r>
                      <a:r>
                        <a:rPr lang="tr-TR" sz="1200" dirty="0" err="1">
                          <a:solidFill>
                            <a:schemeClr val="bg2"/>
                          </a:solidFill>
                          <a:effectLst/>
                        </a:rPr>
                        <a:t>stimülasyonu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bg2"/>
                          </a:solidFill>
                          <a:effectLst/>
                        </a:rPr>
                        <a:t>NE </a:t>
                      </a:r>
                      <a:r>
                        <a:rPr lang="tr-TR" sz="1200" dirty="0" err="1">
                          <a:solidFill>
                            <a:schemeClr val="bg2"/>
                          </a:solidFill>
                          <a:effectLst/>
                        </a:rPr>
                        <a:t>uptake</a:t>
                      </a:r>
                      <a:r>
                        <a:rPr lang="tr-TR" sz="1200" dirty="0">
                          <a:solidFill>
                            <a:schemeClr val="bg2"/>
                          </a:solidFill>
                          <a:effectLst/>
                        </a:rPr>
                        <a:t> blokajı</a:t>
                      </a:r>
                      <a:endParaRPr lang="tr-TR" sz="12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7662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 smtClean="0">
                          <a:solidFill>
                            <a:schemeClr val="bg2"/>
                          </a:solidFill>
                          <a:effectLst/>
                        </a:rPr>
                        <a:t>Serotonerjik</a:t>
                      </a:r>
                      <a:endParaRPr lang="tr-TR" sz="1800" dirty="0" smtClean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tr-TR" dirty="0"/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5HT salınım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stimülasyonu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5HT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uptake</a:t>
                      </a: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 blokajı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5HT 2c reseptör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Dopaminerjik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D1 reseptör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Histaminerjik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H3 reseptör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7662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 smtClean="0">
                          <a:solidFill>
                            <a:schemeClr val="bg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Leptin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Leptin</a:t>
                      </a: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/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Leptin</a:t>
                      </a: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 analogları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Leptin</a:t>
                      </a: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 reseptör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Leptin</a:t>
                      </a: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duyarlaştırıcılar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Melanokortin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MC4 reseptör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NPY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NPY1-NPY5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MCH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MCH reseptör antagonistleri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CRH/</a:t>
                      </a: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urokortin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Reseptör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Galanin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Reseptör antagonistleri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Orexin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Reseptör antagonistleri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Opioid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Mu ve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kappa</a:t>
                      </a: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 reseptörleri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CART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Reseptör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/>
                          </a:solidFill>
                          <a:effectLst/>
                        </a:rPr>
                        <a:t>ApoA4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Reseptör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bg2"/>
                          </a:solidFill>
                          <a:effectLst/>
                        </a:rPr>
                        <a:t>Amylin</a:t>
                      </a:r>
                      <a:endParaRPr lang="tr-TR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bg2"/>
                          </a:solidFill>
                          <a:effectLst/>
                        </a:rPr>
                        <a:t>Reseptör </a:t>
                      </a:r>
                      <a:r>
                        <a:rPr lang="tr-TR" sz="1400" b="1" dirty="0" err="1">
                          <a:solidFill>
                            <a:schemeClr val="bg2"/>
                          </a:solidFill>
                          <a:effectLst/>
                        </a:rPr>
                        <a:t>agonistleri</a:t>
                      </a:r>
                      <a:endParaRPr lang="tr-TR" sz="1400" b="1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 rot="5721174">
            <a:off x="174948" y="-487016"/>
            <a:ext cx="9505056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400" b="1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3200" b="1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	</a:t>
            </a:r>
            <a:r>
              <a:rPr kumimoji="0" lang="tr-TR" sz="280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	</a:t>
            </a:r>
            <a:endParaRPr kumimoji="0" lang="tr-T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1417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8743950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Obezitenin cerrahi tedavisi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46275"/>
            <a:ext cx="9297988" cy="4302125"/>
          </a:xfrm>
        </p:spPr>
        <p:txBody>
          <a:bodyPr/>
          <a:lstStyle/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3600" b="1"/>
              <a:t>Mide volümünün küçültülmesi 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sz="3600" b="1"/>
              <a:t>                      Restriktif metodlar</a:t>
            </a: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3600" b="1"/>
              <a:t>Gıdaların barsak pasajının değiştirilmesi 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sz="3600" b="1"/>
              <a:t>                      Malabsorbsiyon metodları</a:t>
            </a: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tr-TR" sz="3600" b="1"/>
              <a:t>Rekonstrüktif – estetik amaçlı 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sz="3600" b="1"/>
              <a:t>                     Liposuction - dermolipektomi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239000" cy="9144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   Obezite Prevalansı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19200"/>
            <a:ext cx="8686800" cy="5257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800" b="1"/>
              <a:t>                       “WHO </a:t>
            </a:r>
            <a:r>
              <a:rPr lang="tr-TR" sz="2800" b="1">
                <a:solidFill>
                  <a:srgbClr val="FFFF00"/>
                </a:solidFill>
              </a:rPr>
              <a:t>MONİCA</a:t>
            </a:r>
            <a:r>
              <a:rPr lang="tr-TR" sz="2800" b="1"/>
              <a:t>” çalışması</a:t>
            </a:r>
          </a:p>
          <a:p>
            <a:pPr>
              <a:buFont typeface="Wingdings" pitchFamily="2" charset="2"/>
              <a:buNone/>
            </a:pPr>
            <a:r>
              <a:rPr lang="tr-TR" sz="2800" b="1"/>
              <a:t>           </a:t>
            </a:r>
            <a:r>
              <a:rPr lang="tr-TR" sz="2800" b="1">
                <a:solidFill>
                  <a:srgbClr val="FFFF00"/>
                </a:solidFill>
              </a:rPr>
              <a:t>MONİ</a:t>
            </a:r>
            <a:r>
              <a:rPr lang="tr-TR" sz="2800" b="1"/>
              <a:t>toring of trends and determinants in  </a:t>
            </a:r>
          </a:p>
          <a:p>
            <a:pPr>
              <a:buFont typeface="Wingdings" pitchFamily="2" charset="2"/>
              <a:buNone/>
            </a:pPr>
            <a:r>
              <a:rPr lang="tr-TR" sz="2800" b="1">
                <a:solidFill>
                  <a:srgbClr val="FFFF00"/>
                </a:solidFill>
              </a:rPr>
              <a:t>                           CA</a:t>
            </a:r>
            <a:r>
              <a:rPr lang="tr-TR" sz="2800" b="1"/>
              <a:t>rdiovascular diseases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sz="2800" b="1"/>
              <a:t>                      Afrika – Amerika (Kuzey – Güney)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sz="2800" b="1"/>
              <a:t>                      Asya ( Güney – Doğu )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sz="2800" b="1"/>
              <a:t>                      Avrupa – Doğu Akdeniz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r>
              <a:rPr lang="tr-TR" sz="2800" b="1"/>
              <a:t>                      Batı Pasifik</a:t>
            </a:r>
          </a:p>
          <a:p>
            <a:pPr>
              <a:buFont typeface="Wingdings" pitchFamily="2" charset="2"/>
              <a:buNone/>
            </a:pPr>
            <a:r>
              <a:rPr lang="tr-TR" sz="2800" b="1"/>
              <a:t>             48 popülasyon – veri toplanışı 1983 –1986</a:t>
            </a:r>
          </a:p>
          <a:p>
            <a:pPr>
              <a:buFont typeface="Wingdings" pitchFamily="2" charset="2"/>
              <a:buNone/>
            </a:pPr>
            <a:r>
              <a:rPr lang="tr-TR" sz="2800" b="1"/>
              <a:t>             10 – 20 yıllık epidemiyolojik değerlendirme </a:t>
            </a:r>
          </a:p>
          <a:p>
            <a:pPr>
              <a:buFont typeface="Wingdings" pitchFamily="2" charset="2"/>
              <a:buNone/>
            </a:pPr>
            <a:r>
              <a:rPr lang="tr-TR" sz="2800" b="1"/>
              <a:t>                                       WHO raporu                1997.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6858000" y="5943600"/>
            <a:ext cx="914400" cy="2286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04800" y="6248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743950" cy="762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cerrahisi</a:t>
            </a:r>
          </a:p>
        </p:txBody>
      </p:sp>
      <p:graphicFrame>
        <p:nvGraphicFramePr>
          <p:cNvPr id="47160" name="Group 56"/>
          <p:cNvGraphicFramePr>
            <a:graphicFrameLocks noGrp="1"/>
          </p:cNvGraphicFramePr>
          <p:nvPr>
            <p:ph type="tbl" idx="1"/>
          </p:nvPr>
        </p:nvGraphicFramePr>
        <p:xfrm>
          <a:off x="857250" y="1171575"/>
          <a:ext cx="8743950" cy="4773168"/>
        </p:xfrm>
        <a:graphic>
          <a:graphicData uri="http://schemas.openxmlformats.org/drawingml/2006/table">
            <a:tbl>
              <a:tblPr/>
              <a:tblGrid>
                <a:gridCol w="1676400"/>
                <a:gridCol w="70675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Yıl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Cerrahi yöntem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1954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Jejenoileal ince barsak bypass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1963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Jejenolic bypass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1967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Gastrik bypass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Gastroplasti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Gastrik bantlama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1979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Trunkal vagotomi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Vertikal bant gastroplasti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Biliointestinal bypass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61" name="Text Box 57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85800" y="685800"/>
            <a:ext cx="8743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cerrahisi</a:t>
            </a:r>
          </a:p>
        </p:txBody>
      </p:sp>
      <p:graphicFrame>
        <p:nvGraphicFramePr>
          <p:cNvPr id="50212" name="Group 36"/>
          <p:cNvGraphicFramePr>
            <a:graphicFrameLocks noGrp="1"/>
          </p:cNvGraphicFramePr>
          <p:nvPr/>
        </p:nvGraphicFramePr>
        <p:xfrm>
          <a:off x="857250" y="1924050"/>
          <a:ext cx="8743950" cy="3182112"/>
        </p:xfrm>
        <a:graphic>
          <a:graphicData uri="http://schemas.openxmlformats.org/drawingml/2006/table">
            <a:tbl>
              <a:tblPr/>
              <a:tblGrid>
                <a:gridCol w="1676400"/>
                <a:gridCol w="70675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Yıl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Cerrahi yöntem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1982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İleogastrostomi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1983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Intestinal interpozisyon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1986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Özofagus bantlama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1986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Ayarlanabilir silikon mide bandı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1990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Laparoskopik bantlama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www.nlm.nih.gov/medlineplus/ency/images/ency/fullsize/194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759" y="0"/>
            <a:ext cx="96440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www.medicaltourismco.com/weight-loss/pics/biliopancreatic-divers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" y="0"/>
            <a:ext cx="96440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www.merck.com/media/mmpe/figures/MMPE_01NUT_06_02_ep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8403" y="188914"/>
            <a:ext cx="6816923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7486650" y="4106863"/>
            <a:ext cx="17011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75 – 150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10210800" cy="2057400"/>
          </a:xfrm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tr-TR" sz="4800" b="1">
                <a:solidFill>
                  <a:srgbClr val="FFFF00"/>
                </a:solidFill>
              </a:rPr>
              <a:t>Obezite ile mücadele          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Yeni milenyumdaki hedefler, yorum, 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uyarı ve öneriler 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WHO Report, 2000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667000"/>
            <a:ext cx="9755188" cy="3692525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b="1">
                <a:solidFill>
                  <a:srgbClr val="FFFF00"/>
                </a:solidFill>
              </a:rPr>
              <a:t>1.</a:t>
            </a:r>
            <a:r>
              <a:rPr lang="tr-TR" b="1"/>
              <a:t> Obezite yaşam tarzı değişiklikleri ile </a:t>
            </a:r>
            <a:r>
              <a:rPr lang="tr-TR" b="1">
                <a:solidFill>
                  <a:srgbClr val="FFFF00"/>
                </a:solidFill>
              </a:rPr>
              <a:t>önlenebilir 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/>
              <a:t>    bir hastalıktır.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>
                <a:solidFill>
                  <a:srgbClr val="FFFF00"/>
                </a:solidFill>
              </a:rPr>
              <a:t>2.</a:t>
            </a:r>
            <a:r>
              <a:rPr lang="tr-TR" b="1"/>
              <a:t> Dünyada obezite ve fazla kilo hızla </a:t>
            </a:r>
            <a:r>
              <a:rPr lang="tr-TR" b="1">
                <a:solidFill>
                  <a:srgbClr val="FFFF00"/>
                </a:solidFill>
              </a:rPr>
              <a:t>artmaktadır.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>
                <a:solidFill>
                  <a:srgbClr val="FFFF00"/>
                </a:solidFill>
              </a:rPr>
              <a:t>3.</a:t>
            </a:r>
            <a:r>
              <a:rPr lang="tr-TR" b="1"/>
              <a:t> Obezite </a:t>
            </a:r>
            <a:r>
              <a:rPr lang="tr-TR" b="1">
                <a:solidFill>
                  <a:srgbClr val="FFFF00"/>
                </a:solidFill>
              </a:rPr>
              <a:t>epidemisinin</a:t>
            </a:r>
            <a:r>
              <a:rPr lang="tr-TR" b="1"/>
              <a:t> esas nedeni sosyal – çevresel 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/>
              <a:t>    faktörler, sedanter yaşam, yeme davranışı 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/>
              <a:t>    bozukluğu ve yanlış beslenme alışkanlığıdır.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9525000" cy="3962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3000" b="1">
                <a:solidFill>
                  <a:srgbClr val="FFFF00"/>
                </a:solidFill>
              </a:rPr>
              <a:t>4.</a:t>
            </a:r>
            <a:r>
              <a:rPr lang="tr-TR" sz="3000" b="1"/>
              <a:t> Obezitenin </a:t>
            </a:r>
            <a:r>
              <a:rPr lang="tr-TR" sz="3000" b="1">
                <a:solidFill>
                  <a:srgbClr val="FFFF00"/>
                </a:solidFill>
              </a:rPr>
              <a:t>önlenmesi </a:t>
            </a:r>
            <a:r>
              <a:rPr lang="tr-TR" sz="3000" b="1"/>
              <a:t>için çalışılmalıdır. Yaşam boyu </a:t>
            </a:r>
          </a:p>
          <a:p>
            <a:pPr>
              <a:buFont typeface="Wingdings" pitchFamily="2" charset="2"/>
              <a:buNone/>
            </a:pPr>
            <a:r>
              <a:rPr lang="tr-TR" sz="3000" b="1"/>
              <a:t>    sürecek sağlıklı beslenme ve egzersiz programları ilke  </a:t>
            </a:r>
          </a:p>
          <a:p>
            <a:pPr>
              <a:buFont typeface="Wingdings" pitchFamily="2" charset="2"/>
              <a:buNone/>
            </a:pPr>
            <a:r>
              <a:rPr lang="tr-TR" sz="3000" b="1"/>
              <a:t>    edinilmelidir.</a:t>
            </a:r>
          </a:p>
          <a:p>
            <a:pPr>
              <a:buFont typeface="Wingdings" pitchFamily="2" charset="2"/>
              <a:buNone/>
            </a:pPr>
            <a:r>
              <a:rPr lang="tr-TR" sz="3000" b="1">
                <a:solidFill>
                  <a:srgbClr val="FFFF00"/>
                </a:solidFill>
              </a:rPr>
              <a:t>5.</a:t>
            </a:r>
            <a:r>
              <a:rPr lang="tr-TR" sz="3000" b="1"/>
              <a:t> </a:t>
            </a:r>
            <a:r>
              <a:rPr lang="tr-TR" sz="3000" b="1">
                <a:solidFill>
                  <a:srgbClr val="FFFF00"/>
                </a:solidFill>
              </a:rPr>
              <a:t>Tedavide</a:t>
            </a:r>
            <a:r>
              <a:rPr lang="tr-TR" sz="3000" b="1"/>
              <a:t> uzun sürede – orta derecede (% 5 – 15) </a:t>
            </a:r>
          </a:p>
          <a:p>
            <a:pPr>
              <a:buFont typeface="Wingdings" pitchFamily="2" charset="2"/>
              <a:buNone/>
            </a:pPr>
            <a:r>
              <a:rPr lang="tr-TR" sz="3000" b="1"/>
              <a:t>    kalıcı kilo kaybı hedeflenmelidir. Tedavinin doğru </a:t>
            </a:r>
          </a:p>
          <a:p>
            <a:pPr>
              <a:buFont typeface="Wingdings" pitchFamily="2" charset="2"/>
              <a:buNone/>
            </a:pPr>
            <a:r>
              <a:rPr lang="tr-TR" sz="3000" b="1"/>
              <a:t>    düzenlenmesi için </a:t>
            </a:r>
            <a:r>
              <a:rPr lang="tr-TR" sz="3000" b="1">
                <a:solidFill>
                  <a:srgbClr val="FFFF00"/>
                </a:solidFill>
              </a:rPr>
              <a:t>sağlık personelinin eğitimi</a:t>
            </a:r>
            <a:r>
              <a:rPr lang="tr-TR" sz="3000" b="1"/>
              <a:t> gereklidir.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0039350" cy="1828800"/>
          </a:xfrm>
          <a:noFill/>
          <a:ln/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tr-TR" sz="4800" b="1">
                <a:solidFill>
                  <a:srgbClr val="FFFF00"/>
                </a:solidFill>
              </a:rPr>
              <a:t>Obezite ile mücadele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Yeni milenyumdaki hedefler, yorum, 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uyarı ve öneriler 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WHO Report, 2000 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743200"/>
            <a:ext cx="9753600" cy="2971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>
                <a:solidFill>
                  <a:srgbClr val="FFFF00"/>
                </a:solidFill>
              </a:rPr>
              <a:t>6.</a:t>
            </a:r>
            <a:r>
              <a:rPr lang="tr-TR" b="1"/>
              <a:t> Sorun </a:t>
            </a:r>
            <a:r>
              <a:rPr lang="tr-TR" b="1">
                <a:solidFill>
                  <a:srgbClr val="FFFF00"/>
                </a:solidFill>
              </a:rPr>
              <a:t>bireysel</a:t>
            </a:r>
            <a:r>
              <a:rPr lang="tr-TR" b="1"/>
              <a:t> görülmemelidir. Önlenebilmesi ve </a:t>
            </a:r>
          </a:p>
          <a:p>
            <a:pPr>
              <a:buFont typeface="Wingdings" pitchFamily="2" charset="2"/>
              <a:buNone/>
            </a:pPr>
            <a:r>
              <a:rPr lang="tr-TR" b="1"/>
              <a:t>    tedavisi için toplum – hükümet – medya- gıda  </a:t>
            </a:r>
          </a:p>
          <a:p>
            <a:pPr>
              <a:buFont typeface="Wingdings" pitchFamily="2" charset="2"/>
              <a:buNone/>
            </a:pPr>
            <a:r>
              <a:rPr lang="tr-TR" b="1"/>
              <a:t>    endüstrisi – sağlık personeli </a:t>
            </a:r>
            <a:r>
              <a:rPr lang="tr-TR" b="1">
                <a:solidFill>
                  <a:srgbClr val="FFFF00"/>
                </a:solidFill>
              </a:rPr>
              <a:t>birlikte çalışmalıdır !</a:t>
            </a:r>
          </a:p>
          <a:p>
            <a:pPr>
              <a:buFont typeface="Wingdings" pitchFamily="2" charset="2"/>
              <a:buNone/>
            </a:pPr>
            <a:r>
              <a:rPr lang="tr-TR" b="1"/>
              <a:t>    </a:t>
            </a:r>
            <a:r>
              <a:rPr lang="tr-TR" b="1">
                <a:solidFill>
                  <a:srgbClr val="FFFF00"/>
                </a:solidFill>
              </a:rPr>
              <a:t>Tedavisi yaşam boyu</a:t>
            </a:r>
            <a:r>
              <a:rPr lang="tr-TR" b="1"/>
              <a:t> sürdürülmelidir.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896475" cy="2362200"/>
          </a:xfrm>
          <a:noFill/>
          <a:ln/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tr-TR" sz="4800" b="1">
                <a:solidFill>
                  <a:srgbClr val="FFFF00"/>
                </a:solidFill>
              </a:rPr>
              <a:t>Obezite ile mücadele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Yeni milenyumdaki hedefler, yorum, 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uyarı ve öneriler </a:t>
            </a:r>
            <a:br>
              <a:rPr lang="tr-TR" sz="4800" b="1">
                <a:solidFill>
                  <a:srgbClr val="FFFF00"/>
                </a:solidFill>
              </a:rPr>
            </a:br>
            <a:r>
              <a:rPr lang="tr-TR" sz="4800" b="1">
                <a:solidFill>
                  <a:srgbClr val="FFFF00"/>
                </a:solidFill>
              </a:rPr>
              <a:t>WHO Report, 2000 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0275" y="609600"/>
            <a:ext cx="6029325" cy="11430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Sonuç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46275"/>
            <a:ext cx="85344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tr-TR" sz="3600" b="1"/>
              <a:t>  </a:t>
            </a:r>
            <a:r>
              <a:rPr lang="tr-TR" sz="3600" b="1">
                <a:solidFill>
                  <a:srgbClr val="FFFF00"/>
                </a:solidFill>
              </a:rPr>
              <a:t>Obezite</a:t>
            </a:r>
            <a:r>
              <a:rPr lang="tr-TR" sz="3600" b="1"/>
              <a:t> </a:t>
            </a:r>
          </a:p>
          <a:p>
            <a:pPr>
              <a:buClr>
                <a:srgbClr val="FFFF00"/>
              </a:buClr>
              <a:buSzPct val="160000"/>
              <a:buFont typeface="Wingdings" pitchFamily="2" charset="2"/>
              <a:buChar char="ü"/>
            </a:pPr>
            <a:r>
              <a:rPr lang="tr-TR" sz="3600" b="1"/>
              <a:t>Ciddi komplikasyonlara yolaçan </a:t>
            </a:r>
          </a:p>
          <a:p>
            <a:pPr>
              <a:buClr>
                <a:srgbClr val="FFFF00"/>
              </a:buClr>
              <a:buSzPct val="160000"/>
              <a:buFont typeface="Wingdings" pitchFamily="2" charset="2"/>
              <a:buChar char="ü"/>
            </a:pPr>
            <a:r>
              <a:rPr lang="tr-TR" sz="3600" b="1"/>
              <a:t>Mutlaka tedavi edilmesi gereken  </a:t>
            </a:r>
          </a:p>
          <a:p>
            <a:pPr>
              <a:buClr>
                <a:srgbClr val="FFFF00"/>
              </a:buClr>
              <a:buSzPct val="160000"/>
              <a:buFont typeface="Wingdings" pitchFamily="2" charset="2"/>
              <a:buChar char="ü"/>
            </a:pPr>
            <a:r>
              <a:rPr lang="tr-TR" sz="3600" b="1"/>
              <a:t>Tedavi edilebilen bir hastalıktır!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04800" y="6096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743950" cy="914400"/>
          </a:xfrm>
        </p:spPr>
        <p:txBody>
          <a:bodyPr/>
          <a:lstStyle/>
          <a:p>
            <a:pPr algn="ctr"/>
            <a:r>
              <a:rPr lang="tr-TR" sz="4800" b="1">
                <a:solidFill>
                  <a:srgbClr val="FFFF00"/>
                </a:solidFill>
              </a:rPr>
              <a:t>Obezite Prevalansı ( % )</a:t>
            </a:r>
          </a:p>
        </p:txBody>
      </p:sp>
      <p:graphicFrame>
        <p:nvGraphicFramePr>
          <p:cNvPr id="9326" name="Group 110"/>
          <p:cNvGraphicFramePr>
            <a:graphicFrameLocks noGrp="1"/>
          </p:cNvGraphicFramePr>
          <p:nvPr>
            <p:ph type="tbl" idx="1"/>
          </p:nvPr>
        </p:nvGraphicFramePr>
        <p:xfrm>
          <a:off x="381000" y="1219200"/>
          <a:ext cx="9526588" cy="5179949"/>
        </p:xfrm>
        <a:graphic>
          <a:graphicData uri="http://schemas.openxmlformats.org/drawingml/2006/table">
            <a:tbl>
              <a:tblPr/>
              <a:tblGrid>
                <a:gridCol w="533400"/>
                <a:gridCol w="4038600"/>
                <a:gridCol w="1371600"/>
                <a:gridCol w="1295400"/>
                <a:gridCol w="2287588"/>
              </a:tblGrid>
              <a:tr h="9493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Kadın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Erkek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10 yılda artış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ABD (1997)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Avrupa (1997)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10 - 40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Türkiye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73063" marR="0" lvl="0" indent="-3730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TEKHARF (1990)</a:t>
                      </a:r>
                    </a:p>
                    <a:p>
                      <a:pPr marL="373063" marR="0" lvl="0" indent="-3730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                  (1998)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30 –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TURDEP     (1999)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HYB – MEDAR (1999)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Obezite Vakfı (1999)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25" name="Text Box 109"/>
          <p:cNvSpPr txBox="1">
            <a:spLocks noChangeArrowheads="1"/>
          </p:cNvSpPr>
          <p:nvPr/>
        </p:nvSpPr>
        <p:spPr bwMode="auto">
          <a:xfrm>
            <a:off x="304800" y="64008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 i="1"/>
              <a:t>N. Başkal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000" dirty="0" smtClean="0">
                <a:solidFill>
                  <a:srgbClr val="FFFF00"/>
                </a:solidFill>
              </a:rPr>
              <a:t>TURDEP-2 Sonuçları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78" y="1285875"/>
            <a:ext cx="9858444" cy="4857750"/>
          </a:xfrm>
        </p:spPr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endParaRPr lang="tr-TR" dirty="0"/>
          </a:p>
          <a:p>
            <a:pPr algn="ctr">
              <a:buNone/>
              <a:defRPr/>
            </a:pPr>
            <a:r>
              <a:rPr lang="tr-TR" dirty="0" smtClean="0"/>
              <a:t>Ocak </a:t>
            </a:r>
            <a:r>
              <a:rPr lang="tr-TR" dirty="0"/>
              <a:t>2010-Haziran 2010 </a:t>
            </a:r>
            <a:endParaRPr lang="tr-TR" dirty="0" smtClean="0"/>
          </a:p>
          <a:p>
            <a:pPr algn="ctr">
              <a:buNone/>
              <a:defRPr/>
            </a:pPr>
            <a:r>
              <a:rPr lang="tr-TR" dirty="0" smtClean="0"/>
              <a:t>15 ilde </a:t>
            </a:r>
            <a:r>
              <a:rPr lang="tr-TR" dirty="0"/>
              <a:t>540 </a:t>
            </a:r>
            <a:r>
              <a:rPr lang="tr-TR" dirty="0" smtClean="0"/>
              <a:t>merkezde</a:t>
            </a:r>
          </a:p>
          <a:p>
            <a:pPr algn="ctr">
              <a:buNone/>
              <a:defRPr/>
            </a:pPr>
            <a:r>
              <a:rPr lang="tr-TR" dirty="0" smtClean="0">
                <a:solidFill>
                  <a:srgbClr val="FFFF00"/>
                </a:solidFill>
              </a:rPr>
              <a:t>20 </a:t>
            </a:r>
            <a:r>
              <a:rPr lang="tr-TR" dirty="0">
                <a:solidFill>
                  <a:srgbClr val="FFFF00"/>
                </a:solidFill>
              </a:rPr>
              <a:t>yaş ve üzerinde 26 499 kişi </a:t>
            </a:r>
            <a:endParaRPr lang="tr-TR" dirty="0" smtClean="0">
              <a:solidFill>
                <a:srgbClr val="FFFF00"/>
              </a:solidFill>
            </a:endParaRPr>
          </a:p>
          <a:p>
            <a:pPr algn="ctr">
              <a:buNone/>
              <a:defRPr/>
            </a:pPr>
            <a:r>
              <a:rPr lang="tr-TR" dirty="0" smtClean="0"/>
              <a:t>TURDEP-II </a:t>
            </a:r>
            <a:r>
              <a:rPr lang="tr-TR" dirty="0"/>
              <a:t>çalışması, 1997-98 yıllarında yapılan TURDEP-I çalışmasının tekrarı </a:t>
            </a:r>
            <a:endParaRPr lang="tr-TR" dirty="0" smtClean="0"/>
          </a:p>
          <a:p>
            <a:pPr algn="ctr">
              <a:buNone/>
              <a:defRPr/>
            </a:pPr>
            <a:r>
              <a:rPr lang="tr-TR" dirty="0" smtClean="0"/>
              <a:t>TURDEP-I‘den </a:t>
            </a:r>
            <a:r>
              <a:rPr lang="tr-TR" dirty="0"/>
              <a:t>itibaren geçen </a:t>
            </a:r>
            <a:r>
              <a:rPr lang="tr-TR" i="1" dirty="0">
                <a:solidFill>
                  <a:srgbClr val="FFFF00"/>
                </a:solidFill>
              </a:rPr>
              <a:t>12 yıllık süreçte erişkin nüfusumuzun yaş ortalaması 4 yıl artmıştır. </a:t>
            </a:r>
            <a:endParaRPr lang="tr-TR" i="1" dirty="0" smtClean="0">
              <a:solidFill>
                <a:srgbClr val="FFFF00"/>
              </a:solidFill>
            </a:endParaRPr>
          </a:p>
          <a:p>
            <a:pPr algn="ctr">
              <a:buNone/>
              <a:defRPr/>
            </a:pPr>
            <a:r>
              <a:rPr lang="tr-TR" i="1" dirty="0" smtClean="0"/>
              <a:t>Ortalama </a:t>
            </a:r>
            <a:r>
              <a:rPr lang="tr-TR" i="1" dirty="0"/>
              <a:t>kadın ve erkek boyu 1’er cm artmış;</a:t>
            </a:r>
            <a:r>
              <a:rPr lang="tr-TR" b="1" dirty="0"/>
              <a:t> </a:t>
            </a:r>
            <a:endParaRPr lang="tr-TR" b="1" dirty="0" smtClean="0"/>
          </a:p>
          <a:p>
            <a:pPr algn="ctr">
              <a:buNone/>
              <a:defRPr/>
            </a:pPr>
            <a:r>
              <a:rPr lang="tr-TR" i="1" dirty="0">
                <a:solidFill>
                  <a:srgbClr val="FFFF00"/>
                </a:solidFill>
              </a:rPr>
              <a:t>K</a:t>
            </a:r>
            <a:r>
              <a:rPr lang="tr-TR" i="1" dirty="0" smtClean="0">
                <a:solidFill>
                  <a:srgbClr val="FFFF00"/>
                </a:solidFill>
              </a:rPr>
              <a:t>adınlarda </a:t>
            </a:r>
            <a:r>
              <a:rPr lang="tr-TR" i="1" dirty="0">
                <a:solidFill>
                  <a:srgbClr val="FFFF00"/>
                </a:solidFill>
              </a:rPr>
              <a:t>kilo 6 kg, bel çevresi 6 cm, kalça çevresi 7 cm; erkeklerde ise kilo 8 kg, bel çevresi 7 </a:t>
            </a:r>
            <a:r>
              <a:rPr lang="tr-TR" i="1" dirty="0" smtClean="0">
                <a:solidFill>
                  <a:srgbClr val="FFFF00"/>
                </a:solidFill>
              </a:rPr>
              <a:t>cm, kalça çevresi 2 cm artmıştır</a:t>
            </a:r>
            <a:r>
              <a:rPr lang="tr-TR" i="1" dirty="0">
                <a:solidFill>
                  <a:srgbClr val="FFFF00"/>
                </a:solidFill>
              </a:rPr>
              <a:t>. </a:t>
            </a:r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 flipH="1">
            <a:off x="5063133" y="6237289"/>
            <a:ext cx="2428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6197203" y="6165851"/>
            <a:ext cx="38879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 dirty="0" smtClean="0"/>
              <a:t>Satman  </a:t>
            </a:r>
            <a:r>
              <a:rPr lang="tr-TR" sz="2400" b="1" dirty="0"/>
              <a:t>ve ark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ök Mavisi">
  <a:themeElements>
    <a:clrScheme name="Gök Mavisi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Gök Mavisi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ök Mavisi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ök Mavisi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ök Mavisi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Designs\Gök Mavisi.pot</Template>
  <TotalTime>1665</TotalTime>
  <Words>3129</Words>
  <Application>Microsoft Office PowerPoint</Application>
  <PresentationFormat>35 mm Slayt</PresentationFormat>
  <Paragraphs>948</Paragraphs>
  <Slides>78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78</vt:i4>
      </vt:variant>
    </vt:vector>
  </HeadingPairs>
  <TitlesOfParts>
    <vt:vector size="80" baseType="lpstr">
      <vt:lpstr>Gök Mavisi</vt:lpstr>
      <vt:lpstr>Microsoft Excel 97-2003 Çalışma Sayfası</vt:lpstr>
      <vt:lpstr>PowerPoint Sunusu</vt:lpstr>
      <vt:lpstr>Obezite</vt:lpstr>
      <vt:lpstr>PowerPoint Sunusu</vt:lpstr>
      <vt:lpstr>Obezite</vt:lpstr>
      <vt:lpstr>PowerPoint Sunusu</vt:lpstr>
      <vt:lpstr>Obezite</vt:lpstr>
      <vt:lpstr>   Obezite Prevalansı</vt:lpstr>
      <vt:lpstr>Obezite Prevalansı ( % )</vt:lpstr>
      <vt:lpstr>TURDEP-2 Sonuçları</vt:lpstr>
      <vt:lpstr>TURDEP-2 Sonuçları</vt:lpstr>
      <vt:lpstr>TURDEP-II: Genel Obezite*</vt:lpstr>
      <vt:lpstr>TURDEP-II: Santral Obezite*</vt:lpstr>
      <vt:lpstr>Obezite</vt:lpstr>
      <vt:lpstr>Obezite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Obezitenin değerlendirilmesi</vt:lpstr>
      <vt:lpstr>PowerPoint Sunusu</vt:lpstr>
      <vt:lpstr>Obezite risk tablosu</vt:lpstr>
      <vt:lpstr>Obezitenin değerlendirilmesi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Obezite tedavisine yanlış yaklaşım</vt:lpstr>
      <vt:lpstr>Obezite tedavisine doğru yaklaşım</vt:lpstr>
      <vt:lpstr>PowerPoint Sunusu</vt:lpstr>
      <vt:lpstr>Obezite tedavisinde orta derecede kilo kaybının yararlı sonuçları</vt:lpstr>
      <vt:lpstr>Obezite tedavisi</vt:lpstr>
      <vt:lpstr>Obezite Medikal beslenme tedavisi kilo verdirici diyet önerileri -1</vt:lpstr>
      <vt:lpstr>PowerPoint Sunusu</vt:lpstr>
      <vt:lpstr>Obezite tedavisinde egzersiz</vt:lpstr>
      <vt:lpstr>Obezite tedavisinde önerilen egzersiz programı</vt:lpstr>
      <vt:lpstr>  Orta düzeyde fiziksel etkinlik</vt:lpstr>
      <vt:lpstr>Obezite tedavisinde ilaçlar</vt:lpstr>
      <vt:lpstr>Obezitenin ilaçlar ile tedavisinin hipertansiyondaki ilaç kullanımı ile kıyaslanışı</vt:lpstr>
      <vt:lpstr>Obezite tedavisinde ilaçlar</vt:lpstr>
      <vt:lpstr>İdeal antiobezite ilaç -1</vt:lpstr>
      <vt:lpstr>PowerPoint Sunusu</vt:lpstr>
      <vt:lpstr>Obezitenin  ilaçlar ile tedavisinde rehber kriterler 1998</vt:lpstr>
      <vt:lpstr>PowerPoint Sunusu</vt:lpstr>
      <vt:lpstr>Obezite tedavisinde kullanılan ilaçlar</vt:lpstr>
      <vt:lpstr>Obezite tedavisinde ilaçlar</vt:lpstr>
      <vt:lpstr>Sibutramin </vt:lpstr>
      <vt:lpstr>Sibutraminin farmakokinetiği</vt:lpstr>
      <vt:lpstr>Sibutramin-ilaç etkileşimi</vt:lpstr>
      <vt:lpstr>Sibutramin-yan etkiler</vt:lpstr>
      <vt:lpstr>Orlistat</vt:lpstr>
      <vt:lpstr>Orlistat</vt:lpstr>
      <vt:lpstr>Türkiyede anti obezite ilaçlar </vt:lpstr>
      <vt:lpstr>Obezite tedavisinde kullanılan ilaçlar</vt:lpstr>
      <vt:lpstr>PowerPoint Sunusu</vt:lpstr>
      <vt:lpstr>Obezite tedavisinde araştırmakta olan yeni ilaçların etki mekanizmaları</vt:lpstr>
      <vt:lpstr>Obezite tedavisindeki hedefler</vt:lpstr>
      <vt:lpstr>Gıda Alımını Baskılayan Santral Etkili Monoamin ve peptid sistemleri </vt:lpstr>
      <vt:lpstr>Obezitenin cerrahi tedavisi</vt:lpstr>
      <vt:lpstr>Obezite cerrahisi</vt:lpstr>
      <vt:lpstr>PowerPoint Sunusu</vt:lpstr>
      <vt:lpstr>PowerPoint Sunusu</vt:lpstr>
      <vt:lpstr>PowerPoint Sunusu</vt:lpstr>
      <vt:lpstr>PowerPoint Sunusu</vt:lpstr>
      <vt:lpstr>Obezite ile mücadele           Yeni milenyumdaki hedefler, yorum,  uyarı ve öneriler  WHO Report, 2000 </vt:lpstr>
      <vt:lpstr>Obezite ile mücadele Yeni milenyumdaki hedefler, yorum,  uyarı ve öneriler  WHO Report, 2000 </vt:lpstr>
      <vt:lpstr>Obezite ile mücadele Yeni milenyumdaki hedefler, yorum,  uyarı ve öneriler  WHO Report, 2000 </vt:lpstr>
      <vt:lpstr>Sonuç</vt:lpstr>
    </vt:vector>
  </TitlesOfParts>
  <Company>endokrin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Obezitenin önemi ve  Tedavi ilkeleri</dc:title>
  <dc:creator>davut</dc:creator>
  <cp:lastModifiedBy>Nilgün Başkal</cp:lastModifiedBy>
  <cp:revision>97</cp:revision>
  <dcterms:created xsi:type="dcterms:W3CDTF">2002-03-05T10:40:25Z</dcterms:created>
  <dcterms:modified xsi:type="dcterms:W3CDTF">2016-09-19T21:31:26Z</dcterms:modified>
</cp:coreProperties>
</file>