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6" r:id="rId9"/>
    <p:sldId id="267" r:id="rId10"/>
    <p:sldId id="269" r:id="rId11"/>
    <p:sldId id="270" r:id="rId12"/>
    <p:sldId id="268" r:id="rId13"/>
    <p:sldId id="265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15" autoAdjust="0"/>
    <p:restoredTop sz="94660"/>
  </p:normalViewPr>
  <p:slideViewPr>
    <p:cSldViewPr>
      <p:cViewPr varScale="1">
        <p:scale>
          <a:sx n="69" d="100"/>
          <a:sy n="69" d="100"/>
        </p:scale>
        <p:origin x="17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16.11.2020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16.11.2020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KANITA DAYALI SOSYAL HİZMET UYGULAMASI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Arş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Gör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Dr. Burcu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Özdemir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Ocaklı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Alanında</a:t>
            </a:r>
            <a:r>
              <a:rPr lang="en-US" dirty="0" smtClean="0"/>
              <a:t> </a:t>
            </a:r>
            <a:r>
              <a:rPr lang="en-US" dirty="0" err="1" smtClean="0"/>
              <a:t>Yarı-Deneysel</a:t>
            </a:r>
            <a:r>
              <a:rPr lang="en-US" dirty="0" smtClean="0"/>
              <a:t> </a:t>
            </a:r>
            <a:r>
              <a:rPr lang="en-US" dirty="0" err="1" smtClean="0"/>
              <a:t>Çalışmaların</a:t>
            </a:r>
            <a:r>
              <a:rPr lang="en-US" dirty="0" smtClean="0"/>
              <a:t> </a:t>
            </a:r>
            <a:r>
              <a:rPr lang="en-US" dirty="0" err="1" smtClean="0"/>
              <a:t>Yeri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Rubin </a:t>
            </a:r>
            <a:r>
              <a:rPr lang="en-US" dirty="0" err="1" smtClean="0"/>
              <a:t>ve</a:t>
            </a:r>
            <a:r>
              <a:rPr lang="en-US" dirty="0" smtClean="0"/>
              <a:t> Parrish (2007)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dergisindeki</a:t>
            </a:r>
            <a:r>
              <a:rPr lang="en-US" dirty="0" smtClean="0"/>
              <a:t> </a:t>
            </a:r>
            <a:r>
              <a:rPr lang="en-US" dirty="0" err="1" smtClean="0"/>
              <a:t>yarı</a:t>
            </a:r>
            <a:r>
              <a:rPr lang="en-US" dirty="0" smtClean="0"/>
              <a:t> </a:t>
            </a:r>
            <a:r>
              <a:rPr lang="en-US" dirty="0" err="1" smtClean="0"/>
              <a:t>deneysel</a:t>
            </a:r>
            <a:r>
              <a:rPr lang="en-US" dirty="0" smtClean="0"/>
              <a:t> </a:t>
            </a:r>
            <a:r>
              <a:rPr lang="en-US" dirty="0" err="1" smtClean="0"/>
              <a:t>çalışmaların</a:t>
            </a:r>
            <a:r>
              <a:rPr lang="en-US" dirty="0" smtClean="0"/>
              <a:t> </a:t>
            </a:r>
            <a:r>
              <a:rPr lang="en-US" dirty="0" err="1" smtClean="0"/>
              <a:t>sıklığını</a:t>
            </a:r>
            <a:r>
              <a:rPr lang="en-US" dirty="0" smtClean="0"/>
              <a:t> </a:t>
            </a:r>
            <a:r>
              <a:rPr lang="en-US" dirty="0" err="1" smtClean="0"/>
              <a:t>incelemişlerdir</a:t>
            </a:r>
            <a:endParaRPr lang="en-US" dirty="0" smtClean="0"/>
          </a:p>
          <a:p>
            <a:pPr lvl="1"/>
            <a:r>
              <a:rPr lang="en-US" dirty="0" smtClean="0"/>
              <a:t>Research on Social Work Practice</a:t>
            </a:r>
          </a:p>
          <a:p>
            <a:pPr lvl="1"/>
            <a:r>
              <a:rPr lang="en-US" dirty="0" smtClean="0"/>
              <a:t>Social Work Research</a:t>
            </a:r>
          </a:p>
          <a:p>
            <a:r>
              <a:rPr lang="en-US" dirty="0" smtClean="0"/>
              <a:t>2000-2005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çalışmalar</a:t>
            </a:r>
            <a:r>
              <a:rPr lang="en-US" dirty="0" smtClean="0"/>
              <a:t> </a:t>
            </a:r>
            <a:r>
              <a:rPr lang="en-US" dirty="0" err="1" smtClean="0"/>
              <a:t>incelenmiş</a:t>
            </a:r>
            <a:endParaRPr lang="en-US" dirty="0" smtClean="0"/>
          </a:p>
          <a:p>
            <a:r>
              <a:rPr lang="en-US" dirty="0" err="1" smtClean="0"/>
              <a:t>Yarı-deneysel</a:t>
            </a:r>
            <a:r>
              <a:rPr lang="en-US" dirty="0" smtClean="0"/>
              <a:t> 49 </a:t>
            </a:r>
            <a:r>
              <a:rPr lang="en-US" dirty="0" err="1" smtClean="0"/>
              <a:t>çalışmaya</a:t>
            </a:r>
            <a:r>
              <a:rPr lang="en-US" dirty="0" smtClean="0"/>
              <a:t> </a:t>
            </a:r>
            <a:r>
              <a:rPr lang="en-US" dirty="0" err="1" smtClean="0"/>
              <a:t>rastlanmış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53418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Türkiye’deki</a:t>
            </a:r>
            <a:r>
              <a:rPr lang="en-US" dirty="0" smtClean="0"/>
              <a:t> </a:t>
            </a:r>
            <a:r>
              <a:rPr lang="en-US" dirty="0" err="1" smtClean="0"/>
              <a:t>çalışmalar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Toplum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Dergisi’nde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2000-2016 </a:t>
            </a:r>
            <a:r>
              <a:rPr lang="en-US" dirty="0" err="1"/>
              <a:t>yılları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9 </a:t>
            </a:r>
            <a:r>
              <a:rPr lang="en-US" dirty="0" err="1"/>
              <a:t>çıktı</a:t>
            </a:r>
            <a:r>
              <a:rPr lang="en-US" dirty="0"/>
              <a:t> </a:t>
            </a:r>
            <a:r>
              <a:rPr lang="en-US" dirty="0" err="1"/>
              <a:t>çalışması</a:t>
            </a:r>
            <a:r>
              <a:rPr lang="en-US" dirty="0"/>
              <a:t> </a:t>
            </a:r>
            <a:r>
              <a:rPr lang="en-US" dirty="0" err="1"/>
              <a:t>yapıldığı</a:t>
            </a:r>
            <a:r>
              <a:rPr lang="en-US" dirty="0"/>
              <a:t> </a:t>
            </a:r>
            <a:r>
              <a:rPr lang="en-US" dirty="0" err="1"/>
              <a:t>görülmüştür</a:t>
            </a:r>
            <a:r>
              <a:rPr lang="en-US" dirty="0"/>
              <a:t>. </a:t>
            </a:r>
          </a:p>
          <a:p>
            <a:r>
              <a:rPr lang="en-US" dirty="0" err="1"/>
              <a:t>Grupla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müdahaleleri</a:t>
            </a:r>
            <a:r>
              <a:rPr lang="en-US" dirty="0"/>
              <a:t>, </a:t>
            </a:r>
            <a:r>
              <a:rPr lang="en-US" dirty="0" err="1"/>
              <a:t>yaratıcı</a:t>
            </a:r>
            <a:r>
              <a:rPr lang="en-US" dirty="0"/>
              <a:t> drama </a:t>
            </a:r>
            <a:r>
              <a:rPr lang="en-US" dirty="0" err="1"/>
              <a:t>müdahalesi</a:t>
            </a:r>
            <a:r>
              <a:rPr lang="en-US" dirty="0"/>
              <a:t>, </a:t>
            </a:r>
            <a:r>
              <a:rPr lang="en-US" dirty="0" err="1"/>
              <a:t>aile</a:t>
            </a:r>
            <a:r>
              <a:rPr lang="en-US" dirty="0"/>
              <a:t> </a:t>
            </a:r>
            <a:r>
              <a:rPr lang="en-US" dirty="0" err="1"/>
              <a:t>müdahalesi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müdahaleleri</a:t>
            </a:r>
            <a:r>
              <a:rPr lang="en-US" dirty="0"/>
              <a:t> </a:t>
            </a:r>
          </a:p>
          <a:p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içerikli</a:t>
            </a:r>
            <a:r>
              <a:rPr lang="en-US" dirty="0" smtClean="0"/>
              <a:t> </a:t>
            </a:r>
            <a:r>
              <a:rPr lang="en-US" dirty="0" err="1" smtClean="0"/>
              <a:t>tezler</a:t>
            </a:r>
            <a:r>
              <a:rPr lang="en-US" dirty="0" smtClean="0"/>
              <a:t> </a:t>
            </a:r>
            <a:r>
              <a:rPr lang="en-US" dirty="0" err="1" smtClean="0"/>
              <a:t>incelendiğinde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4 </a:t>
            </a:r>
            <a:r>
              <a:rPr lang="en-US" dirty="0" err="1" smtClean="0"/>
              <a:t>adet</a:t>
            </a:r>
            <a:r>
              <a:rPr lang="en-US" dirty="0" smtClean="0"/>
              <a:t> </a:t>
            </a:r>
            <a:r>
              <a:rPr lang="en-US" dirty="0" err="1" smtClean="0"/>
              <a:t>doktora</a:t>
            </a:r>
            <a:r>
              <a:rPr lang="en-US" dirty="0" smtClean="0"/>
              <a:t> </a:t>
            </a:r>
            <a:r>
              <a:rPr lang="en-US" dirty="0" err="1" smtClean="0"/>
              <a:t>tezinin</a:t>
            </a:r>
            <a:r>
              <a:rPr lang="en-US" dirty="0" smtClean="0"/>
              <a:t> </a:t>
            </a:r>
            <a:r>
              <a:rPr lang="en-US" dirty="0" err="1" smtClean="0"/>
              <a:t>yapıldığı</a:t>
            </a:r>
            <a:r>
              <a:rPr lang="en-US" dirty="0" smtClean="0"/>
              <a:t> </a:t>
            </a:r>
            <a:r>
              <a:rPr lang="en-US" dirty="0" err="1" smtClean="0"/>
              <a:t>görülmüştür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Türkiye’de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alanında</a:t>
            </a:r>
            <a:r>
              <a:rPr lang="en-US" dirty="0" smtClean="0"/>
              <a:t> </a:t>
            </a:r>
            <a:r>
              <a:rPr lang="en-US" dirty="0" err="1" smtClean="0"/>
              <a:t>araştırmacılar</a:t>
            </a:r>
            <a:r>
              <a:rPr lang="en-US" dirty="0" smtClean="0"/>
              <a:t> </a:t>
            </a:r>
            <a:r>
              <a:rPr lang="en-US" dirty="0" err="1" smtClean="0"/>
              <a:t>genellikle</a:t>
            </a:r>
            <a:r>
              <a:rPr lang="en-US" dirty="0" smtClean="0"/>
              <a:t> </a:t>
            </a:r>
            <a:r>
              <a:rPr lang="en-US" dirty="0" err="1" smtClean="0"/>
              <a:t>nicel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nitel</a:t>
            </a:r>
            <a:r>
              <a:rPr lang="en-US" dirty="0" smtClean="0"/>
              <a:t> </a:t>
            </a:r>
            <a:r>
              <a:rPr lang="en-US" dirty="0" err="1" smtClean="0"/>
              <a:t>yöntemlere</a:t>
            </a:r>
            <a:r>
              <a:rPr lang="en-US" dirty="0" smtClean="0"/>
              <a:t> </a:t>
            </a:r>
            <a:r>
              <a:rPr lang="en-US" dirty="0" err="1" smtClean="0"/>
              <a:t>dayanan</a:t>
            </a:r>
            <a:r>
              <a:rPr lang="en-US" dirty="0" smtClean="0"/>
              <a:t> </a:t>
            </a:r>
            <a:r>
              <a:rPr lang="en-US" dirty="0" err="1" smtClean="0"/>
              <a:t>gözlemsel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r>
              <a:rPr lang="en-US" dirty="0" smtClean="0"/>
              <a:t> </a:t>
            </a:r>
            <a:r>
              <a:rPr lang="en-US" dirty="0" err="1" smtClean="0"/>
              <a:t>tercih</a:t>
            </a:r>
            <a:r>
              <a:rPr lang="en-US" dirty="0" smtClean="0"/>
              <a:t> </a:t>
            </a:r>
            <a:r>
              <a:rPr lang="en-US" dirty="0" err="1" smtClean="0"/>
              <a:t>etmektedirler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742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Yarı-deneysel</a:t>
            </a:r>
            <a:r>
              <a:rPr lang="en-US" dirty="0" smtClean="0"/>
              <a:t> </a:t>
            </a:r>
            <a:r>
              <a:rPr lang="en-US" dirty="0" err="1" smtClean="0"/>
              <a:t>çalışmalar</a:t>
            </a:r>
            <a:r>
              <a:rPr lang="en-US" dirty="0" smtClean="0"/>
              <a:t> </a:t>
            </a:r>
            <a:r>
              <a:rPr lang="en-US" dirty="0" err="1" smtClean="0"/>
              <a:t>görece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ölçekli</a:t>
            </a:r>
            <a:r>
              <a:rPr lang="en-US" dirty="0" smtClean="0"/>
              <a:t> </a:t>
            </a:r>
            <a:r>
              <a:rPr lang="en-US" dirty="0" err="1" smtClean="0"/>
              <a:t>bilimsel</a:t>
            </a:r>
            <a:r>
              <a:rPr lang="en-US" dirty="0" smtClean="0"/>
              <a:t> </a:t>
            </a:r>
            <a:r>
              <a:rPr lang="en-US" dirty="0" err="1" smtClean="0"/>
              <a:t>çalışmalardır</a:t>
            </a:r>
            <a:endParaRPr lang="en-US" dirty="0" smtClean="0"/>
          </a:p>
          <a:p>
            <a:r>
              <a:rPr lang="en-US" dirty="0" err="1" smtClean="0"/>
              <a:t>Kaynaklar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maliyet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külfetli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genel-geçer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üretmek</a:t>
            </a:r>
            <a:r>
              <a:rPr lang="en-US" dirty="0" smtClean="0"/>
              <a:t> </a:t>
            </a:r>
            <a:r>
              <a:rPr lang="en-US" dirty="0" err="1" smtClean="0"/>
              <a:t>pek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endParaRPr lang="en-US" dirty="0" smtClean="0"/>
          </a:p>
          <a:p>
            <a:r>
              <a:rPr lang="en-US" dirty="0" err="1" smtClean="0"/>
              <a:t>Kırılgan</a:t>
            </a:r>
            <a:r>
              <a:rPr lang="en-US" dirty="0" smtClean="0"/>
              <a:t> </a:t>
            </a:r>
            <a:r>
              <a:rPr lang="en-US" dirty="0" err="1" smtClean="0"/>
              <a:t>gruplarla</a:t>
            </a:r>
            <a:r>
              <a:rPr lang="en-US" dirty="0" smtClean="0"/>
              <a:t> </a:t>
            </a:r>
            <a:r>
              <a:rPr lang="en-US" dirty="0" err="1" smtClean="0"/>
              <a:t>çalışmak</a:t>
            </a:r>
            <a:r>
              <a:rPr lang="en-US" dirty="0" smtClean="0"/>
              <a:t> </a:t>
            </a:r>
            <a:r>
              <a:rPr lang="en-US" dirty="0" err="1" smtClean="0"/>
              <a:t>kolay</a:t>
            </a:r>
            <a:r>
              <a:rPr lang="en-US" dirty="0" smtClean="0"/>
              <a:t> </a:t>
            </a:r>
            <a:r>
              <a:rPr lang="en-US" dirty="0" err="1" smtClean="0"/>
              <a:t>olmayabilir</a:t>
            </a:r>
            <a:r>
              <a:rPr lang="en-US" dirty="0" smtClean="0"/>
              <a:t> (</a:t>
            </a:r>
            <a:r>
              <a:rPr lang="en-US" dirty="0" err="1" smtClean="0"/>
              <a:t>suç</a:t>
            </a:r>
            <a:r>
              <a:rPr lang="en-US" dirty="0" smtClean="0"/>
              <a:t> </a:t>
            </a:r>
            <a:r>
              <a:rPr lang="en-US" dirty="0" err="1" smtClean="0"/>
              <a:t>failleri</a:t>
            </a:r>
            <a:r>
              <a:rPr lang="en-US" dirty="0" smtClean="0"/>
              <a:t>, </a:t>
            </a:r>
            <a:r>
              <a:rPr lang="en-US" dirty="0" err="1" smtClean="0"/>
              <a:t>ensest</a:t>
            </a:r>
            <a:r>
              <a:rPr lang="en-US" dirty="0" smtClean="0"/>
              <a:t> </a:t>
            </a:r>
            <a:r>
              <a:rPr lang="en-US" dirty="0" err="1" smtClean="0"/>
              <a:t>mağdurları</a:t>
            </a:r>
            <a:r>
              <a:rPr lang="en-US" dirty="0" smtClean="0"/>
              <a:t>, </a:t>
            </a:r>
            <a:r>
              <a:rPr lang="en-US" dirty="0" err="1" smtClean="0"/>
              <a:t>seks</a:t>
            </a:r>
            <a:r>
              <a:rPr lang="en-US" dirty="0" smtClean="0"/>
              <a:t> </a:t>
            </a:r>
            <a:r>
              <a:rPr lang="en-US" dirty="0" err="1" smtClean="0"/>
              <a:t>işçileri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madde</a:t>
            </a:r>
            <a:r>
              <a:rPr lang="en-US" dirty="0" smtClean="0"/>
              <a:t> </a:t>
            </a:r>
            <a:r>
              <a:rPr lang="en-US" dirty="0" err="1" smtClean="0"/>
              <a:t>bağımlıları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hipotez</a:t>
            </a:r>
            <a:r>
              <a:rPr lang="en-US" dirty="0" smtClean="0"/>
              <a:t> </a:t>
            </a:r>
            <a:r>
              <a:rPr lang="en-US" dirty="0" err="1" smtClean="0"/>
              <a:t>üretilen</a:t>
            </a:r>
            <a:r>
              <a:rPr lang="en-US" dirty="0" smtClean="0"/>
              <a:t> her </a:t>
            </a:r>
            <a:r>
              <a:rPr lang="en-US" dirty="0" err="1" smtClean="0"/>
              <a:t>yaklaşımın</a:t>
            </a:r>
            <a:r>
              <a:rPr lang="en-US" dirty="0" smtClean="0"/>
              <a:t> </a:t>
            </a:r>
            <a:r>
              <a:rPr lang="en-US" dirty="0" err="1" smtClean="0"/>
              <a:t>etkinliğini</a:t>
            </a:r>
            <a:r>
              <a:rPr lang="en-US" dirty="0" smtClean="0"/>
              <a:t> </a:t>
            </a:r>
            <a:r>
              <a:rPr lang="en-US" dirty="0" err="1" smtClean="0"/>
              <a:t>ölçmek</a:t>
            </a:r>
            <a:r>
              <a:rPr lang="en-US" dirty="0" smtClean="0"/>
              <a:t> </a:t>
            </a:r>
            <a:r>
              <a:rPr lang="en-US" dirty="0" err="1" smtClean="0"/>
              <a:t>mümkündür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kriz</a:t>
            </a:r>
            <a:r>
              <a:rPr lang="en-US" dirty="0" smtClean="0"/>
              <a:t> </a:t>
            </a:r>
            <a:r>
              <a:rPr lang="en-US" dirty="0" err="1" smtClean="0"/>
              <a:t>müdahalesi</a:t>
            </a:r>
            <a:r>
              <a:rPr lang="en-US" dirty="0" smtClean="0"/>
              <a:t>, ÇOKT, BDT, feminist </a:t>
            </a:r>
            <a:r>
              <a:rPr lang="en-US" dirty="0" err="1" smtClean="0"/>
              <a:t>yaklaşım</a:t>
            </a:r>
            <a:r>
              <a:rPr lang="en-US" dirty="0" smtClean="0"/>
              <a:t>, </a:t>
            </a:r>
            <a:r>
              <a:rPr lang="en-US" dirty="0" err="1" smtClean="0"/>
              <a:t>güçlendirme</a:t>
            </a:r>
            <a:r>
              <a:rPr lang="en-US" dirty="0"/>
              <a:t> </a:t>
            </a:r>
            <a:r>
              <a:rPr lang="en-US" dirty="0" smtClean="0"/>
              <a:t>vb.)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328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Kaynakça</a:t>
            </a:r>
            <a:r>
              <a:rPr lang="en-US" dirty="0" smtClean="0"/>
              <a:t>:</a:t>
            </a:r>
          </a:p>
          <a:p>
            <a:r>
              <a:rPr lang="en-US" dirty="0"/>
              <a:t>Tuncay, T. (2016). “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Müdahalesini</a:t>
            </a:r>
            <a:r>
              <a:rPr lang="en-US" dirty="0"/>
              <a:t> </a:t>
            </a:r>
            <a:r>
              <a:rPr lang="en-US" dirty="0" err="1"/>
              <a:t>Araştırmak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Kanıtlarla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Güçlendirilebilir</a:t>
            </a:r>
            <a:r>
              <a:rPr lang="en-US" dirty="0"/>
              <a:t>?”,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, 27(2):116–129.</a:t>
            </a:r>
          </a:p>
        </p:txBody>
      </p:sp>
    </p:spTree>
    <p:extLst>
      <p:ext uri="{BB962C8B-B14F-4D97-AF65-F5344CB8AC3E}">
        <p14:creationId xmlns:p14="http://schemas.microsoft.com/office/powerpoint/2010/main" val="3732705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YARI DENEYSEL ÇALIŞMALAR</a:t>
            </a:r>
            <a:r>
              <a:rPr lang="en-US" sz="2800" dirty="0"/>
              <a:t> </a:t>
            </a:r>
          </a:p>
          <a:p>
            <a:pPr lvl="1"/>
            <a:r>
              <a:rPr lang="en-US" sz="2500" dirty="0" err="1"/>
              <a:t>Sosyal</a:t>
            </a:r>
            <a:r>
              <a:rPr lang="en-US" sz="2500" dirty="0"/>
              <a:t> </a:t>
            </a:r>
            <a:r>
              <a:rPr lang="en-US" sz="2500" dirty="0" err="1"/>
              <a:t>hizmet</a:t>
            </a:r>
            <a:r>
              <a:rPr lang="en-US" sz="2500" dirty="0"/>
              <a:t> </a:t>
            </a:r>
            <a:r>
              <a:rPr lang="en-US" sz="2500" dirty="0" err="1"/>
              <a:t>uygulamasının</a:t>
            </a:r>
            <a:r>
              <a:rPr lang="en-US" sz="2500" dirty="0"/>
              <a:t> </a:t>
            </a:r>
            <a:r>
              <a:rPr lang="en-US" sz="2500" dirty="0" err="1"/>
              <a:t>değerlendirilmesinde</a:t>
            </a:r>
            <a:r>
              <a:rPr lang="en-US" sz="2500" dirty="0"/>
              <a:t> </a:t>
            </a:r>
            <a:r>
              <a:rPr lang="en-US" sz="2500" dirty="0" err="1"/>
              <a:t>en</a:t>
            </a:r>
            <a:r>
              <a:rPr lang="en-US" sz="2500" dirty="0"/>
              <a:t> </a:t>
            </a:r>
            <a:r>
              <a:rPr lang="en-US" sz="2500" dirty="0" err="1" smtClean="0"/>
              <a:t>sık</a:t>
            </a:r>
            <a:r>
              <a:rPr lang="en-US" sz="2500" dirty="0" smtClean="0"/>
              <a:t> </a:t>
            </a:r>
            <a:r>
              <a:rPr lang="en-US" sz="2500" dirty="0" err="1" smtClean="0"/>
              <a:t>kullanılan</a:t>
            </a:r>
            <a:r>
              <a:rPr lang="en-US" sz="2500" dirty="0" smtClean="0"/>
              <a:t> </a:t>
            </a:r>
            <a:r>
              <a:rPr lang="en-US" sz="2500" dirty="0" err="1"/>
              <a:t>araştırma</a:t>
            </a:r>
            <a:r>
              <a:rPr lang="en-US" sz="2500" dirty="0"/>
              <a:t> </a:t>
            </a:r>
            <a:r>
              <a:rPr lang="en-US" sz="2500" dirty="0" err="1" smtClean="0"/>
              <a:t>yöntemidir</a:t>
            </a:r>
            <a:endParaRPr lang="en-US" sz="2500" dirty="0" smtClean="0"/>
          </a:p>
          <a:p>
            <a:pPr lvl="1"/>
            <a:r>
              <a:rPr lang="en-US" sz="2500" dirty="0" smtClean="0"/>
              <a:t>“</a:t>
            </a:r>
            <a:r>
              <a:rPr lang="en-US" sz="2500" dirty="0" err="1" smtClean="0"/>
              <a:t>Çıktı</a:t>
            </a:r>
            <a:r>
              <a:rPr lang="en-US" sz="2500" dirty="0" smtClean="0"/>
              <a:t> </a:t>
            </a:r>
            <a:r>
              <a:rPr lang="en-US" sz="2500" dirty="0" err="1" smtClean="0"/>
              <a:t>çalışmaları</a:t>
            </a:r>
            <a:r>
              <a:rPr lang="en-US" sz="2500" dirty="0" smtClean="0"/>
              <a:t>” (outcome studies) </a:t>
            </a:r>
            <a:r>
              <a:rPr lang="en-US" sz="2500" dirty="0" err="1" smtClean="0"/>
              <a:t>adı</a:t>
            </a:r>
            <a:r>
              <a:rPr lang="en-US" sz="2500" dirty="0" smtClean="0"/>
              <a:t> da </a:t>
            </a:r>
            <a:r>
              <a:rPr lang="en-US" sz="2500" dirty="0" err="1" smtClean="0"/>
              <a:t>verilir</a:t>
            </a:r>
            <a:r>
              <a:rPr lang="en-US" sz="2500" dirty="0" smtClean="0"/>
              <a:t>. 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S</a:t>
            </a:r>
            <a:r>
              <a:rPr lang="en-US" dirty="0" err="1" smtClean="0"/>
              <a:t>eçkisiz</a:t>
            </a:r>
            <a:r>
              <a:rPr lang="en-US" dirty="0" smtClean="0"/>
              <a:t> </a:t>
            </a:r>
            <a:r>
              <a:rPr lang="en-US" dirty="0" err="1"/>
              <a:t>örnekleme</a:t>
            </a:r>
            <a:r>
              <a:rPr lang="en-US" dirty="0"/>
              <a:t> (randomized) </a:t>
            </a:r>
            <a:r>
              <a:rPr lang="en-US" dirty="0" err="1"/>
              <a:t>yapılmadan</a:t>
            </a:r>
            <a:r>
              <a:rPr lang="en-US" dirty="0"/>
              <a:t> </a:t>
            </a:r>
            <a:r>
              <a:rPr lang="en-US" dirty="0" err="1"/>
              <a:t>tasarlanan</a:t>
            </a:r>
            <a:r>
              <a:rPr lang="en-US" dirty="0"/>
              <a:t> </a:t>
            </a:r>
            <a:r>
              <a:rPr lang="en-US" dirty="0" err="1"/>
              <a:t>müdahaleli</a:t>
            </a:r>
            <a:r>
              <a:rPr lang="en-US" dirty="0"/>
              <a:t> </a:t>
            </a:r>
            <a:r>
              <a:rPr lang="en-US" dirty="0" err="1" smtClean="0"/>
              <a:t>çalışmalar</a:t>
            </a:r>
            <a:endParaRPr lang="en-US" dirty="0" smtClean="0"/>
          </a:p>
          <a:p>
            <a:pPr lvl="1"/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müdahalenin</a:t>
            </a:r>
            <a:r>
              <a:rPr lang="en-US" dirty="0" smtClean="0"/>
              <a:t> </a:t>
            </a:r>
            <a:r>
              <a:rPr lang="en-US" dirty="0" err="1" smtClean="0"/>
              <a:t>etkinliğini</a:t>
            </a:r>
            <a:r>
              <a:rPr lang="en-US" dirty="0" smtClean="0"/>
              <a:t> </a:t>
            </a:r>
            <a:r>
              <a:rPr lang="en-US" dirty="0" err="1" smtClean="0"/>
              <a:t>araştırmaya</a:t>
            </a:r>
            <a:r>
              <a:rPr lang="en-US" dirty="0" smtClean="0"/>
              <a:t> </a:t>
            </a:r>
            <a:r>
              <a:rPr lang="en-US" dirty="0" err="1" smtClean="0"/>
              <a:t>yardımcı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Yarı</a:t>
            </a:r>
            <a:r>
              <a:rPr lang="en-US" dirty="0" smtClean="0"/>
              <a:t> </a:t>
            </a:r>
            <a:r>
              <a:rPr lang="en-US" dirty="0" err="1" smtClean="0"/>
              <a:t>deneysel</a:t>
            </a:r>
            <a:r>
              <a:rPr lang="en-US" dirty="0" smtClean="0"/>
              <a:t> </a:t>
            </a:r>
            <a:r>
              <a:rPr lang="en-US" dirty="0" err="1" smtClean="0"/>
              <a:t>çalışmalar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/>
              <a:t>A</a:t>
            </a:r>
            <a:r>
              <a:rPr lang="en-US" dirty="0" err="1" smtClean="0"/>
              <a:t>rzulanan</a:t>
            </a:r>
            <a:r>
              <a:rPr lang="en-US" dirty="0" smtClean="0"/>
              <a:t> </a:t>
            </a:r>
            <a:r>
              <a:rPr lang="en-US" dirty="0" err="1"/>
              <a:t>olumlu</a:t>
            </a:r>
            <a:r>
              <a:rPr lang="en-US" dirty="0"/>
              <a:t> </a:t>
            </a:r>
            <a:r>
              <a:rPr lang="en-US" dirty="0" err="1"/>
              <a:t>değişimin</a:t>
            </a:r>
            <a:r>
              <a:rPr lang="en-US" dirty="0"/>
              <a:t> </a:t>
            </a:r>
            <a:r>
              <a:rPr lang="en-US" dirty="0" err="1"/>
              <a:t>sağlanması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dizi</a:t>
            </a:r>
            <a:r>
              <a:rPr lang="en-US" dirty="0"/>
              <a:t> </a:t>
            </a:r>
            <a:r>
              <a:rPr lang="en-US" dirty="0" err="1"/>
              <a:t>eylem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etkinliğin</a:t>
            </a:r>
            <a:r>
              <a:rPr lang="en-US" dirty="0"/>
              <a:t> </a:t>
            </a:r>
            <a:r>
              <a:rPr lang="en-US" dirty="0" err="1"/>
              <a:t>formüle</a:t>
            </a:r>
            <a:r>
              <a:rPr lang="en-US" dirty="0"/>
              <a:t> </a:t>
            </a:r>
            <a:r>
              <a:rPr lang="en-US" dirty="0" err="1"/>
              <a:t>edilerek</a:t>
            </a:r>
            <a:r>
              <a:rPr lang="en-US" dirty="0"/>
              <a:t> </a:t>
            </a:r>
            <a:r>
              <a:rPr lang="en-US" dirty="0" err="1"/>
              <a:t>gerçekleştirilmesi</a:t>
            </a:r>
            <a:r>
              <a:rPr lang="en-US" dirty="0"/>
              <a:t>, </a:t>
            </a:r>
            <a:r>
              <a:rPr lang="en-US" dirty="0" err="1"/>
              <a:t>bilimsel</a:t>
            </a:r>
            <a:r>
              <a:rPr lang="en-US" dirty="0"/>
              <a:t> </a:t>
            </a:r>
            <a:r>
              <a:rPr lang="en-US" dirty="0" err="1"/>
              <a:t>yöntem</a:t>
            </a:r>
            <a:r>
              <a:rPr lang="en-US" dirty="0"/>
              <a:t> </a:t>
            </a:r>
            <a:r>
              <a:rPr lang="en-US" dirty="0" err="1"/>
              <a:t>aracılığıyla</a:t>
            </a:r>
            <a:r>
              <a:rPr lang="en-US" dirty="0"/>
              <a:t> </a:t>
            </a:r>
            <a:r>
              <a:rPr lang="en-US" dirty="0" err="1"/>
              <a:t>gerçekleştirilen</a:t>
            </a:r>
            <a:r>
              <a:rPr lang="en-US" dirty="0"/>
              <a:t> </a:t>
            </a:r>
            <a:r>
              <a:rPr lang="en-US" dirty="0" err="1"/>
              <a:t>uygulamaların</a:t>
            </a:r>
            <a:r>
              <a:rPr lang="en-US" dirty="0"/>
              <a:t> </a:t>
            </a:r>
            <a:r>
              <a:rPr lang="en-US" dirty="0" err="1"/>
              <a:t>değerlendirilmesi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alandaki</a:t>
            </a:r>
            <a:r>
              <a:rPr lang="en-US" dirty="0"/>
              <a:t> </a:t>
            </a:r>
            <a:r>
              <a:rPr lang="en-US" dirty="0" err="1"/>
              <a:t>uygulamacılara</a:t>
            </a:r>
            <a:r>
              <a:rPr lang="en-US" dirty="0"/>
              <a:t> </a:t>
            </a:r>
            <a:r>
              <a:rPr lang="en-US" dirty="0" err="1"/>
              <a:t>yardım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müdahaleyle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üretilmesi</a:t>
            </a:r>
            <a:r>
              <a:rPr lang="en-US" dirty="0"/>
              <a:t>” </a:t>
            </a:r>
            <a:r>
              <a:rPr lang="en-US" dirty="0" err="1"/>
              <a:t>sürecidir</a:t>
            </a:r>
            <a:r>
              <a:rPr lang="en-US" dirty="0"/>
              <a:t> 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 “</a:t>
            </a:r>
            <a:r>
              <a:rPr lang="en-US" dirty="0" err="1" smtClean="0"/>
              <a:t>Önce-sonra</a:t>
            </a:r>
            <a:r>
              <a:rPr lang="en-US" dirty="0" smtClean="0"/>
              <a:t> </a:t>
            </a:r>
            <a:r>
              <a:rPr lang="en-US" dirty="0" err="1"/>
              <a:t>müdahaleli</a:t>
            </a:r>
            <a:r>
              <a:rPr lang="en-US" dirty="0"/>
              <a:t> </a:t>
            </a:r>
            <a:r>
              <a:rPr lang="en-US" dirty="0" err="1"/>
              <a:t>çalışmalar</a:t>
            </a:r>
            <a:r>
              <a:rPr lang="en-US" dirty="0"/>
              <a:t>” (pre-post, before-after intervention) </a:t>
            </a:r>
            <a:r>
              <a:rPr lang="en-US" dirty="0" err="1"/>
              <a:t>olarak</a:t>
            </a:r>
            <a:r>
              <a:rPr lang="en-US" dirty="0"/>
              <a:t> da </a:t>
            </a:r>
            <a:r>
              <a:rPr lang="en-US" dirty="0" err="1"/>
              <a:t>adlandırılır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r>
              <a:rPr lang="en-US" dirty="0" smtClean="0"/>
              <a:t> (Cohort Studies):  </a:t>
            </a:r>
            <a:r>
              <a:rPr lang="en-US" dirty="0" err="1"/>
              <a:t>B</a:t>
            </a:r>
            <a:r>
              <a:rPr lang="en-US" dirty="0" err="1" smtClean="0"/>
              <a:t>ir</a:t>
            </a:r>
            <a:r>
              <a:rPr lang="en-US" dirty="0" smtClean="0"/>
              <a:t>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insanın</a:t>
            </a:r>
            <a:r>
              <a:rPr lang="en-US" dirty="0"/>
              <a:t> </a:t>
            </a:r>
            <a:r>
              <a:rPr lang="en-US" dirty="0" err="1"/>
              <a:t>zamanın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noktasıyla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noktası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değişimlerinin</a:t>
            </a:r>
            <a:r>
              <a:rPr lang="en-US" dirty="0"/>
              <a:t> </a:t>
            </a:r>
            <a:r>
              <a:rPr lang="en-US" dirty="0" err="1"/>
              <a:t>gözlemlendiği</a:t>
            </a:r>
            <a:r>
              <a:rPr lang="en-US" dirty="0"/>
              <a:t> </a:t>
            </a:r>
            <a:r>
              <a:rPr lang="en-US" dirty="0" err="1"/>
              <a:t>çalışmalar</a:t>
            </a:r>
            <a:r>
              <a:rPr lang="en-US" dirty="0"/>
              <a:t> </a:t>
            </a:r>
          </a:p>
          <a:p>
            <a:r>
              <a:rPr lang="en-US" dirty="0" err="1" smtClean="0"/>
              <a:t>Ileriye</a:t>
            </a:r>
            <a:r>
              <a:rPr lang="en-US" dirty="0" smtClean="0"/>
              <a:t> </a:t>
            </a:r>
            <a:r>
              <a:rPr lang="en-US" dirty="0" err="1" smtClean="0"/>
              <a:t>dönük</a:t>
            </a:r>
            <a:r>
              <a:rPr lang="en-US" dirty="0" smtClean="0"/>
              <a:t> </a:t>
            </a:r>
            <a:r>
              <a:rPr lang="en-US" dirty="0" err="1" smtClean="0"/>
              <a:t>çalışmalar</a:t>
            </a:r>
            <a:r>
              <a:rPr lang="en-US" dirty="0" smtClean="0"/>
              <a:t> (Prospective)</a:t>
            </a:r>
          </a:p>
          <a:p>
            <a:r>
              <a:rPr lang="en-US" dirty="0" err="1" smtClean="0"/>
              <a:t>Geriye</a:t>
            </a:r>
            <a:r>
              <a:rPr lang="en-US" dirty="0" smtClean="0"/>
              <a:t> </a:t>
            </a:r>
            <a:r>
              <a:rPr lang="en-US" dirty="0" err="1" smtClean="0"/>
              <a:t>dönük</a:t>
            </a:r>
            <a:r>
              <a:rPr lang="en-US" dirty="0" smtClean="0"/>
              <a:t> </a:t>
            </a:r>
            <a:r>
              <a:rPr lang="en-US" dirty="0" err="1" smtClean="0"/>
              <a:t>çalışmalar</a:t>
            </a:r>
            <a:r>
              <a:rPr lang="en-US" dirty="0" smtClean="0"/>
              <a:t> (Retrospective)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Yarı-deneysel</a:t>
            </a:r>
            <a:r>
              <a:rPr lang="en-US" dirty="0"/>
              <a:t> </a:t>
            </a:r>
            <a:r>
              <a:rPr lang="en-US" dirty="0" err="1" smtClean="0"/>
              <a:t>tasarımları</a:t>
            </a:r>
            <a:r>
              <a:rPr lang="en-US" dirty="0" smtClean="0"/>
              <a:t> </a:t>
            </a:r>
            <a:r>
              <a:rPr lang="en-US" dirty="0" err="1" smtClean="0"/>
              <a:t>ölçüm</a:t>
            </a:r>
            <a:r>
              <a:rPr lang="en-US" dirty="0" smtClean="0"/>
              <a:t> </a:t>
            </a:r>
            <a:r>
              <a:rPr lang="en-US" dirty="0" err="1"/>
              <a:t>sayısına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ikiye</a:t>
            </a:r>
            <a:r>
              <a:rPr lang="en-US" dirty="0"/>
              <a:t> </a:t>
            </a:r>
            <a:r>
              <a:rPr lang="en-US" dirty="0" err="1" smtClean="0"/>
              <a:t>ayrılabilir</a:t>
            </a:r>
            <a:r>
              <a:rPr lang="en-US" dirty="0"/>
              <a:t>: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1.Kontrol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karşılaştırma</a:t>
            </a:r>
            <a:r>
              <a:rPr lang="en-US" dirty="0"/>
              <a:t> </a:t>
            </a:r>
            <a:r>
              <a:rPr lang="en-US" dirty="0" err="1"/>
              <a:t>gruplu</a:t>
            </a:r>
            <a:r>
              <a:rPr lang="en-US" dirty="0"/>
              <a:t> </a:t>
            </a:r>
            <a:r>
              <a:rPr lang="en-US" dirty="0" err="1"/>
              <a:t>öntest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sontest</a:t>
            </a:r>
            <a:r>
              <a:rPr lang="en-US" dirty="0"/>
              <a:t> </a:t>
            </a:r>
            <a:r>
              <a:rPr lang="en-US" dirty="0" err="1" smtClean="0"/>
              <a:t>uygulamalı</a:t>
            </a:r>
            <a:r>
              <a:rPr lang="en-US" dirty="0" smtClean="0"/>
              <a:t> </a:t>
            </a:r>
            <a:r>
              <a:rPr lang="en-US" dirty="0" err="1" smtClean="0"/>
              <a:t>tasarımlar</a:t>
            </a:r>
            <a:endParaRPr lang="en-US" dirty="0"/>
          </a:p>
          <a:p>
            <a:pPr lvl="1"/>
            <a:r>
              <a:rPr lang="en-US" dirty="0"/>
              <a:t>2. Kontrol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karşılaştırma</a:t>
            </a:r>
            <a:r>
              <a:rPr lang="en-US" dirty="0"/>
              <a:t> </a:t>
            </a:r>
            <a:r>
              <a:rPr lang="en-US" dirty="0" err="1"/>
              <a:t>gruplu</a:t>
            </a:r>
            <a:r>
              <a:rPr lang="en-US" dirty="0"/>
              <a:t> (</a:t>
            </a:r>
            <a:r>
              <a:rPr lang="en-US" dirty="0" err="1"/>
              <a:t>yalnızca</a:t>
            </a:r>
            <a:r>
              <a:rPr lang="en-US" dirty="0"/>
              <a:t>) </a:t>
            </a:r>
            <a:r>
              <a:rPr lang="en-US" dirty="0" err="1"/>
              <a:t>sontest</a:t>
            </a:r>
            <a:r>
              <a:rPr lang="en-US" dirty="0"/>
              <a:t> </a:t>
            </a:r>
            <a:r>
              <a:rPr lang="en-US" dirty="0" err="1" smtClean="0"/>
              <a:t>uygulamalı</a:t>
            </a:r>
            <a:r>
              <a:rPr lang="en-US" dirty="0" smtClean="0"/>
              <a:t> </a:t>
            </a:r>
            <a:r>
              <a:rPr lang="en-US" dirty="0" err="1" smtClean="0"/>
              <a:t>tasarımlar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Kontrol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 smtClean="0"/>
              <a:t>Karşılaştırma</a:t>
            </a:r>
            <a:r>
              <a:rPr lang="en-US" dirty="0" smtClean="0"/>
              <a:t> </a:t>
            </a:r>
            <a:r>
              <a:rPr lang="en-US" dirty="0" err="1" smtClean="0"/>
              <a:t>Gruplu</a:t>
            </a:r>
            <a:r>
              <a:rPr lang="en-US" dirty="0" smtClean="0"/>
              <a:t> </a:t>
            </a:r>
            <a:r>
              <a:rPr lang="en-US" dirty="0" err="1"/>
              <a:t>Öntest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Sontest</a:t>
            </a:r>
            <a:r>
              <a:rPr lang="en-US" dirty="0" smtClean="0"/>
              <a:t> </a:t>
            </a:r>
            <a:r>
              <a:rPr lang="en-US" dirty="0" err="1" smtClean="0"/>
              <a:t>Uygulamalı</a:t>
            </a:r>
            <a:r>
              <a:rPr lang="en-US" dirty="0" smtClean="0"/>
              <a:t> </a:t>
            </a:r>
            <a:r>
              <a:rPr lang="en-US" dirty="0" err="1" smtClean="0"/>
              <a:t>Tasarımlar</a:t>
            </a:r>
            <a:endParaRPr lang="en-US" dirty="0" smtClean="0"/>
          </a:p>
          <a:p>
            <a:pPr lvl="1"/>
            <a:r>
              <a:rPr lang="en-US" dirty="0" smtClean="0"/>
              <a:t>1. </a:t>
            </a:r>
            <a:r>
              <a:rPr lang="en-US" dirty="0" err="1" smtClean="0"/>
              <a:t>Öntest</a:t>
            </a:r>
            <a:r>
              <a:rPr lang="en-US" dirty="0" smtClean="0"/>
              <a:t>–</a:t>
            </a:r>
            <a:r>
              <a:rPr lang="en-US" dirty="0" err="1" smtClean="0"/>
              <a:t>sontest</a:t>
            </a:r>
            <a:r>
              <a:rPr lang="en-US" dirty="0" smtClean="0"/>
              <a:t> </a:t>
            </a:r>
            <a:r>
              <a:rPr lang="en-US" dirty="0" err="1"/>
              <a:t>uygulamalı</a:t>
            </a:r>
            <a:r>
              <a:rPr lang="en-US" dirty="0"/>
              <a:t> </a:t>
            </a:r>
            <a:r>
              <a:rPr lang="en-US" dirty="0" err="1"/>
              <a:t>müdahalesiz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gruplu</a:t>
            </a:r>
            <a:r>
              <a:rPr lang="en-US" dirty="0"/>
              <a:t> </a:t>
            </a:r>
            <a:r>
              <a:rPr lang="en-US" dirty="0" err="1" smtClean="0"/>
              <a:t>tasarım</a:t>
            </a:r>
            <a:endParaRPr lang="en-US" dirty="0" smtClean="0"/>
          </a:p>
          <a:p>
            <a:pPr lvl="1"/>
            <a:r>
              <a:rPr lang="en-US" dirty="0" smtClean="0"/>
              <a:t>2. </a:t>
            </a:r>
            <a:r>
              <a:rPr lang="en-US" dirty="0" err="1" smtClean="0"/>
              <a:t>Öntest</a:t>
            </a:r>
            <a:r>
              <a:rPr lang="en-US" dirty="0" smtClean="0"/>
              <a:t>–</a:t>
            </a:r>
            <a:r>
              <a:rPr lang="en-US" dirty="0" err="1" smtClean="0"/>
              <a:t>sontest</a:t>
            </a:r>
            <a:r>
              <a:rPr lang="en-US" dirty="0" smtClean="0"/>
              <a:t> </a:t>
            </a:r>
            <a:r>
              <a:rPr lang="en-US" dirty="0" err="1"/>
              <a:t>uygulamalı</a:t>
            </a:r>
            <a:r>
              <a:rPr lang="en-US" dirty="0"/>
              <a:t> </a:t>
            </a:r>
            <a:r>
              <a:rPr lang="en-US" dirty="0" err="1"/>
              <a:t>müdahaleli</a:t>
            </a:r>
            <a:r>
              <a:rPr lang="en-US" dirty="0"/>
              <a:t> </a:t>
            </a:r>
            <a:r>
              <a:rPr lang="en-US" dirty="0" err="1"/>
              <a:t>karşılaştırma</a:t>
            </a:r>
            <a:r>
              <a:rPr lang="en-US" dirty="0"/>
              <a:t> </a:t>
            </a:r>
            <a:r>
              <a:rPr lang="en-US" dirty="0" err="1"/>
              <a:t>gruplu</a:t>
            </a:r>
            <a:r>
              <a:rPr lang="en-US" dirty="0"/>
              <a:t> </a:t>
            </a:r>
            <a:r>
              <a:rPr lang="en-US" dirty="0" err="1" smtClean="0"/>
              <a:t>tasarım</a:t>
            </a:r>
            <a:endParaRPr lang="en-US" dirty="0" smtClean="0"/>
          </a:p>
          <a:p>
            <a:pPr lvl="1"/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grubu</a:t>
            </a:r>
            <a:endParaRPr lang="en-US" dirty="0" smtClean="0"/>
          </a:p>
          <a:p>
            <a:pPr lvl="2"/>
            <a:r>
              <a:rPr lang="en-US" dirty="0" err="1" smtClean="0"/>
              <a:t>Müdahalenin</a:t>
            </a:r>
            <a:r>
              <a:rPr lang="en-US" dirty="0" smtClean="0"/>
              <a:t> </a:t>
            </a:r>
            <a:r>
              <a:rPr lang="en-US" dirty="0" err="1" smtClean="0"/>
              <a:t>uygulandığı</a:t>
            </a:r>
            <a:r>
              <a:rPr lang="en-US" dirty="0" smtClean="0"/>
              <a:t> </a:t>
            </a:r>
            <a:r>
              <a:rPr lang="en-US" dirty="0" err="1" smtClean="0"/>
              <a:t>grup</a:t>
            </a:r>
            <a:endParaRPr lang="en-US" dirty="0" smtClean="0"/>
          </a:p>
          <a:p>
            <a:pPr lvl="1"/>
            <a:r>
              <a:rPr lang="en-US" dirty="0" smtClean="0"/>
              <a:t>Kontrol </a:t>
            </a:r>
            <a:r>
              <a:rPr lang="en-US" dirty="0" err="1" smtClean="0"/>
              <a:t>grubu</a:t>
            </a:r>
            <a:endParaRPr lang="en-US" dirty="0" smtClean="0"/>
          </a:p>
          <a:p>
            <a:pPr lvl="2"/>
            <a:r>
              <a:rPr lang="en-US" dirty="0" err="1" smtClean="0"/>
              <a:t>Müdahalenin</a:t>
            </a:r>
            <a:r>
              <a:rPr lang="en-US" dirty="0" smtClean="0"/>
              <a:t> </a:t>
            </a:r>
            <a:r>
              <a:rPr lang="en-US" dirty="0" err="1" smtClean="0"/>
              <a:t>uygulanmadığı</a:t>
            </a:r>
            <a:r>
              <a:rPr lang="en-US" dirty="0" smtClean="0"/>
              <a:t> </a:t>
            </a:r>
            <a:r>
              <a:rPr lang="en-US" dirty="0" err="1" smtClean="0"/>
              <a:t>grup</a:t>
            </a:r>
            <a:endParaRPr lang="en-US" dirty="0" smtClean="0"/>
          </a:p>
          <a:p>
            <a:pPr lvl="1"/>
            <a:r>
              <a:rPr lang="en-US" dirty="0" err="1" smtClean="0"/>
              <a:t>Karşılaştırma</a:t>
            </a:r>
            <a:r>
              <a:rPr lang="en-US" dirty="0" smtClean="0"/>
              <a:t> </a:t>
            </a:r>
            <a:r>
              <a:rPr lang="en-US" dirty="0" err="1" smtClean="0"/>
              <a:t>grubu</a:t>
            </a:r>
            <a:endParaRPr lang="en-US" dirty="0"/>
          </a:p>
          <a:p>
            <a:pPr lvl="2"/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müdahalenin</a:t>
            </a:r>
            <a:r>
              <a:rPr lang="en-US" dirty="0" smtClean="0"/>
              <a:t> </a:t>
            </a:r>
            <a:r>
              <a:rPr lang="en-US" dirty="0" err="1" smtClean="0"/>
              <a:t>uygulandığı</a:t>
            </a:r>
            <a:r>
              <a:rPr lang="en-US" dirty="0" smtClean="0"/>
              <a:t> </a:t>
            </a:r>
            <a:r>
              <a:rPr lang="en-US" dirty="0" err="1" smtClean="0"/>
              <a:t>grup</a:t>
            </a:r>
            <a:endParaRPr lang="en-US" dirty="0" smtClean="0"/>
          </a:p>
          <a:p>
            <a:pPr lvl="2"/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müdahalenin</a:t>
            </a:r>
            <a:r>
              <a:rPr lang="en-US" dirty="0" smtClean="0"/>
              <a:t> </a:t>
            </a:r>
            <a:r>
              <a:rPr lang="en-US" dirty="0" err="1" smtClean="0"/>
              <a:t>hiçbir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olmamasına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kıyaslanmasından</a:t>
            </a:r>
            <a:r>
              <a:rPr lang="en-US" dirty="0" smtClean="0"/>
              <a:t> </a:t>
            </a:r>
            <a:r>
              <a:rPr lang="en-US" dirty="0" err="1" smtClean="0"/>
              <a:t>ziyade</a:t>
            </a:r>
            <a:r>
              <a:rPr lang="en-US" dirty="0" smtClean="0"/>
              <a:t>,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müdahaleye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kıyaslanması</a:t>
            </a:r>
            <a:r>
              <a:rPr lang="en-US" dirty="0" smtClean="0"/>
              <a:t> placebo </a:t>
            </a:r>
            <a:r>
              <a:rPr lang="en-US" dirty="0" err="1" smtClean="0"/>
              <a:t>etkisini</a:t>
            </a:r>
            <a:r>
              <a:rPr lang="en-US" dirty="0" smtClean="0"/>
              <a:t> </a:t>
            </a:r>
            <a:r>
              <a:rPr lang="en-US" dirty="0" err="1" smtClean="0"/>
              <a:t>azaltarak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sağlıklı</a:t>
            </a:r>
            <a:r>
              <a:rPr lang="en-US" dirty="0" smtClean="0"/>
              <a:t> </a:t>
            </a:r>
            <a:r>
              <a:rPr lang="en-US" dirty="0" err="1" smtClean="0"/>
              <a:t>sonuçlar</a:t>
            </a:r>
            <a:r>
              <a:rPr lang="en-US" dirty="0" smtClean="0"/>
              <a:t> </a:t>
            </a:r>
            <a:r>
              <a:rPr lang="en-US" dirty="0" err="1" smtClean="0"/>
              <a:t>verebilir</a:t>
            </a:r>
            <a:r>
              <a:rPr lang="en-US" dirty="0" smtClean="0"/>
              <a:t>. 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Kontrol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Karşılaştırma</a:t>
            </a:r>
            <a:r>
              <a:rPr lang="en-US" dirty="0"/>
              <a:t> </a:t>
            </a:r>
            <a:r>
              <a:rPr lang="en-US" dirty="0" err="1" smtClean="0"/>
              <a:t>Gruplu</a:t>
            </a:r>
            <a:r>
              <a:rPr lang="en-US" dirty="0" smtClean="0"/>
              <a:t> </a:t>
            </a:r>
            <a:r>
              <a:rPr lang="en-US" dirty="0" err="1" smtClean="0"/>
              <a:t>Sontest</a:t>
            </a:r>
            <a:r>
              <a:rPr lang="en-US" dirty="0" smtClean="0"/>
              <a:t> </a:t>
            </a:r>
            <a:r>
              <a:rPr lang="en-US" dirty="0" err="1"/>
              <a:t>Uygulamalı</a:t>
            </a:r>
            <a:r>
              <a:rPr lang="en-US" dirty="0"/>
              <a:t> </a:t>
            </a:r>
            <a:r>
              <a:rPr lang="en-US" dirty="0" err="1" smtClean="0"/>
              <a:t>Tasarımlar</a:t>
            </a:r>
            <a:endParaRPr lang="en-US" dirty="0" smtClean="0"/>
          </a:p>
          <a:p>
            <a:pPr lvl="1"/>
            <a:r>
              <a:rPr lang="en-US" dirty="0" err="1" smtClean="0"/>
              <a:t>Herhangi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müdahale</a:t>
            </a:r>
            <a:r>
              <a:rPr lang="en-US" dirty="0"/>
              <a:t> </a:t>
            </a:r>
            <a:r>
              <a:rPr lang="en-US" dirty="0" err="1"/>
              <a:t>içermeyen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gruplu</a:t>
            </a:r>
            <a:r>
              <a:rPr lang="en-US" dirty="0"/>
              <a:t> </a:t>
            </a:r>
            <a:r>
              <a:rPr lang="en-US" dirty="0" err="1" smtClean="0"/>
              <a:t>tasarım</a:t>
            </a:r>
            <a:endParaRPr lang="en-US" dirty="0" smtClean="0"/>
          </a:p>
          <a:p>
            <a:pPr lvl="1"/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/>
              <a:t>içeren</a:t>
            </a:r>
            <a:r>
              <a:rPr lang="en-US" dirty="0"/>
              <a:t> </a:t>
            </a:r>
            <a:r>
              <a:rPr lang="en-US" dirty="0" err="1"/>
              <a:t>karşılaştırma</a:t>
            </a:r>
            <a:r>
              <a:rPr lang="en-US" dirty="0"/>
              <a:t> </a:t>
            </a:r>
            <a:r>
              <a:rPr lang="en-US" dirty="0" err="1"/>
              <a:t>gruplu</a:t>
            </a:r>
            <a:r>
              <a:rPr lang="en-US" dirty="0"/>
              <a:t> </a:t>
            </a:r>
            <a:r>
              <a:rPr lang="en-US" dirty="0" err="1" smtClean="0"/>
              <a:t>tasarım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err="1" smtClean="0"/>
              <a:t>Genellikle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gruplarında</a:t>
            </a:r>
            <a:r>
              <a:rPr lang="en-US" dirty="0" smtClean="0"/>
              <a:t> </a:t>
            </a:r>
            <a:r>
              <a:rPr lang="en-US" dirty="0" err="1" smtClean="0"/>
              <a:t>yapılır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yarı-deneysel</a:t>
            </a:r>
            <a:r>
              <a:rPr lang="en-US" dirty="0" smtClean="0"/>
              <a:t> </a:t>
            </a:r>
            <a:r>
              <a:rPr lang="en-US" dirty="0" err="1" smtClean="0"/>
              <a:t>çalışmalar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SHU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sundukları</a:t>
            </a:r>
            <a:r>
              <a:rPr lang="en-US" dirty="0" smtClean="0"/>
              <a:t> </a:t>
            </a:r>
            <a:r>
              <a:rPr lang="en-US" dirty="0" err="1" smtClean="0"/>
              <a:t>bireylerin</a:t>
            </a:r>
            <a:r>
              <a:rPr lang="en-US" dirty="0" smtClean="0"/>
              <a:t> </a:t>
            </a:r>
            <a:r>
              <a:rPr lang="en-US" dirty="0" err="1" smtClean="0"/>
              <a:t>hizmetin</a:t>
            </a:r>
            <a:r>
              <a:rPr lang="en-US" dirty="0" smtClean="0"/>
              <a:t> </a:t>
            </a:r>
            <a:r>
              <a:rPr lang="en-US" dirty="0" err="1" smtClean="0"/>
              <a:t>öncesine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ne </a:t>
            </a:r>
            <a:r>
              <a:rPr lang="en-US" dirty="0" err="1" smtClean="0"/>
              <a:t>ölçüde</a:t>
            </a:r>
            <a:r>
              <a:rPr lang="en-US" dirty="0" smtClean="0"/>
              <a:t> </a:t>
            </a:r>
            <a:r>
              <a:rPr lang="en-US" dirty="0" err="1" smtClean="0"/>
              <a:t>değişim</a:t>
            </a:r>
            <a:r>
              <a:rPr lang="en-US" dirty="0" smtClean="0"/>
              <a:t> </a:t>
            </a:r>
            <a:r>
              <a:rPr lang="en-US" dirty="0" err="1" smtClean="0"/>
              <a:t>gösterdiklerini</a:t>
            </a:r>
            <a:r>
              <a:rPr lang="en-US" dirty="0" smtClean="0"/>
              <a:t> </a:t>
            </a:r>
            <a:r>
              <a:rPr lang="en-US" dirty="0" err="1" smtClean="0"/>
              <a:t>bilmek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gereksinimdir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SHU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müdahaleden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müracaatçının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, </a:t>
            </a:r>
            <a:r>
              <a:rPr lang="en-US" dirty="0" err="1" smtClean="0"/>
              <a:t>sağlıklı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işlevsel</a:t>
            </a:r>
            <a:r>
              <a:rPr lang="en-US" dirty="0" smtClean="0"/>
              <a:t> </a:t>
            </a:r>
            <a:r>
              <a:rPr lang="en-US" dirty="0" err="1" smtClean="0"/>
              <a:t>olduğunu</a:t>
            </a:r>
            <a:r>
              <a:rPr lang="en-US" dirty="0" smtClean="0"/>
              <a:t> </a:t>
            </a:r>
            <a:r>
              <a:rPr lang="en-US" dirty="0" err="1" smtClean="0"/>
              <a:t>görmek</a:t>
            </a:r>
            <a:r>
              <a:rPr lang="en-US" dirty="0" smtClean="0"/>
              <a:t> </a:t>
            </a:r>
            <a:r>
              <a:rPr lang="en-US" dirty="0" err="1" smtClean="0"/>
              <a:t>isteriz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Yapılacak</a:t>
            </a:r>
            <a:r>
              <a:rPr lang="en-US" dirty="0" smtClean="0"/>
              <a:t> </a:t>
            </a:r>
            <a:r>
              <a:rPr lang="en-US" dirty="0" err="1" smtClean="0"/>
              <a:t>uygulamlardan</a:t>
            </a:r>
            <a:r>
              <a:rPr lang="en-US" dirty="0" smtClean="0"/>
              <a:t> </a:t>
            </a:r>
            <a:r>
              <a:rPr lang="en-US" dirty="0" err="1" smtClean="0"/>
              <a:t>hangisinin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etkin</a:t>
            </a:r>
            <a:r>
              <a:rPr lang="en-US" dirty="0" smtClean="0"/>
              <a:t> </a:t>
            </a:r>
            <a:r>
              <a:rPr lang="en-US" dirty="0" err="1" smtClean="0"/>
              <a:t>olduğunu</a:t>
            </a:r>
            <a:r>
              <a:rPr lang="en-US" dirty="0" smtClean="0"/>
              <a:t> </a:t>
            </a:r>
            <a:r>
              <a:rPr lang="en-US" dirty="0" err="1" smtClean="0"/>
              <a:t>ölçmek</a:t>
            </a:r>
            <a:r>
              <a:rPr lang="en-US" dirty="0" smtClean="0"/>
              <a:t> </a:t>
            </a:r>
            <a:r>
              <a:rPr lang="en-US" dirty="0" err="1" smtClean="0"/>
              <a:t>gerekir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Ör</a:t>
            </a:r>
            <a:r>
              <a:rPr lang="en-US" dirty="0" smtClean="0"/>
              <a:t>. </a:t>
            </a:r>
            <a:r>
              <a:rPr lang="en-US" dirty="0" err="1" smtClean="0"/>
              <a:t>Koruma</a:t>
            </a:r>
            <a:r>
              <a:rPr lang="en-US" dirty="0" smtClean="0"/>
              <a:t> </a:t>
            </a:r>
            <a:r>
              <a:rPr lang="en-US" dirty="0" err="1" smtClean="0"/>
              <a:t>altındaki</a:t>
            </a:r>
            <a:r>
              <a:rPr lang="en-US" dirty="0" smtClean="0"/>
              <a:t> </a:t>
            </a: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sevgi</a:t>
            </a:r>
            <a:r>
              <a:rPr lang="en-US" dirty="0" smtClean="0"/>
              <a:t> </a:t>
            </a:r>
            <a:r>
              <a:rPr lang="en-US" dirty="0" err="1" smtClean="0"/>
              <a:t>evi</a:t>
            </a:r>
            <a:r>
              <a:rPr lang="en-US" dirty="0" smtClean="0"/>
              <a:t> mi </a:t>
            </a:r>
            <a:r>
              <a:rPr lang="en-US" dirty="0" err="1" smtClean="0"/>
              <a:t>yoksa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evi</a:t>
            </a:r>
            <a:r>
              <a:rPr lang="en-US" dirty="0" smtClean="0"/>
              <a:t> mi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nitelikli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etkilidir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26748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Sormamız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sorular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hizmeti</a:t>
            </a:r>
            <a:r>
              <a:rPr lang="en-US" dirty="0" smtClean="0"/>
              <a:t> </a:t>
            </a:r>
            <a:r>
              <a:rPr lang="en-US" dirty="0" err="1" smtClean="0"/>
              <a:t>aldıktan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müracaatçıların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Ör</a:t>
            </a:r>
            <a:r>
              <a:rPr lang="en-US" dirty="0" smtClean="0"/>
              <a:t>. </a:t>
            </a:r>
            <a:r>
              <a:rPr lang="en-US" dirty="0" err="1" smtClean="0"/>
              <a:t>Evde</a:t>
            </a:r>
            <a:r>
              <a:rPr lang="en-US" dirty="0" smtClean="0"/>
              <a:t> </a:t>
            </a:r>
            <a:r>
              <a:rPr lang="en-US" dirty="0" err="1" smtClean="0"/>
              <a:t>bakım</a:t>
            </a:r>
            <a:r>
              <a:rPr lang="en-US" dirty="0" smtClean="0"/>
              <a:t> </a:t>
            </a:r>
            <a:r>
              <a:rPr lang="en-US" dirty="0" err="1" smtClean="0"/>
              <a:t>hizmeti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kalitesi</a:t>
            </a:r>
            <a:endParaRPr lang="en-US" dirty="0" smtClean="0"/>
          </a:p>
          <a:p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hizmetten</a:t>
            </a:r>
            <a:r>
              <a:rPr lang="en-US" dirty="0" smtClean="0"/>
              <a:t> </a:t>
            </a:r>
            <a:r>
              <a:rPr lang="en-US" dirty="0" err="1" smtClean="0"/>
              <a:t>yararlanan</a:t>
            </a:r>
            <a:r>
              <a:rPr lang="en-US" dirty="0" smtClean="0"/>
              <a:t> </a:t>
            </a:r>
            <a:r>
              <a:rPr lang="en-US" dirty="0" err="1" smtClean="0"/>
              <a:t>müracaatçılaırn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hizmeti</a:t>
            </a:r>
            <a:r>
              <a:rPr lang="en-US" dirty="0" smtClean="0"/>
              <a:t> </a:t>
            </a:r>
            <a:r>
              <a:rPr lang="en-US" dirty="0" err="1" smtClean="0"/>
              <a:t>almayanlarla</a:t>
            </a:r>
            <a:r>
              <a:rPr lang="en-US" dirty="0" smtClean="0"/>
              <a:t> </a:t>
            </a:r>
            <a:r>
              <a:rPr lang="en-US" dirty="0" err="1" smtClean="0"/>
              <a:t>karşılatırmalı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Ör</a:t>
            </a:r>
            <a:r>
              <a:rPr lang="en-US" dirty="0" smtClean="0"/>
              <a:t>. </a:t>
            </a:r>
            <a:r>
              <a:rPr lang="en-US" dirty="0" err="1" smtClean="0"/>
              <a:t>Standart</a:t>
            </a:r>
            <a:r>
              <a:rPr lang="en-US" dirty="0" smtClean="0"/>
              <a:t> </a:t>
            </a:r>
            <a:r>
              <a:rPr lang="en-US" dirty="0" err="1" smtClean="0"/>
              <a:t>huzurevi</a:t>
            </a:r>
            <a:r>
              <a:rPr lang="en-US" dirty="0" smtClean="0"/>
              <a:t> </a:t>
            </a:r>
            <a:r>
              <a:rPr lang="en-US" dirty="0" err="1" smtClean="0"/>
              <a:t>bakımı</a:t>
            </a:r>
            <a:endParaRPr lang="en-US" dirty="0" smtClean="0"/>
          </a:p>
          <a:p>
            <a:r>
              <a:rPr lang="en-US" dirty="0" err="1" smtClean="0"/>
              <a:t>Deneysel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müracaatçı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gerçekten</a:t>
            </a:r>
            <a:r>
              <a:rPr lang="en-US" dirty="0" smtClean="0"/>
              <a:t> </a:t>
            </a:r>
            <a:r>
              <a:rPr lang="en-US" dirty="0" err="1" smtClean="0"/>
              <a:t>müdahelenin</a:t>
            </a:r>
            <a:r>
              <a:rPr lang="en-US" dirty="0" smtClean="0"/>
              <a:t> </a:t>
            </a:r>
            <a:r>
              <a:rPr lang="en-US" dirty="0" err="1" smtClean="0"/>
              <a:t>kendisi</a:t>
            </a:r>
            <a:r>
              <a:rPr lang="en-US" dirty="0" smtClean="0"/>
              <a:t> mi </a:t>
            </a:r>
            <a:r>
              <a:rPr lang="en-US" dirty="0" err="1" smtClean="0"/>
              <a:t>etkili</a:t>
            </a:r>
            <a:r>
              <a:rPr lang="en-US" dirty="0" smtClean="0"/>
              <a:t> </a:t>
            </a:r>
            <a:r>
              <a:rPr lang="en-US" dirty="0" err="1" smtClean="0"/>
              <a:t>olmuştur</a:t>
            </a:r>
            <a:r>
              <a:rPr lang="en-US" dirty="0" smtClean="0"/>
              <a:t>? </a:t>
            </a:r>
            <a:r>
              <a:rPr lang="en-US" dirty="0" err="1" smtClean="0"/>
              <a:t>Yoksa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placebo </a:t>
            </a:r>
            <a:r>
              <a:rPr lang="en-US" dirty="0" err="1" smtClean="0"/>
              <a:t>etkisi</a:t>
            </a:r>
            <a:r>
              <a:rPr lang="en-US" dirty="0" smtClean="0"/>
              <a:t> mi </a:t>
            </a:r>
            <a:r>
              <a:rPr lang="en-US" dirty="0" err="1" smtClean="0"/>
              <a:t>yaratmıştır</a:t>
            </a:r>
            <a:r>
              <a:rPr lang="en-US" dirty="0" smtClean="0"/>
              <a:t>? </a:t>
            </a:r>
          </a:p>
          <a:p>
            <a:pPr lvl="1"/>
            <a:r>
              <a:rPr lang="en-US" dirty="0" err="1" smtClean="0"/>
              <a:t>Terapötik</a:t>
            </a:r>
            <a:r>
              <a:rPr lang="en-US" dirty="0" smtClean="0"/>
              <a:t> </a:t>
            </a:r>
            <a:r>
              <a:rPr lang="en-US" dirty="0" err="1" smtClean="0"/>
              <a:t>ilişkinin</a:t>
            </a:r>
            <a:r>
              <a:rPr lang="en-US" dirty="0" smtClean="0"/>
              <a:t> </a:t>
            </a:r>
            <a:r>
              <a:rPr lang="en-US" dirty="0" err="1" smtClean="0"/>
              <a:t>kendisi</a:t>
            </a:r>
            <a:endParaRPr lang="en-US" dirty="0" smtClean="0"/>
          </a:p>
          <a:p>
            <a:pPr lvl="1"/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teknikler</a:t>
            </a:r>
            <a:endParaRPr lang="en-US" dirty="0" smtClean="0"/>
          </a:p>
          <a:p>
            <a:pPr lvl="1"/>
            <a:r>
              <a:rPr lang="en-US" dirty="0" err="1" smtClean="0"/>
              <a:t>Plasebo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 (</a:t>
            </a:r>
            <a:r>
              <a:rPr lang="en-US" dirty="0" err="1" smtClean="0"/>
              <a:t>Yunanca</a:t>
            </a:r>
            <a:r>
              <a:rPr lang="en-US" dirty="0" smtClean="0"/>
              <a:t> “size </a:t>
            </a:r>
            <a:r>
              <a:rPr lang="en-US" dirty="0" err="1" smtClean="0"/>
              <a:t>iyileştireceğim</a:t>
            </a:r>
            <a:r>
              <a:rPr lang="en-US" dirty="0" smtClean="0"/>
              <a:t>”)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785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2336</TotalTime>
  <Words>549</Words>
  <Application>Microsoft Office PowerPoint</Application>
  <PresentationFormat>Ekran Gösterisi (4:3)</PresentationFormat>
  <Paragraphs>64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Neden yarı-deneysel çalışmalar?</vt:lpstr>
      <vt:lpstr>Sormamız gereken sorular</vt:lpstr>
      <vt:lpstr>Sosyal Hizmet Alanında Yarı-Deneysel Çalışmaların Yeri</vt:lpstr>
      <vt:lpstr>Türkiye’deki çalışmalar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46</cp:revision>
  <dcterms:created xsi:type="dcterms:W3CDTF">2017-04-26T08:36:58Z</dcterms:created>
  <dcterms:modified xsi:type="dcterms:W3CDTF">2020-11-17T09:09:22Z</dcterms:modified>
</cp:coreProperties>
</file>