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4" r:id="rId29"/>
    <p:sldId id="28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9099" y="1788454"/>
            <a:ext cx="9865215"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59099" y="4381281"/>
            <a:ext cx="9749307" cy="1086237"/>
          </a:xfrm>
        </p:spPr>
        <p:txBody>
          <a:bodyPr>
            <a:normAutofit/>
          </a:bodyPr>
          <a:lstStyle/>
          <a:p>
            <a:pPr algn="l"/>
            <a:r>
              <a:rPr lang="tr-TR" sz="2400" b="1" smtClean="0">
                <a:solidFill>
                  <a:srgbClr val="00B0F0"/>
                </a:solidFill>
                <a:effectLst>
                  <a:outerShdw blurRad="38100" dist="38100" dir="2700000" algn="tl">
                    <a:srgbClr val="000000">
                      <a:alpha val="43137"/>
                    </a:srgbClr>
                  </a:outerShdw>
                </a:effectLst>
              </a:rPr>
              <a:t>Eko Turizm</a:t>
            </a:r>
            <a:endParaRPr lang="tr-TR" sz="2400" b="1"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58123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3414" y="32196"/>
            <a:ext cx="11438586" cy="6825803"/>
          </a:xfrm>
        </p:spPr>
        <p:txBody>
          <a:bodyPr>
            <a:normAutofit/>
          </a:bodyPr>
          <a:lstStyle/>
          <a:p>
            <a:pPr marL="0" indent="0" algn="just">
              <a:buNone/>
            </a:pPr>
            <a:r>
              <a:rPr lang="tr-TR" sz="2400" dirty="0">
                <a:effectLst>
                  <a:outerShdw blurRad="38100" dist="38100" dir="2700000" algn="tl">
                    <a:srgbClr val="000000">
                      <a:alpha val="43137"/>
                    </a:srgbClr>
                  </a:outerShdw>
                </a:effectLst>
              </a:rPr>
              <a:t>• Bozulmuş, tahrip edilmiş peyzajların restorasyonu için teşvik edici bir rol oynar. (Alanlar içinde katı atık uzaklaştırılması, habitat gözlemleme ve yürüyüş yollarının bakımı gibi etkinliklerin daha sistemli yapılmasını sağlamasıdır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Küçük ölçekli kuruluş/firmalar tarafından küçük turist gruplarına hizmet verilmesiyle kırsal ekonomilere ve alanın doğal yapısını korumaya katkıda bulunur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Biyolojik çeşitliliğin korunmasına katkıda bulunulması</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Geri dönüşü olmayan kaynakların en düşük düzeyde tüketilmesi</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Turizm yönetimine yerel düzeyde katılımın önemsenmesi, iş fırsatlarının ve mülkiyetin yerel halk lehinde gelişmesinin gözetilmesi.</a:t>
            </a:r>
          </a:p>
        </p:txBody>
      </p:sp>
    </p:spTree>
    <p:extLst>
      <p:ext uri="{BB962C8B-B14F-4D97-AF65-F5344CB8AC3E}">
        <p14:creationId xmlns:p14="http://schemas.microsoft.com/office/powerpoint/2010/main" val="3957095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235039"/>
            <a:ext cx="11457904" cy="821028"/>
          </a:xfrm>
        </p:spPr>
        <p:txBody>
          <a:bodyPr/>
          <a:lstStyle/>
          <a:p>
            <a:pPr algn="ctr"/>
            <a:r>
              <a:rPr lang="tr-TR" b="1" dirty="0" smtClean="0">
                <a:effectLst>
                  <a:outerShdw blurRad="38100" dist="38100" dir="2700000" algn="tl">
                    <a:srgbClr val="000000">
                      <a:alpha val="43137"/>
                    </a:srgbClr>
                  </a:outerShdw>
                </a:effectLst>
              </a:rPr>
              <a:t>Eko turizmin </a:t>
            </a:r>
            <a:r>
              <a:rPr lang="tr-TR" b="1" dirty="0">
                <a:effectLst>
                  <a:outerShdw blurRad="38100" dist="38100" dir="2700000" algn="tl">
                    <a:srgbClr val="000000">
                      <a:alpha val="43137"/>
                    </a:srgbClr>
                  </a:outerShdw>
                </a:effectLst>
              </a:rPr>
              <a:t>İlkeleri</a:t>
            </a:r>
          </a:p>
        </p:txBody>
      </p:sp>
      <p:sp>
        <p:nvSpPr>
          <p:cNvPr id="3" name="İçerik Yer Tutucusu 2"/>
          <p:cNvSpPr>
            <a:spLocks noGrp="1"/>
          </p:cNvSpPr>
          <p:nvPr>
            <p:ph idx="1"/>
          </p:nvPr>
        </p:nvSpPr>
        <p:spPr>
          <a:xfrm>
            <a:off x="734096" y="1114022"/>
            <a:ext cx="11457904" cy="5743978"/>
          </a:xfrm>
        </p:spPr>
        <p:txBody>
          <a:bodyPr>
            <a:normAutofit/>
          </a:bodyPr>
          <a:lstStyle/>
          <a:p>
            <a:pPr marL="0" indent="0" algn="just">
              <a:buNone/>
            </a:pPr>
            <a:r>
              <a:rPr lang="tr-TR" sz="2400" dirty="0">
                <a:effectLst>
                  <a:outerShdw blurRad="38100" dist="38100" dir="2700000" algn="tl">
                    <a:srgbClr val="000000">
                      <a:alpha val="43137"/>
                    </a:srgbClr>
                  </a:outerShdw>
                </a:effectLst>
              </a:rPr>
              <a:t>Uluslararası </a:t>
            </a:r>
            <a:r>
              <a:rPr lang="tr-TR" sz="2400" dirty="0" err="1">
                <a:effectLst>
                  <a:outerShdw blurRad="38100" dist="38100" dir="2700000" algn="tl">
                    <a:srgbClr val="000000">
                      <a:alpha val="43137"/>
                    </a:srgbClr>
                  </a:outerShdw>
                </a:effectLst>
              </a:rPr>
              <a:t>Ekoturizm</a:t>
            </a:r>
            <a:r>
              <a:rPr lang="tr-TR" sz="2400" dirty="0">
                <a:effectLst>
                  <a:outerShdw blurRad="38100" dist="38100" dir="2700000" algn="tl">
                    <a:srgbClr val="000000">
                      <a:alpha val="43137"/>
                    </a:srgbClr>
                  </a:outerShdw>
                </a:effectLst>
              </a:rPr>
              <a:t> Topluluğu </a:t>
            </a:r>
            <a:r>
              <a:rPr lang="tr-TR" sz="2400" dirty="0" err="1">
                <a:effectLst>
                  <a:outerShdw blurRad="38100" dist="38100" dir="2700000" algn="tl">
                    <a:srgbClr val="000000">
                      <a:alpha val="43137"/>
                    </a:srgbClr>
                  </a:outerShdw>
                </a:effectLst>
              </a:rPr>
              <a:t>ekoturizmin</a:t>
            </a:r>
            <a:r>
              <a:rPr lang="tr-TR" sz="2400" dirty="0">
                <a:effectLst>
                  <a:outerShdw blurRad="38100" dist="38100" dir="2700000" algn="tl">
                    <a:srgbClr val="000000">
                      <a:alpha val="43137"/>
                    </a:srgbClr>
                  </a:outerShdw>
                </a:effectLst>
              </a:rPr>
              <a:t> ilkelerini şu şekilde belirlemiştir:</a:t>
            </a:r>
          </a:p>
          <a:p>
            <a:pPr marL="0" indent="0" algn="just">
              <a:buNone/>
            </a:pPr>
            <a:r>
              <a:rPr lang="tr-TR" sz="2400" dirty="0">
                <a:effectLst>
                  <a:outerShdw blurRad="38100" dist="38100" dir="2700000" algn="tl">
                    <a:srgbClr val="000000">
                      <a:alpha val="43137"/>
                    </a:srgbClr>
                  </a:outerShdw>
                </a:effectLst>
              </a:rPr>
              <a:t>• Destinasyona zarar verebilecek doğal ve kültürel etkileri en aza indirmek.</a:t>
            </a:r>
          </a:p>
          <a:p>
            <a:pPr marL="0" indent="0" algn="just">
              <a:buNone/>
            </a:pPr>
            <a:r>
              <a:rPr lang="tr-TR" sz="2400" dirty="0">
                <a:effectLst>
                  <a:outerShdw blurRad="38100" dist="38100" dir="2700000" algn="tl">
                    <a:srgbClr val="000000">
                      <a:alpha val="43137"/>
                    </a:srgbClr>
                  </a:outerShdw>
                </a:effectLst>
              </a:rPr>
              <a:t>• Çevre koruma bilincinin önemi konusunda ziyaretçileri eğitmek.</a:t>
            </a:r>
          </a:p>
          <a:p>
            <a:pPr marL="0" indent="0" algn="just">
              <a:buNone/>
            </a:pPr>
            <a:r>
              <a:rPr lang="tr-TR" sz="2400" dirty="0">
                <a:effectLst>
                  <a:outerShdw blurRad="38100" dist="38100" dir="2700000" algn="tl">
                    <a:srgbClr val="000000">
                      <a:alpha val="43137"/>
                    </a:srgbClr>
                  </a:outerShdw>
                </a:effectLst>
              </a:rPr>
              <a:t>• Yerel gereksinimleri karşılayacak ve yörenin doğası ve kültürünü korumaya yönelik olarak ortaya çıkacak faydaların yaygınlaştırılması için yerel yönetimler ve toplum ile işbirliği içinde çalışacak sorumlu bir işletmeciliğin önemini vurgulamak.</a:t>
            </a:r>
          </a:p>
          <a:p>
            <a:pPr marL="0" indent="0" algn="just">
              <a:buNone/>
            </a:pPr>
            <a:r>
              <a:rPr lang="tr-TR" sz="2400" dirty="0">
                <a:effectLst>
                  <a:outerShdw blurRad="38100" dist="38100" dir="2700000" algn="tl">
                    <a:srgbClr val="000000">
                      <a:alpha val="43137"/>
                    </a:srgbClr>
                  </a:outerShdw>
                </a:effectLst>
              </a:rPr>
              <a:t>• Doğal ve koruma alanlarının yönetimi ve muhafazası için doğrudan gelir yaratır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Ekoturizm</a:t>
            </a:r>
            <a:r>
              <a:rPr lang="tr-TR" sz="2400" dirty="0">
                <a:effectLst>
                  <a:outerShdw blurRad="38100" dist="38100" dir="2700000" algn="tl">
                    <a:srgbClr val="000000">
                      <a:alpha val="43137"/>
                    </a:srgbClr>
                  </a:outerShdw>
                </a:effectLst>
              </a:rPr>
              <a:t> destinasyonu olması düşünülen bölgeler veya doğal alanlar için ziyaretçi yönetim planlarının ve turizm gelişme alanlarının düzenlenmesi gereğini ortaya koymak.</a:t>
            </a:r>
          </a:p>
          <a:p>
            <a:pPr marL="0" indent="0" algn="just">
              <a:buNone/>
            </a:pPr>
            <a:r>
              <a:rPr lang="tr-TR" sz="2400" dirty="0">
                <a:effectLst>
                  <a:outerShdw blurRad="38100" dist="38100" dir="2700000" algn="tl">
                    <a:srgbClr val="000000">
                      <a:alpha val="43137"/>
                    </a:srgbClr>
                  </a:outerShdw>
                </a:effectLst>
              </a:rPr>
              <a:t>• Etkilerin değerlendirilmesi ve olumsuz olanların en aza indirilmesi için uzun dönemli kontrol programları kadar, sosyal ve çevre temeline dayalı çalışmaların kullanılmasını teşvik etmek.</a:t>
            </a:r>
          </a:p>
        </p:txBody>
      </p:sp>
    </p:spTree>
    <p:extLst>
      <p:ext uri="{BB962C8B-B14F-4D97-AF65-F5344CB8AC3E}">
        <p14:creationId xmlns:p14="http://schemas.microsoft.com/office/powerpoint/2010/main" val="1234682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7" y="0"/>
            <a:ext cx="1146434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Özellikle doğal ve koruma alanlarının içinde ve çevresinde yaşayan toplulukların, yerel işletmelerin ve ev sahibi ülkenin ekonomik faydalarını arttırmak için çaba göstermek.</a:t>
            </a:r>
          </a:p>
          <a:p>
            <a:pPr marL="0" indent="0" algn="just">
              <a:buNone/>
            </a:pPr>
            <a:r>
              <a:rPr lang="tr-TR" sz="2400" dirty="0">
                <a:effectLst>
                  <a:outerShdw blurRad="38100" dist="38100" dir="2700000" algn="tl">
                    <a:srgbClr val="000000">
                      <a:alpha val="43137"/>
                    </a:srgbClr>
                  </a:outerShdw>
                </a:effectLst>
              </a:rPr>
              <a:t>• Araştırmacıların yerel halk ile işbirliği içinde belirledikleri çevresel ve sosyal kabul edilebilir değişim sınırlarını aşmayacak bir turistik gelişmeyi sağlamak.</a:t>
            </a:r>
          </a:p>
          <a:p>
            <a:pPr marL="0" indent="0" algn="just">
              <a:buNone/>
            </a:pPr>
            <a:r>
              <a:rPr lang="tr-TR" sz="2400" dirty="0">
                <a:effectLst>
                  <a:outerShdw blurRad="38100" dist="38100" dir="2700000" algn="tl">
                    <a:srgbClr val="000000">
                      <a:alpha val="43137"/>
                    </a:srgbClr>
                  </a:outerShdw>
                </a:effectLst>
              </a:rPr>
              <a:t>• Petrol kaynaklarının kullanımını azaltacak, yerel bitki örtüsü ve yaban hayatını koruyacak şekilde doğal ve kültürel çevre ile uyumlu bir alt yapının geliştirilmesini temin etmektir</a:t>
            </a:r>
            <a:r>
              <a:rPr lang="tr-TR" sz="2400" dirty="0" smtClean="0">
                <a:effectLst>
                  <a:outerShdw blurRad="38100" dist="38100" dir="2700000" algn="tl">
                    <a:srgbClr val="000000">
                      <a:alpha val="43137"/>
                    </a:srgbClr>
                  </a:outerShdw>
                </a:effectLst>
              </a:rPr>
              <a:t>.</a:t>
            </a:r>
          </a:p>
          <a:p>
            <a:pPr marL="0" indent="0" algn="just">
              <a:buNone/>
            </a:pPr>
            <a:r>
              <a:rPr lang="tr-TR" sz="2400" dirty="0" smtClean="0">
                <a:effectLst>
                  <a:outerShdw blurRad="38100" dist="38100" dir="2700000" algn="tl">
                    <a:srgbClr val="000000">
                      <a:alpha val="43137"/>
                    </a:srgbClr>
                  </a:outerShdw>
                </a:effectLst>
              </a:rPr>
              <a:t>   Eko turizm </a:t>
            </a:r>
            <a:r>
              <a:rPr lang="tr-TR" sz="2400" dirty="0">
                <a:effectLst>
                  <a:outerShdw blurRad="38100" dist="38100" dir="2700000" algn="tl">
                    <a:srgbClr val="000000">
                      <a:alpha val="43137"/>
                    </a:srgbClr>
                  </a:outerShdw>
                </a:effectLst>
              </a:rPr>
              <a:t>hareketinin olumlu çevresel ve sosyal etkisi olsa da iyi organize edilmediği takdirde kitle turizmi kadar çevresel tahribata sebebiyet verebilmektedir. Bunun nedeni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destinasyonlarının hassas ekosistemler olması ve bu bölgelerde yapılacak herhangi bir turizm hareketinin doğal kaynakların (biyolojik çeşitliliğin, fauna habitatlarının) yok edilmesi, hatta çevresel kirliğin yaratılmasına sebebiyet verebilmesidir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Bazı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uygulamalarının ekosistemlere minimum negatif etki yarattığı, yerel halka alternatif geçim fırsatları sağladığı gözlenmiştir.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ekolojik olarak hassas alanların korunması bu alanlara yakın yerlerde yaşayan halkın sosyal ve ekonomik açıdan gelişmesini sağlamaktadır.</a:t>
            </a:r>
          </a:p>
        </p:txBody>
      </p:sp>
    </p:spTree>
    <p:extLst>
      <p:ext uri="{BB962C8B-B14F-4D97-AF65-F5344CB8AC3E}">
        <p14:creationId xmlns:p14="http://schemas.microsoft.com/office/powerpoint/2010/main" val="881360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Dünya </a:t>
            </a:r>
            <a:r>
              <a:rPr lang="tr-TR" sz="2400" dirty="0">
                <a:effectLst>
                  <a:outerShdw blurRad="38100" dist="38100" dir="2700000" algn="tl">
                    <a:srgbClr val="000000">
                      <a:alpha val="43137"/>
                    </a:srgbClr>
                  </a:outerShdw>
                </a:effectLst>
              </a:rPr>
              <a:t>Turizm Örgütü 2010 yılında </a:t>
            </a:r>
            <a:r>
              <a:rPr lang="tr-TR" sz="2400" dirty="0" smtClean="0">
                <a:effectLst>
                  <a:outerShdw blurRad="38100" dist="38100" dir="2700000" algn="tl">
                    <a:srgbClr val="000000">
                      <a:alpha val="43137"/>
                    </a:srgbClr>
                  </a:outerShdw>
                </a:effectLst>
              </a:rPr>
              <a:t>eko turizmin </a:t>
            </a:r>
            <a:r>
              <a:rPr lang="tr-TR" sz="2400" dirty="0">
                <a:effectLst>
                  <a:outerShdw blurRad="38100" dist="38100" dir="2700000" algn="tl">
                    <a:srgbClr val="000000">
                      <a:alpha val="43137"/>
                    </a:srgbClr>
                  </a:outerShdw>
                </a:effectLst>
              </a:rPr>
              <a:t>önemli bir pazar nişi olacağını belirtmektedir. </a:t>
            </a:r>
            <a:r>
              <a:rPr lang="tr-TR" sz="2400" dirty="0" smtClean="0">
                <a:effectLst>
                  <a:outerShdw blurRad="38100" dist="38100" dir="2700000" algn="tl">
                    <a:srgbClr val="000000">
                      <a:alpha val="43137"/>
                    </a:srgbClr>
                  </a:outerShdw>
                </a:effectLst>
              </a:rPr>
              <a:t>Eko turizmin </a:t>
            </a:r>
            <a:r>
              <a:rPr lang="tr-TR" sz="2400" dirty="0">
                <a:effectLst>
                  <a:outerShdw blurRad="38100" dist="38100" dir="2700000" algn="tl">
                    <a:srgbClr val="000000">
                      <a:alpha val="43137"/>
                    </a:srgbClr>
                  </a:outerShdw>
                </a:effectLst>
              </a:rPr>
              <a:t>ekonomik olarak önemli olması turizm endüstrisi, kamu kurumları, yerel halk ve turistlerin arasında kurdukları iletişime bağlıdır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Yukarıdaki tarif ve özelliklerden de anlaşılabileceği gibi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doğada yapılan (doğa temelli) bir etkinliktir. Ancak doğada yapılan her etkinlik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değildir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Ülkemizde de doğa yürüyüşleri veya piknik faaliyetlerine katılan grupların geride bıraktıkları çöpler sık sık haber konusu olmaktadır. Aynı şekilde, çok hassas ekosistemlere sahip Dalyan (Marmaris) ve Ölüdeniz (Fethiye) gibi hassas ekosistemlere sahip yörelerimizde yaz aylarında taşıma kapasitesinin çok üzerinde insan doğa temelli etkinlikte bulunarak doğal ekosistemlere zarar verebilmektedir.</a:t>
            </a:r>
          </a:p>
        </p:txBody>
      </p:sp>
    </p:spTree>
    <p:extLst>
      <p:ext uri="{BB962C8B-B14F-4D97-AF65-F5344CB8AC3E}">
        <p14:creationId xmlns:p14="http://schemas.microsoft.com/office/powerpoint/2010/main" val="2803256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170645"/>
            <a:ext cx="11457904" cy="846786"/>
          </a:xfrm>
        </p:spPr>
        <p:txBody>
          <a:bodyPr/>
          <a:lstStyle/>
          <a:p>
            <a:pPr algn="ctr"/>
            <a:r>
              <a:rPr lang="tr-TR" b="1" dirty="0">
                <a:effectLst>
                  <a:outerShdw blurRad="38100" dist="38100" dir="2700000" algn="tl">
                    <a:srgbClr val="000000">
                      <a:alpha val="43137"/>
                    </a:srgbClr>
                  </a:outerShdw>
                </a:effectLst>
              </a:rPr>
              <a:t>Turizm ve Değişim</a:t>
            </a:r>
          </a:p>
        </p:txBody>
      </p:sp>
      <p:sp>
        <p:nvSpPr>
          <p:cNvPr id="3" name="İçerik Yer Tutucusu 2"/>
          <p:cNvSpPr>
            <a:spLocks noGrp="1"/>
          </p:cNvSpPr>
          <p:nvPr>
            <p:ph idx="1"/>
          </p:nvPr>
        </p:nvSpPr>
        <p:spPr>
          <a:xfrm>
            <a:off x="734096" y="1017430"/>
            <a:ext cx="11457904" cy="5840569"/>
          </a:xfrm>
        </p:spPr>
        <p:txBody>
          <a:bodyPr>
            <a:normAutofit/>
          </a:bodyPr>
          <a:lstStyle/>
          <a:p>
            <a:pPr marL="0" indent="0" algn="just">
              <a:buNone/>
            </a:pPr>
            <a:r>
              <a:rPr lang="tr-TR" sz="2400" dirty="0" smtClean="0">
                <a:effectLst>
                  <a:outerShdw blurRad="38100" dist="38100" dir="2700000" algn="tl">
                    <a:srgbClr val="000000">
                      <a:alpha val="43137"/>
                    </a:srgbClr>
                  </a:outerShdw>
                </a:effectLst>
              </a:rPr>
              <a:t>Eko turizm</a:t>
            </a:r>
            <a:r>
              <a:rPr lang="tr-TR" sz="2400" dirty="0">
                <a:effectLst>
                  <a:outerShdw blurRad="38100" dist="38100" dir="2700000" algn="tl">
                    <a:srgbClr val="000000">
                      <a:alpha val="43137"/>
                    </a:srgbClr>
                  </a:outerShdw>
                </a:effectLst>
              </a:rPr>
              <a:t>, doğal ve kırsal alanlarda doğal ve kültürel mirasın korunmasında önemli katkıları olabilecek bir turizm olgusudur. Kaynakların korunarak kullanılması amaçlanırken yeni kaynakların kullanıma açılması yerine öncelikle kullanılmış alanların değerlendirilmesi ve yeni kaynakların kullanımının aza indirilmesi bu olguda esastır. Eko-turizm pazarının giderek büyüdüğü 1990’larda 43 Amerikalının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faaliyetlerine katıldığı, Yunanistan’a gelen 3 milyon İngiliz ziyaretçinin % 19’unun eko-turist olduğu, Fransa’da 15 milyon yürüyüşçü (trekking) olduğu belirlenmiştir. Bundan sonra asıl yapılacak şey eko-turistlerin kalış sürelerini uzatmak ve daha kaliteli ürünler sunmaktır. Ülkemizde de bu potansiyel mevcuttur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Sanayi devriminin bir başka ürünü de kentleşmedir. Kentleşmeyle turizm ve çevre sorunları arasında yakın ilişkiler vardır. Turizme katılanların büyük bir bölümünü kentlilerin oluşturmasının yanında kentler, çevre sorunlarının büyük bölümünün üretildiği ve en yoğun yaşandığı mekânlardır.</a:t>
            </a:r>
          </a:p>
        </p:txBody>
      </p:sp>
    </p:spTree>
    <p:extLst>
      <p:ext uri="{BB962C8B-B14F-4D97-AF65-F5344CB8AC3E}">
        <p14:creationId xmlns:p14="http://schemas.microsoft.com/office/powerpoint/2010/main" val="3740734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273676"/>
            <a:ext cx="11496541" cy="1130121"/>
          </a:xfrm>
        </p:spPr>
        <p:txBody>
          <a:bodyPr/>
          <a:lstStyle/>
          <a:p>
            <a:pPr algn="ctr"/>
            <a:r>
              <a:rPr lang="tr-TR" b="1" dirty="0">
                <a:effectLst>
                  <a:outerShdw blurRad="38100" dist="38100" dir="2700000" algn="tl">
                    <a:srgbClr val="000000">
                      <a:alpha val="43137"/>
                    </a:srgbClr>
                  </a:outerShdw>
                </a:effectLst>
              </a:rPr>
              <a:t>Değişen Turizm Anlayışı ve Talep</a:t>
            </a:r>
          </a:p>
        </p:txBody>
      </p:sp>
      <p:sp>
        <p:nvSpPr>
          <p:cNvPr id="3" name="İçerik Yer Tutucusu 2"/>
          <p:cNvSpPr>
            <a:spLocks noGrp="1"/>
          </p:cNvSpPr>
          <p:nvPr>
            <p:ph idx="1"/>
          </p:nvPr>
        </p:nvSpPr>
        <p:spPr>
          <a:xfrm>
            <a:off x="695458" y="1204174"/>
            <a:ext cx="11496541" cy="5653825"/>
          </a:xfrm>
        </p:spPr>
        <p:txBody>
          <a:bodyPr>
            <a:normAutofit/>
          </a:bodyPr>
          <a:lstStyle/>
          <a:p>
            <a:pPr marL="0" indent="0" algn="just">
              <a:buNone/>
            </a:pPr>
            <a:r>
              <a:rPr lang="tr-TR" sz="2400" dirty="0">
                <a:effectLst>
                  <a:outerShdw blurRad="38100" dist="38100" dir="2700000" algn="tl">
                    <a:srgbClr val="000000">
                      <a:alpha val="43137"/>
                    </a:srgbClr>
                  </a:outerShdw>
                </a:effectLst>
              </a:rPr>
              <a:t>Turistik talebin oluşumunu etkileyen temel oluşumların 1970 öncesi ve sonrası durumlarının karşılaştırmalı olarak irdelenmesi, bugüne ve geleceğe yönelik turizm strateji ve politikalarının geliştirilmesinde kilit rol oynayacak açılımlar getirebilir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Turistik talebin oluşturulmasında, yaşanan ve çalışılan mekânların nitelikleri birinci derecede etkilidir. Turizmin bir sanayi ve ticaret sektörü olarak gelişmeye başladığı II. Dünya Savaşından 1970 yılına kadar olan ve Birinci Kuşak Turizm (BKT) olarak adlandırılabilecek dönemde, turizme aktif olarak katılanların neredeyse tümüne yakın bir bölümü, yakın bir geçmişte tarım sektöründen transfer olmak zorunda kalmış sanayi sektörü çalışanlarından oluşmaktaydı. Bu insanlar kırsal alanda bulamadıkları sosyal, kültürel ve eğlence olanaklarından yararlanmak istedikleri kentlere göçmüş, bu nedenle de geldikleri kırsal alan ile ilişkilerini tamamen koparmamış kırsal kökenli kentlilerden oluşmaktaydı. Sanayi sektörü çalışanı ve kırsalla ilişkisini tümüyle kesmemiş diğer bir deyişle çiçeği burnunda kentliler bu dönem turistinin belirgin kimliğini </a:t>
            </a:r>
            <a:r>
              <a:rPr lang="tr-TR" sz="2400" dirty="0" smtClean="0">
                <a:effectLst>
                  <a:outerShdw blurRad="38100" dist="38100" dir="2700000" algn="tl">
                    <a:srgbClr val="000000">
                      <a:alpha val="43137"/>
                    </a:srgbClr>
                  </a:outerShdw>
                </a:effectLst>
              </a:rPr>
              <a:t>oluşturmuştur.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0475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3414" y="0"/>
            <a:ext cx="11438585" cy="6858000"/>
          </a:xfrm>
        </p:spPr>
        <p:txBody>
          <a:bodyPr>
            <a:normAutofit/>
          </a:bodyPr>
          <a:lstStyle/>
          <a:p>
            <a:pPr marL="0" indent="0" algn="just">
              <a:buNone/>
            </a:pPr>
            <a:r>
              <a:rPr lang="tr-TR" sz="2400" dirty="0" smtClean="0">
                <a:effectLst>
                  <a:outerShdw blurRad="38100" dist="38100" dir="2700000" algn="tl">
                    <a:srgbClr val="000000">
                      <a:alpha val="43137"/>
                    </a:srgbClr>
                  </a:outerShdw>
                </a:effectLst>
              </a:rPr>
              <a:t>      İnsan </a:t>
            </a:r>
            <a:r>
              <a:rPr lang="tr-TR" sz="2400" dirty="0">
                <a:effectLst>
                  <a:outerShdw blurRad="38100" dist="38100" dir="2700000" algn="tl">
                    <a:srgbClr val="000000">
                      <a:alpha val="43137"/>
                    </a:srgbClr>
                  </a:outerShdw>
                </a:effectLst>
              </a:rPr>
              <a:t>ve onun çalışma ve yaşama ortamlarında ortaya çıkan bu değişimler turizm talebini derinden etkilemiş, turizm kavram ve uygulamalarını yeniden programlamıştır. Türkiye gibi gelişmekte olan ülkelerde, dünya ve insan tanımlamalarına ilişkin bu köklü değişimin derinlemesine kavranabilmesi turizmin geleceği açısından son derece önemlidir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p:txBody>
      </p:sp>
      <p:sp>
        <p:nvSpPr>
          <p:cNvPr id="4" name="Sağ Ok 3"/>
          <p:cNvSpPr/>
          <p:nvPr/>
        </p:nvSpPr>
        <p:spPr>
          <a:xfrm>
            <a:off x="811369" y="0"/>
            <a:ext cx="437882" cy="437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5" name="Resim 4"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1374" y="2200103"/>
            <a:ext cx="9878095" cy="4657897"/>
          </a:xfrm>
          <a:prstGeom prst="rect">
            <a:avLst/>
          </a:prstGeom>
        </p:spPr>
      </p:pic>
    </p:spTree>
    <p:extLst>
      <p:ext uri="{BB962C8B-B14F-4D97-AF65-F5344CB8AC3E}">
        <p14:creationId xmlns:p14="http://schemas.microsoft.com/office/powerpoint/2010/main" val="2386011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İKT tüketicilerinin talep yapısından kaynaklanan tüketim anlayışına ve dünyadaki hızlı, ekonomik, siyasal, teknolojik gelişmelere paralel olarak, turizm tüketim kalıplarında da son yıllarda önemli değişim gözlenmektedir. Giderek lüks turizm hareketlerine katılım azalmakta, alışılmış turizm merkezlerinden uzaklaşma yönünde bir eğilim yaşanmaktadır. Zamanla daha da belirginleşen yeni tip turistin beklentileri, “deniz, kum ve güneş” üçgeninden uzak, doğa ile iç içe abartılı olmayan tesislerde iyi bir oda, iyi hizmet ve tüm bunların başında bozulmamış ve temiz bir çevrede aktif bir tatil olarak özetlenebilir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Bu yeni turizm anlayışı, maksimum kar sağlamak isteyen kitle turizmi yerine, bireysel veya daha küçük gruplar halinde gelecek turistleri çekmeyi, turizm aktivitesini daha uzun bir alana yaymayı, farklı mekânlara yaygınlaştırmayı tercih eder. Bu şekilde turizm alanlarında, kısa bir zaman diliminde çevreye büyük bir baskının yaratılmasını ve kalabalıklaşmayı da önleyecek niteliktedir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Koruma kullanma dengeleri ortaya konularak gelişme gösteren turizm hareketlerinden yola çıkılarak sürdürülebilir gelişim ve son olarak da ekonomik verimlilik ve ekolojik verimliliğin bir arada olduğu verimlilik kavramı ortaya atılmış ve kabul görmüştür.</a:t>
            </a:r>
          </a:p>
          <a:p>
            <a:pPr marL="0" indent="0" algn="just">
              <a:buNone/>
            </a:pPr>
            <a:r>
              <a:rPr lang="tr-TR" sz="2400" dirty="0">
                <a:effectLst>
                  <a:outerShdw blurRad="38100" dist="38100" dir="2700000" algn="tl">
                    <a:srgbClr val="000000">
                      <a:alpha val="43137"/>
                    </a:srgbClr>
                  </a:outerShdw>
                </a:effectLst>
              </a:rPr>
              <a:t>Ekonomik faaliyetlerin gelişimi ile birlikte, ekoloji ve ekonomi birliktelikleri ulusal ve uluslararası düzenlemeler desteklenmektedir.</a:t>
            </a:r>
          </a:p>
        </p:txBody>
      </p:sp>
    </p:spTree>
    <p:extLst>
      <p:ext uri="{BB962C8B-B14F-4D97-AF65-F5344CB8AC3E}">
        <p14:creationId xmlns:p14="http://schemas.microsoft.com/office/powerpoint/2010/main" val="1430301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260798"/>
            <a:ext cx="11496541" cy="885423"/>
          </a:xfrm>
        </p:spPr>
        <p:txBody>
          <a:bodyPr/>
          <a:lstStyle/>
          <a:p>
            <a:pPr algn="ctr"/>
            <a:r>
              <a:rPr lang="tr-TR" b="1" dirty="0" smtClean="0">
                <a:effectLst>
                  <a:outerShdw blurRad="38100" dist="38100" dir="2700000" algn="tl">
                    <a:srgbClr val="000000">
                      <a:alpha val="43137"/>
                    </a:srgbClr>
                  </a:outerShdw>
                </a:effectLst>
              </a:rPr>
              <a:t>Eko turizm </a:t>
            </a:r>
            <a:r>
              <a:rPr lang="tr-TR" b="1" dirty="0">
                <a:effectLst>
                  <a:outerShdw blurRad="38100" dist="38100" dir="2700000" algn="tl">
                    <a:srgbClr val="000000">
                      <a:alpha val="43137"/>
                    </a:srgbClr>
                  </a:outerShdw>
                </a:effectLst>
              </a:rPr>
              <a:t>Çeşitleri ve Türkiye</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46221"/>
            <a:ext cx="12191999" cy="5711779"/>
          </a:xfrm>
        </p:spPr>
      </p:pic>
    </p:spTree>
    <p:extLst>
      <p:ext uri="{BB962C8B-B14F-4D97-AF65-F5344CB8AC3E}">
        <p14:creationId xmlns:p14="http://schemas.microsoft.com/office/powerpoint/2010/main" val="2688934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235039"/>
            <a:ext cx="11457904" cy="833907"/>
          </a:xfrm>
        </p:spPr>
        <p:txBody>
          <a:bodyPr/>
          <a:lstStyle/>
          <a:p>
            <a:pPr algn="ctr"/>
            <a:r>
              <a:rPr lang="tr-TR" b="1" dirty="0">
                <a:effectLst>
                  <a:outerShdw blurRad="38100" dist="38100" dir="2700000" algn="tl">
                    <a:srgbClr val="000000">
                      <a:alpha val="43137"/>
                    </a:srgbClr>
                  </a:outerShdw>
                </a:effectLst>
              </a:rPr>
              <a:t>Dağ Turizmi (Alpinizm)</a:t>
            </a:r>
          </a:p>
        </p:txBody>
      </p:sp>
      <p:sp>
        <p:nvSpPr>
          <p:cNvPr id="3" name="İçerik Yer Tutucusu 2"/>
          <p:cNvSpPr>
            <a:spLocks noGrp="1"/>
          </p:cNvSpPr>
          <p:nvPr>
            <p:ph idx="1"/>
          </p:nvPr>
        </p:nvSpPr>
        <p:spPr>
          <a:xfrm>
            <a:off x="734096" y="1068946"/>
            <a:ext cx="11457904" cy="5789054"/>
          </a:xfrm>
        </p:spPr>
        <p:txBody>
          <a:bodyPr>
            <a:normAutofit/>
          </a:bodyPr>
          <a:lstStyle/>
          <a:p>
            <a:pPr marL="0" indent="0" algn="just">
              <a:buNone/>
            </a:pPr>
            <a:r>
              <a:rPr lang="tr-TR" sz="2400" dirty="0">
                <a:effectLst>
                  <a:outerShdw blurRad="38100" dist="38100" dir="2700000" algn="tl">
                    <a:srgbClr val="000000">
                      <a:alpha val="43137"/>
                    </a:srgbClr>
                  </a:outerShdw>
                </a:effectLst>
              </a:rPr>
              <a:t>Dağcılığın birçok dildeki adı ‘Alpinizmdir’. Bu etkinliğin bir spor dalı şekline dönüşümü ve yaygınlaşması, büyük ölçüde Alp Dağlarında olduğu için bu isim uygun görülmüştür. </a:t>
            </a:r>
            <a:r>
              <a:rPr lang="tr-TR" sz="2400" dirty="0" err="1">
                <a:effectLst>
                  <a:outerShdw blurRad="38100" dist="38100" dir="2700000" algn="tl">
                    <a:srgbClr val="000000">
                      <a:alpha val="43137"/>
                    </a:srgbClr>
                  </a:outerShdw>
                </a:effectLst>
              </a:rPr>
              <a:t>Himalayalar’da</a:t>
            </a:r>
            <a:r>
              <a:rPr lang="tr-TR" sz="2400" dirty="0">
                <a:effectLst>
                  <a:outerShdw blurRad="38100" dist="38100" dir="2700000" algn="tl">
                    <a:srgbClr val="000000">
                      <a:alpha val="43137"/>
                    </a:srgbClr>
                  </a:outerShdw>
                </a:effectLst>
              </a:rPr>
              <a:t> yapılan dağcılığa </a:t>
            </a:r>
            <a:r>
              <a:rPr lang="tr-TR" sz="2400" dirty="0" err="1">
                <a:effectLst>
                  <a:outerShdw blurRad="38100" dist="38100" dir="2700000" algn="tl">
                    <a:srgbClr val="000000">
                      <a:alpha val="43137"/>
                    </a:srgbClr>
                  </a:outerShdw>
                </a:effectLst>
              </a:rPr>
              <a:t>himalayalizm</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And</a:t>
            </a:r>
            <a:r>
              <a:rPr lang="tr-TR" sz="2400" dirty="0">
                <a:effectLst>
                  <a:outerShdw blurRad="38100" dist="38100" dir="2700000" algn="tl">
                    <a:srgbClr val="000000">
                      <a:alpha val="43137"/>
                    </a:srgbClr>
                  </a:outerShdw>
                </a:effectLst>
              </a:rPr>
              <a:t> Dağlarında yapılana </a:t>
            </a:r>
            <a:r>
              <a:rPr lang="tr-TR" sz="2400" dirty="0" err="1">
                <a:effectLst>
                  <a:outerShdw blurRad="38100" dist="38100" dir="2700000" algn="tl">
                    <a:srgbClr val="000000">
                      <a:alpha val="43137"/>
                    </a:srgbClr>
                  </a:outerShdw>
                </a:effectLst>
              </a:rPr>
              <a:t>andizm</a:t>
            </a:r>
            <a:r>
              <a:rPr lang="tr-TR" sz="2400" dirty="0">
                <a:effectLst>
                  <a:outerShdw blurRad="38100" dist="38100" dir="2700000" algn="tl">
                    <a:srgbClr val="000000">
                      <a:alpha val="43137"/>
                    </a:srgbClr>
                  </a:outerShdw>
                </a:effectLst>
              </a:rPr>
              <a:t> dendi. </a:t>
            </a:r>
            <a:r>
              <a:rPr lang="tr-TR" sz="2400" dirty="0" err="1">
                <a:effectLst>
                  <a:outerShdw blurRad="38100" dist="38100" dir="2700000" algn="tl">
                    <a:srgbClr val="000000">
                      <a:alpha val="43137"/>
                    </a:srgbClr>
                  </a:outerShdw>
                </a:effectLst>
              </a:rPr>
              <a:t>Türkçe’de</a:t>
            </a:r>
            <a:r>
              <a:rPr lang="tr-TR" sz="2400" dirty="0">
                <a:effectLst>
                  <a:outerShdw blurRad="38100" dist="38100" dir="2700000" algn="tl">
                    <a:srgbClr val="000000">
                      <a:alpha val="43137"/>
                    </a:srgbClr>
                  </a:outerShdw>
                </a:effectLst>
              </a:rPr>
              <a:t> bu etkinliğe verilen isimde herhangi bir dağ tercihi yapılmamış </a:t>
            </a:r>
            <a:r>
              <a:rPr lang="tr-TR" sz="2400" dirty="0" err="1">
                <a:effectLst>
                  <a:outerShdw blurRad="38100" dist="38100" dir="2700000" algn="tl">
                    <a:srgbClr val="000000">
                      <a:alpha val="43137"/>
                    </a:srgbClr>
                  </a:outerShdw>
                </a:effectLst>
              </a:rPr>
              <a:t>İngilizce'deki</a:t>
            </a:r>
            <a:r>
              <a:rPr lang="tr-TR" sz="2400" dirty="0">
                <a:effectLst>
                  <a:outerShdw blurRad="38100" dist="38100" dir="2700000" algn="tl">
                    <a:srgbClr val="000000">
                      <a:alpha val="43137"/>
                    </a:srgbClr>
                  </a:outerShdw>
                </a:effectLst>
              </a:rPr>
              <a:t> gibi genel anlamda “dağcılık” sözcüğü benimsenmiştir.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340662"/>
            <a:ext cx="12192000" cy="3517338"/>
          </a:xfrm>
          <a:prstGeom prst="rect">
            <a:avLst/>
          </a:prstGeom>
        </p:spPr>
      </p:pic>
    </p:spTree>
    <p:extLst>
      <p:ext uri="{BB962C8B-B14F-4D97-AF65-F5344CB8AC3E}">
        <p14:creationId xmlns:p14="http://schemas.microsoft.com/office/powerpoint/2010/main" val="3875877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2580" y="183524"/>
            <a:ext cx="11509420" cy="821028"/>
          </a:xfrm>
        </p:spPr>
        <p:txBody>
          <a:bodyPr>
            <a:normAutofit/>
          </a:bodyPr>
          <a:lstStyle/>
          <a:p>
            <a:pPr algn="ctr"/>
            <a:r>
              <a:rPr lang="tr-TR" b="1" dirty="0" smtClean="0">
                <a:effectLst>
                  <a:outerShdw blurRad="38100" dist="38100" dir="2700000" algn="tl">
                    <a:srgbClr val="000000">
                      <a:alpha val="43137"/>
                    </a:srgbClr>
                  </a:outerShdw>
                </a:effectLst>
              </a:rPr>
              <a:t>Eko Turizm</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682580" y="888642"/>
            <a:ext cx="11509420" cy="5969357"/>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Canlı varlıkların yaşam ortamlarıyla olan ilişkilerini inceleyen ekoloji, ilk kez 1866 yılında Alman </a:t>
            </a:r>
            <a:r>
              <a:rPr lang="tr-TR" sz="2400" dirty="0" err="1">
                <a:effectLst>
                  <a:outerShdw blurRad="38100" dist="38100" dir="2700000" algn="tl">
                    <a:srgbClr val="000000">
                      <a:alpha val="43137"/>
                    </a:srgbClr>
                  </a:outerShdw>
                </a:effectLst>
              </a:rPr>
              <a:t>biyologu</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Ernst</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Haeckel</a:t>
            </a:r>
            <a:r>
              <a:rPr lang="tr-TR" sz="2400" dirty="0">
                <a:effectLst>
                  <a:outerShdw blurRad="38100" dist="38100" dir="2700000" algn="tl">
                    <a:srgbClr val="000000">
                      <a:alpha val="43137"/>
                    </a:srgbClr>
                  </a:outerShdw>
                </a:effectLst>
              </a:rPr>
              <a:t> tarafından kullanılmıştır. </a:t>
            </a:r>
            <a:r>
              <a:rPr lang="tr-TR" sz="2400" dirty="0" err="1">
                <a:effectLst>
                  <a:outerShdw blurRad="38100" dist="38100" dir="2700000" algn="tl">
                    <a:srgbClr val="000000">
                      <a:alpha val="43137"/>
                    </a:srgbClr>
                  </a:outerShdw>
                </a:effectLst>
              </a:rPr>
              <a:t>Ernst</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Haeckel</a:t>
            </a:r>
            <a:r>
              <a:rPr lang="tr-TR" sz="2400" dirty="0">
                <a:effectLst>
                  <a:outerShdw blurRad="38100" dist="38100" dir="2700000" algn="tl">
                    <a:srgbClr val="000000">
                      <a:alpha val="43137"/>
                    </a:srgbClr>
                  </a:outerShdw>
                </a:effectLst>
              </a:rPr>
              <a:t> ekoloji sözcüğünü Yunanca yaşanılan yer, yurt anlamına gelen </a:t>
            </a:r>
            <a:r>
              <a:rPr lang="tr-TR" sz="2400" dirty="0" err="1">
                <a:effectLst>
                  <a:outerShdw blurRad="38100" dist="38100" dir="2700000" algn="tl">
                    <a:srgbClr val="000000">
                      <a:alpha val="43137"/>
                    </a:srgbClr>
                  </a:outerShdw>
                </a:effectLst>
              </a:rPr>
              <a:t>oikos</a:t>
            </a:r>
            <a:r>
              <a:rPr lang="tr-TR" sz="2400" dirty="0">
                <a:effectLst>
                  <a:outerShdw blurRad="38100" dist="38100" dir="2700000" algn="tl">
                    <a:srgbClr val="000000">
                      <a:alpha val="43137"/>
                    </a:srgbClr>
                  </a:outerShdw>
                </a:effectLst>
              </a:rPr>
              <a:t> ile bilim anlamına gelen </a:t>
            </a:r>
            <a:r>
              <a:rPr lang="tr-TR" sz="2400" dirty="0" err="1">
                <a:effectLst>
                  <a:outerShdw blurRad="38100" dist="38100" dir="2700000" algn="tl">
                    <a:srgbClr val="000000">
                      <a:alpha val="43137"/>
                    </a:srgbClr>
                  </a:outerShdw>
                </a:effectLst>
              </a:rPr>
              <a:t>logia</a:t>
            </a:r>
            <a:r>
              <a:rPr lang="tr-TR" sz="2400" dirty="0">
                <a:effectLst>
                  <a:outerShdw blurRad="38100" dist="38100" dir="2700000" algn="tl">
                    <a:srgbClr val="000000">
                      <a:alpha val="43137"/>
                    </a:srgbClr>
                  </a:outerShdw>
                </a:effectLst>
              </a:rPr>
              <a:t> (logos) sözcüklerinden türetmiştir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Ekoloji, </a:t>
            </a:r>
            <a:r>
              <a:rPr lang="tr-TR" sz="2400" dirty="0">
                <a:effectLst>
                  <a:outerShdw blurRad="38100" dist="38100" dir="2700000" algn="tl">
                    <a:srgbClr val="000000">
                      <a:alpha val="43137"/>
                    </a:srgbClr>
                  </a:outerShdw>
                </a:effectLst>
              </a:rPr>
              <a:t>etimolojik olarak yerleşme bilimi ya da yurt söylemi anlamlarını içermektedir.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kavramı da </a:t>
            </a:r>
            <a:r>
              <a:rPr lang="tr-TR" sz="2400" dirty="0" err="1">
                <a:effectLst>
                  <a:outerShdw blurRad="38100" dist="38100" dir="2700000" algn="tl">
                    <a:srgbClr val="000000">
                      <a:alpha val="43137"/>
                    </a:srgbClr>
                  </a:outerShdw>
                </a:effectLst>
              </a:rPr>
              <a:t>oikos-logos’a</a:t>
            </a:r>
            <a:r>
              <a:rPr lang="tr-TR" sz="2400" dirty="0">
                <a:effectLst>
                  <a:outerShdw blurRad="38100" dist="38100" dir="2700000" algn="tl">
                    <a:srgbClr val="000000">
                      <a:alpha val="43137"/>
                    </a:srgbClr>
                  </a:outerShdw>
                </a:effectLst>
              </a:rPr>
              <a:t> dayanan, organizmalar ve onların çevresi ile ilişkilerini inceleyen ve bilimsel olarak ekoloji olarak adlandırılan kelimeye dayanmaktadır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İnsan </a:t>
            </a:r>
            <a:r>
              <a:rPr lang="tr-TR" sz="2400" dirty="0">
                <a:effectLst>
                  <a:outerShdw blurRad="38100" dist="38100" dir="2700000" algn="tl">
                    <a:srgbClr val="000000">
                      <a:alpha val="43137"/>
                    </a:srgbClr>
                  </a:outerShdw>
                </a:effectLst>
              </a:rPr>
              <a:t>diğer organizmalar gibi çevresi ile etkileşim halindedir. Ekoloji doğal olarak biyolojik toplulukların korunması kadar, yerel kültürlere saygıyı da gerektirmektedir. Buradan hareketle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ev sahibi bölgenin farklı özelliklerinin en az hasar görmesini sağlayacak ziyaret tekniklerini ifade </a:t>
            </a:r>
            <a:r>
              <a:rPr lang="tr-TR" sz="2400" dirty="0" smtClean="0">
                <a:effectLst>
                  <a:outerShdw blurRad="38100" dist="38100" dir="2700000" algn="tl">
                    <a:srgbClr val="000000">
                      <a:alpha val="43137"/>
                    </a:srgbClr>
                  </a:outerShdw>
                </a:effectLst>
              </a:rPr>
              <a:t>eder.</a:t>
            </a:r>
          </a:p>
          <a:p>
            <a:pPr marL="0" indent="0" algn="just">
              <a:buNone/>
            </a:pPr>
            <a:r>
              <a:rPr lang="tr-TR" sz="2400" dirty="0">
                <a:effectLst>
                  <a:outerShdw blurRad="38100" dist="38100" dir="2700000" algn="tl">
                    <a:srgbClr val="000000">
                      <a:alpha val="43137"/>
                    </a:srgbClr>
                  </a:outerShdw>
                </a:effectLst>
              </a:rPr>
              <a:t>“Turizm” terimi Oxford İngilizce </a:t>
            </a:r>
            <a:r>
              <a:rPr lang="tr-TR" sz="2400" dirty="0" err="1">
                <a:effectLst>
                  <a:outerShdw blurRad="38100" dist="38100" dir="2700000" algn="tl">
                    <a:srgbClr val="000000">
                      <a:alpha val="43137"/>
                    </a:srgbClr>
                  </a:outerShdw>
                </a:effectLst>
              </a:rPr>
              <a:t>Sözlüğü’nde</a:t>
            </a:r>
            <a:r>
              <a:rPr lang="tr-TR" sz="2400" dirty="0">
                <a:effectLst>
                  <a:outerShdw blurRad="38100" dist="38100" dir="2700000" algn="tl">
                    <a:srgbClr val="000000">
                      <a:alpha val="43137"/>
                    </a:srgbClr>
                  </a:outerShdw>
                </a:effectLst>
              </a:rPr>
              <a:t> ilk kez 1811 yılında yer almasına karşın, ‘‘</a:t>
            </a:r>
            <a:r>
              <a:rPr lang="tr-TR" sz="2400" dirty="0" smtClean="0">
                <a:effectLst>
                  <a:outerShdw blurRad="38100" dist="38100" dir="2700000" algn="tl">
                    <a:srgbClr val="000000">
                      <a:alpha val="43137"/>
                    </a:srgbClr>
                  </a:outerShdw>
                </a:effectLst>
              </a:rPr>
              <a:t>Eko turizm</a:t>
            </a:r>
            <a:r>
              <a:rPr lang="tr-TR" sz="2400" dirty="0">
                <a:effectLst>
                  <a:outerShdw blurRad="38100" dist="38100" dir="2700000" algn="tl">
                    <a:srgbClr val="000000">
                      <a:alpha val="43137"/>
                    </a:srgbClr>
                  </a:outerShdw>
                </a:effectLst>
              </a:rPr>
              <a:t>’’ teriminin 1983 yılında </a:t>
            </a:r>
            <a:r>
              <a:rPr lang="tr-TR" sz="2400" dirty="0" err="1">
                <a:effectLst>
                  <a:outerShdw blurRad="38100" dist="38100" dir="2700000" algn="tl">
                    <a:srgbClr val="000000">
                      <a:alpha val="43137"/>
                    </a:srgbClr>
                  </a:outerShdw>
                </a:effectLst>
              </a:rPr>
              <a:t>Ceballos-Lascurain</a:t>
            </a:r>
            <a:r>
              <a:rPr lang="tr-TR" sz="2400" dirty="0">
                <a:effectLst>
                  <a:outerShdw blurRad="38100" dist="38100" dir="2700000" algn="tl">
                    <a:srgbClr val="000000">
                      <a:alpha val="43137"/>
                    </a:srgbClr>
                  </a:outerShdw>
                </a:effectLst>
              </a:rPr>
              <a:t> tarafından ilk defa ortaya konduğuna inanılır.</a:t>
            </a:r>
          </a:p>
        </p:txBody>
      </p:sp>
      <p:sp>
        <p:nvSpPr>
          <p:cNvPr id="4" name="Sağ Ok 3"/>
          <p:cNvSpPr/>
          <p:nvPr/>
        </p:nvSpPr>
        <p:spPr>
          <a:xfrm>
            <a:off x="682580" y="2253802"/>
            <a:ext cx="502276" cy="4121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5213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6" y="0"/>
            <a:ext cx="1145146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Anadolu coğrafyası oldukça zengin doğası ile doğa sporlarının hemen hemen tümüne açıktır. Dağcılık hem sportif hem de kültürel etkinliği barındıran, insanın doğa ile ilişki kurarak fiziksel ve ruhsal dinginlik sağlamasına yarayan en etkili sporlardan biridir. Dağlar macera, heyecan ve değişiklik arayanlara çeşitli </a:t>
            </a:r>
            <a:r>
              <a:rPr lang="tr-TR" sz="2400" dirty="0" err="1">
                <a:effectLst>
                  <a:outerShdw blurRad="38100" dist="38100" dir="2700000" algn="tl">
                    <a:srgbClr val="000000">
                      <a:alpha val="43137"/>
                    </a:srgbClr>
                  </a:outerShdw>
                </a:effectLst>
              </a:rPr>
              <a:t>rekreasyonel</a:t>
            </a:r>
            <a:r>
              <a:rPr lang="tr-TR" sz="2400" dirty="0">
                <a:effectLst>
                  <a:outerShdw blurRad="38100" dist="38100" dir="2700000" algn="tl">
                    <a:srgbClr val="000000">
                      <a:alpha val="43137"/>
                    </a:srgbClr>
                  </a:outerShdw>
                </a:effectLst>
              </a:rPr>
              <a:t> faaliyetler ve yeni spor olanakları sağlamaktadır. </a:t>
            </a:r>
            <a:r>
              <a:rPr lang="tr-TR" sz="2400" dirty="0" err="1">
                <a:effectLst>
                  <a:outerShdw blurRad="38100" dist="38100" dir="2700000" algn="tl">
                    <a:srgbClr val="000000">
                      <a:alpha val="43137"/>
                    </a:srgbClr>
                  </a:outerShdw>
                </a:effectLst>
              </a:rPr>
              <a:t>Rekreasyonel</a:t>
            </a:r>
            <a:r>
              <a:rPr lang="tr-TR" sz="2400" dirty="0">
                <a:effectLst>
                  <a:outerShdw blurRad="38100" dist="38100" dir="2700000" algn="tl">
                    <a:srgbClr val="000000">
                      <a:alpha val="43137"/>
                    </a:srgbClr>
                  </a:outerShdw>
                </a:effectLst>
              </a:rPr>
              <a:t> faaliyetlerden doğa yürüyüşleri, dağ bisikletiyle geziler, </a:t>
            </a:r>
            <a:r>
              <a:rPr lang="tr-TR" sz="2400" dirty="0" err="1">
                <a:effectLst>
                  <a:outerShdw blurRad="38100" dist="38100" dir="2700000" algn="tl">
                    <a:srgbClr val="000000">
                      <a:alpha val="43137"/>
                    </a:srgbClr>
                  </a:outerShdw>
                </a:effectLst>
              </a:rPr>
              <a:t>orienteering</a:t>
            </a:r>
            <a:r>
              <a:rPr lang="tr-TR" sz="2400" dirty="0">
                <a:effectLst>
                  <a:outerShdw blurRad="38100" dist="38100" dir="2700000" algn="tl">
                    <a:srgbClr val="000000">
                      <a:alpha val="43137"/>
                    </a:srgbClr>
                  </a:outerShdw>
                </a:effectLst>
              </a:rPr>
              <a:t> (yön tayini) de artık dağlarda ilgi çekmektedir. Dağlarda kayaçlar ve yüzey şekilleriyle ilgili olarak yapılan sporlar çeşitlenmiştir. Sağlam kayaçların olduğu dik yamaçlarda kaya </a:t>
            </a:r>
            <a:r>
              <a:rPr lang="tr-TR" sz="2400" dirty="0" err="1">
                <a:effectLst>
                  <a:outerShdw blurRad="38100" dist="38100" dir="2700000" algn="tl">
                    <a:srgbClr val="000000">
                      <a:alpha val="43137"/>
                    </a:srgbClr>
                  </a:outerShdw>
                </a:effectLst>
              </a:rPr>
              <a:t>tırmanıcılığı</a:t>
            </a:r>
            <a:r>
              <a:rPr lang="tr-TR" sz="2400" dirty="0">
                <a:effectLst>
                  <a:outerShdw blurRad="38100" dist="38100" dir="2700000" algn="tl">
                    <a:srgbClr val="000000">
                      <a:alpha val="43137"/>
                    </a:srgbClr>
                  </a:outerShdw>
                </a:effectLst>
              </a:rPr>
              <a:t>, yamaç paraşütü ve asılma planörü gibi motorsuz uçuş araçlarıyla doruklardan uçmak için uygun yer, eğim, uygun iklim koşulları ve iniş için, iniş mesafesi içinde uygun yerlerin bulunması gerekmektedir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Türkiye’de üniversitelerin dağcılık kulüpleri ile başlayan dağcılık, son yıllarda turizmin çeşitlendirilmesi doğrultusunda talebin artması ile seyahat acenteleri ve tur operatörleri tarafından paket turların gerçekleştirmesiyle giderek büyüyen bir turizm çeşidi olmuştur. Türkiye, çeşitli yükseklikteki dağları, dağların yapısal durumları, orman ve manzara güzellikleri av ve yaban hayatının zenginliği ile dağcılık sporunu sevenler için olağanüstü çekici ve ilginç güzellikler sunar.</a:t>
            </a:r>
          </a:p>
        </p:txBody>
      </p:sp>
    </p:spTree>
    <p:extLst>
      <p:ext uri="{BB962C8B-B14F-4D97-AF65-F5344CB8AC3E}">
        <p14:creationId xmlns:p14="http://schemas.microsoft.com/office/powerpoint/2010/main" val="2269028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6143223" cy="6858000"/>
          </a:xfrm>
        </p:spPr>
      </p:pic>
      <p:pic>
        <p:nvPicPr>
          <p:cNvPr id="5" name="Resim 4" descr="Ekran Kırpm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43223" y="0"/>
            <a:ext cx="6048777" cy="6858000"/>
          </a:xfrm>
          <a:prstGeom prst="rect">
            <a:avLst/>
          </a:prstGeom>
        </p:spPr>
      </p:pic>
    </p:spTree>
    <p:extLst>
      <p:ext uri="{BB962C8B-B14F-4D97-AF65-F5344CB8AC3E}">
        <p14:creationId xmlns:p14="http://schemas.microsoft.com/office/powerpoint/2010/main" val="1688434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err="1" smtClean="0">
                <a:effectLst>
                  <a:outerShdw blurRad="38100" dist="38100" dir="2700000" algn="tl">
                    <a:srgbClr val="000000">
                      <a:alpha val="43137"/>
                    </a:srgbClr>
                  </a:outerShdw>
                </a:effectLst>
              </a:rPr>
              <a:t>Işıkdağı</a:t>
            </a:r>
            <a:r>
              <a:rPr lang="tr-TR" sz="2400" dirty="0">
                <a:effectLst>
                  <a:outerShdw blurRad="38100" dist="38100" dir="2700000" algn="tl">
                    <a:srgbClr val="000000">
                      <a:alpha val="43137"/>
                    </a:srgbClr>
                  </a:outerShdw>
                </a:effectLst>
              </a:rPr>
              <a:t>, Uludağ, Ege dağları (</a:t>
            </a:r>
            <a:r>
              <a:rPr lang="tr-TR" sz="2400" dirty="0" err="1">
                <a:effectLst>
                  <a:outerShdw blurRad="38100" dist="38100" dir="2700000" algn="tl">
                    <a:srgbClr val="000000">
                      <a:alpha val="43137"/>
                    </a:srgbClr>
                  </a:outerShdw>
                </a:effectLst>
              </a:rPr>
              <a:t>Spil</a:t>
            </a:r>
            <a:r>
              <a:rPr lang="tr-TR" sz="2400" dirty="0">
                <a:effectLst>
                  <a:outerShdw blurRad="38100" dist="38100" dir="2700000" algn="tl">
                    <a:srgbClr val="000000">
                      <a:alpha val="43137"/>
                    </a:srgbClr>
                  </a:outerShdw>
                </a:effectLst>
              </a:rPr>
              <a:t> Dağı, Kazdağı. </a:t>
            </a:r>
            <a:r>
              <a:rPr lang="tr-TR" sz="2400" dirty="0" err="1">
                <a:effectLst>
                  <a:outerShdw blurRad="38100" dist="38100" dir="2700000" algn="tl">
                    <a:srgbClr val="000000">
                      <a:alpha val="43137"/>
                    </a:srgbClr>
                  </a:outerShdw>
                </a:effectLst>
              </a:rPr>
              <a:t>Bozdağı</a:t>
            </a:r>
            <a:r>
              <a:rPr lang="tr-TR" sz="2400" dirty="0">
                <a:effectLst>
                  <a:outerShdw blurRad="38100" dist="38100" dir="2700000" algn="tl">
                    <a:srgbClr val="000000">
                      <a:alpha val="43137"/>
                    </a:srgbClr>
                  </a:outerShdw>
                </a:effectLst>
              </a:rPr>
              <a:t>), Tunceli- Munzur dağı ve Akdağ diğer önemli dağcılık merkezlerimizdir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Bu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etkinliğinde, dağcılık konusunda eğitim almış yeterli sayıda dağ rehberlerinin olmayışı önemli bir sorundur. Bu sorunun çözümü de ancak üniversitelerde turizm rehberliği bölümlerinde dağcılığın daha kapsamlı olarak verilmesi ve buna bağlı olarak dağcılık federasyonu işbirliği ile dağ rehberliği kurslarının açılması ile mümkündür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Ayrıca dağ havasının bazı hastalıkları tedavi edici etkisi nedeni ile sağlıklı iklim koşullarında bulunmayı ifade eden ‘</a:t>
            </a:r>
            <a:r>
              <a:rPr lang="tr-TR" sz="2400" dirty="0" err="1">
                <a:effectLst>
                  <a:outerShdw blurRad="38100" dist="38100" dir="2700000" algn="tl">
                    <a:srgbClr val="000000">
                      <a:alpha val="43137"/>
                    </a:srgbClr>
                  </a:outerShdw>
                </a:effectLst>
              </a:rPr>
              <a:t>klimatizm</a:t>
            </a:r>
            <a:r>
              <a:rPr lang="tr-TR" sz="2400" dirty="0">
                <a:effectLst>
                  <a:outerShdw blurRad="38100" dist="38100" dir="2700000" algn="tl">
                    <a:srgbClr val="000000">
                      <a:alpha val="43137"/>
                    </a:srgbClr>
                  </a:outerShdw>
                </a:effectLst>
              </a:rPr>
              <a:t>’ açısından da dağlar oldukça önemlidir. Yapılan çeşitli araştırmalara göre deniz seviyesinden yükseklerde yaşayanlarda hemoglobin artışı görülmektedir. Bunun sonucu kan basıncı ve kan dolaşımı hızlanmakta bu da kas ve hücrelerin güçlenmesine olanak sağlamaktadır. Bu tedavi edici özelliği nedeni ile bu dağlarda iklim merkezleri kurulmaktadır.</a:t>
            </a:r>
          </a:p>
        </p:txBody>
      </p:sp>
    </p:spTree>
    <p:extLst>
      <p:ext uri="{BB962C8B-B14F-4D97-AF65-F5344CB8AC3E}">
        <p14:creationId xmlns:p14="http://schemas.microsoft.com/office/powerpoint/2010/main" val="42171213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2580" y="260797"/>
            <a:ext cx="11509420" cy="717997"/>
          </a:xfrm>
        </p:spPr>
        <p:txBody>
          <a:bodyPr/>
          <a:lstStyle/>
          <a:p>
            <a:pPr algn="ctr"/>
            <a:r>
              <a:rPr lang="tr-TR" b="1" dirty="0">
                <a:effectLst>
                  <a:outerShdw blurRad="38100" dist="38100" dir="2700000" algn="tl">
                    <a:srgbClr val="000000">
                      <a:alpha val="43137"/>
                    </a:srgbClr>
                  </a:outerShdw>
                </a:effectLst>
              </a:rPr>
              <a:t>Mağara Turizmi</a:t>
            </a:r>
          </a:p>
        </p:txBody>
      </p:sp>
      <p:sp>
        <p:nvSpPr>
          <p:cNvPr id="3" name="İçerik Yer Tutucusu 2"/>
          <p:cNvSpPr>
            <a:spLocks noGrp="1"/>
          </p:cNvSpPr>
          <p:nvPr>
            <p:ph idx="1"/>
          </p:nvPr>
        </p:nvSpPr>
        <p:spPr>
          <a:xfrm>
            <a:off x="682580" y="1139780"/>
            <a:ext cx="11509420" cy="5718220"/>
          </a:xfrm>
        </p:spPr>
        <p:txBody>
          <a:bodyPr>
            <a:normAutofit/>
          </a:bodyPr>
          <a:lstStyle/>
          <a:p>
            <a:pPr marL="0" indent="0" algn="just">
              <a:buNone/>
            </a:pPr>
            <a:r>
              <a:rPr lang="tr-TR" sz="2400" dirty="0">
                <a:effectLst>
                  <a:outerShdw blurRad="38100" dist="38100" dir="2700000" algn="tl">
                    <a:srgbClr val="000000">
                      <a:alpha val="43137"/>
                    </a:srgbClr>
                  </a:outerShdw>
                </a:effectLst>
              </a:rPr>
              <a:t>Mağaracılık, bilimsel ve sportif amaçlarla yürütülen bir uğraştır. Sportif mağaracılık dünyanın en tehlikeli doğa sporlarından birisi olarak kabul edilmektedir. Bireysel olarak yapılabildiği gibi, grup olarak da yapılabilir. Mağaracıkta en derin ve uzun mağaralara girmek, Alpinizmde doruklara ulaşmak kadar önem taşımaktadır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Doğa turizminde mağaralar, görsel amaçlı ve sportif amaçlı olmak üzere iki şekilde kullanılırlar. Görsel amaçlı kullanımlar için </a:t>
            </a:r>
            <a:r>
              <a:rPr lang="tr-TR" sz="2400" dirty="0" err="1">
                <a:effectLst>
                  <a:outerShdw blurRad="38100" dist="38100" dir="2700000" algn="tl">
                    <a:srgbClr val="000000">
                      <a:alpha val="43137"/>
                    </a:srgbClr>
                  </a:outerShdw>
                </a:effectLst>
              </a:rPr>
              <a:t>speleotem</a:t>
            </a:r>
            <a:r>
              <a:rPr lang="tr-TR" sz="2400" dirty="0">
                <a:effectLst>
                  <a:outerShdw blurRad="38100" dist="38100" dir="2700000" algn="tl">
                    <a:srgbClr val="000000">
                      <a:alpha val="43137"/>
                    </a:srgbClr>
                  </a:outerShdw>
                </a:effectLst>
              </a:rPr>
              <a:t> şekiller bakımından zengin, dolaşımın kolay olması bakımından yatay yönde gelişmiş, ulaşım olanağı sağlanabilen mağaralar seçilirler. Mağara girişi düzenlenerek, mağara içinde özel donanıma ihtiyaç duyulmadan turistlerin dolaşması sağlanıp, aydınlatılarak turizme açılırlar ve müze şeklinde ücret karşılığı gezilirler. Sportif amaçlı kullanımlar için derinlik ve uzunluk daha çok önem kazanmaktadır, içinde düzenleme yapılmayan bu mağaraları, özel donanımlı mağaracılar </a:t>
            </a:r>
            <a:r>
              <a:rPr lang="tr-TR" sz="2400" dirty="0" smtClean="0">
                <a:effectLst>
                  <a:outerShdw blurRad="38100" dist="38100" dir="2700000" algn="tl">
                    <a:srgbClr val="000000">
                      <a:alpha val="43137"/>
                    </a:srgbClr>
                  </a:outerShdw>
                </a:effectLst>
              </a:rPr>
              <a:t>gezebilirler.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62956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numCol="1">
            <a:normAutofit lnSpcReduction="10000"/>
          </a:bodyPr>
          <a:lstStyle/>
          <a:p>
            <a:pPr marL="0" indent="0" algn="just">
              <a:buNone/>
            </a:pPr>
            <a:r>
              <a:rPr lang="tr-TR" sz="2400" b="1" dirty="0">
                <a:solidFill>
                  <a:srgbClr val="FF0000"/>
                </a:solidFill>
                <a:effectLst>
                  <a:outerShdw blurRad="38100" dist="38100" dir="2700000" algn="tl">
                    <a:srgbClr val="000000">
                      <a:alpha val="43137"/>
                    </a:srgbClr>
                  </a:outerShdw>
                </a:effectLst>
              </a:rPr>
              <a:t>Türkiye’nin en uzun mağaraları</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Pınargözü</a:t>
            </a:r>
            <a:r>
              <a:rPr lang="tr-TR" sz="2400" dirty="0">
                <a:effectLst>
                  <a:outerShdw blurRad="38100" dist="38100" dir="2700000" algn="tl">
                    <a:srgbClr val="000000">
                      <a:alpha val="43137"/>
                    </a:srgbClr>
                  </a:outerShdw>
                </a:effectLst>
              </a:rPr>
              <a:t> mağarası (12 km)</a:t>
            </a:r>
          </a:p>
          <a:p>
            <a:pPr marL="0" indent="0" algn="just">
              <a:buNone/>
            </a:pPr>
            <a:r>
              <a:rPr lang="tr-TR" sz="2400" dirty="0">
                <a:effectLst>
                  <a:outerShdw blurRad="38100" dist="38100" dir="2700000" algn="tl">
                    <a:srgbClr val="000000">
                      <a:alpha val="43137"/>
                    </a:srgbClr>
                  </a:outerShdw>
                </a:effectLst>
              </a:rPr>
              <a:t>• Tilkiler mağarası (6.6 km)</a:t>
            </a:r>
          </a:p>
          <a:p>
            <a:pPr marL="0" indent="0" algn="just">
              <a:buNone/>
            </a:pPr>
            <a:r>
              <a:rPr lang="tr-TR" sz="2400" dirty="0">
                <a:effectLst>
                  <a:outerShdw blurRad="38100" dist="38100" dir="2700000" algn="tl">
                    <a:srgbClr val="000000">
                      <a:alpha val="43137"/>
                    </a:srgbClr>
                  </a:outerShdw>
                </a:effectLst>
              </a:rPr>
              <a:t>• Kızılelma mağarası (6.2 km)</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Mencilis</a:t>
            </a:r>
            <a:r>
              <a:rPr lang="tr-TR" sz="2400" dirty="0">
                <a:effectLst>
                  <a:outerShdw blurRad="38100" dist="38100" dir="2700000" algn="tl">
                    <a:srgbClr val="000000">
                      <a:alpha val="43137"/>
                    </a:srgbClr>
                  </a:outerShdw>
                </a:effectLst>
              </a:rPr>
              <a:t> mağarası (3.3 km</a:t>
            </a:r>
            <a:r>
              <a:rPr lang="tr-TR" sz="2400" dirty="0" smtClean="0">
                <a:effectLst>
                  <a:outerShdw blurRad="38100" dist="38100" dir="2700000" algn="tl">
                    <a:srgbClr val="000000">
                      <a:alpha val="43137"/>
                    </a:srgbClr>
                  </a:outerShdw>
                </a:effectLst>
              </a:rPr>
              <a:t>)</a:t>
            </a:r>
            <a:endParaRPr lang="tr-TR" sz="2400" b="1" dirty="0">
              <a:solidFill>
                <a:srgbClr val="FF0000"/>
              </a:solidFill>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Türkiye’nin </a:t>
            </a:r>
            <a:r>
              <a:rPr lang="tr-TR" sz="2400" b="1" dirty="0">
                <a:solidFill>
                  <a:srgbClr val="FF0000"/>
                </a:solidFill>
                <a:effectLst>
                  <a:outerShdw blurRad="38100" dist="38100" dir="2700000" algn="tl">
                    <a:srgbClr val="000000">
                      <a:alpha val="43137"/>
                    </a:srgbClr>
                  </a:outerShdw>
                </a:effectLst>
              </a:rPr>
              <a:t>en derin mağaraları</a:t>
            </a:r>
          </a:p>
          <a:p>
            <a:pPr marL="0" indent="0" algn="just">
              <a:buNone/>
            </a:pPr>
            <a:r>
              <a:rPr lang="tr-TR" sz="2400" dirty="0">
                <a:effectLst>
                  <a:outerShdw blurRad="38100" dist="38100" dir="2700000" algn="tl">
                    <a:srgbClr val="000000">
                      <a:alpha val="43137"/>
                    </a:srgbClr>
                  </a:outerShdw>
                </a:effectLst>
              </a:rPr>
              <a:t>• Sütlük düdeni (Anamur - 1250 m)</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Çukurpınar</a:t>
            </a:r>
            <a:r>
              <a:rPr lang="tr-TR" sz="2400" dirty="0">
                <a:effectLst>
                  <a:outerShdw blurRad="38100" dist="38100" dir="2700000" algn="tl">
                    <a:srgbClr val="000000">
                      <a:alpha val="43137"/>
                    </a:srgbClr>
                  </a:outerShdw>
                </a:effectLst>
              </a:rPr>
              <a:t> düdeni (Anamur - 1000 m)</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Düdencik</a:t>
            </a:r>
            <a:r>
              <a:rPr lang="tr-TR" sz="2400" dirty="0">
                <a:effectLst>
                  <a:outerShdw blurRad="38100" dist="38100" dir="2700000" algn="tl">
                    <a:srgbClr val="000000">
                      <a:alpha val="43137"/>
                    </a:srgbClr>
                  </a:outerShdw>
                </a:effectLst>
              </a:rPr>
              <a:t> mağarası (Antalya - 330 m</a:t>
            </a:r>
            <a:r>
              <a:rPr lang="tr-TR" sz="2400" dirty="0" smtClean="0">
                <a:effectLst>
                  <a:outerShdw blurRad="38100" dist="38100" dir="2700000" algn="tl">
                    <a:srgbClr val="000000">
                      <a:alpha val="43137"/>
                    </a:srgbClr>
                  </a:outerShdw>
                </a:effectLst>
              </a:rPr>
              <a:t>)</a:t>
            </a:r>
          </a:p>
          <a:p>
            <a:pPr marL="0" indent="0" algn="just">
              <a:buNone/>
            </a:pPr>
            <a:r>
              <a:rPr lang="tr-TR" sz="2400" b="1" dirty="0">
                <a:effectLst>
                  <a:outerShdw blurRad="38100" dist="38100" dir="2700000" algn="tl">
                    <a:srgbClr val="000000">
                      <a:alpha val="43137"/>
                    </a:srgbClr>
                  </a:outerShdw>
                </a:effectLst>
              </a:rPr>
              <a:t>Mağaracıların yeraltı derinliklerine inerken bazı özel malzemeler kullanmaları gerekmektedir. Bunlar şöyle sıralanabilir:</a:t>
            </a:r>
          </a:p>
          <a:p>
            <a:pPr marL="0" indent="0" algn="just">
              <a:buNone/>
            </a:pPr>
            <a:r>
              <a:rPr lang="tr-TR" sz="2400" dirty="0">
                <a:effectLst>
                  <a:outerShdw blurRad="38100" dist="38100" dir="2700000" algn="tl">
                    <a:srgbClr val="000000">
                      <a:alpha val="43137"/>
                    </a:srgbClr>
                  </a:outerShdw>
                </a:effectLst>
              </a:rPr>
              <a:t>• Karanlık yerler için karpit lambası,</a:t>
            </a:r>
          </a:p>
          <a:p>
            <a:pPr marL="0" indent="0" algn="just">
              <a:buNone/>
            </a:pPr>
            <a:r>
              <a:rPr lang="tr-TR" sz="2400" dirty="0">
                <a:effectLst>
                  <a:outerShdw blurRad="38100" dist="38100" dir="2700000" algn="tl">
                    <a:srgbClr val="000000">
                      <a:alpha val="43137"/>
                    </a:srgbClr>
                  </a:outerShdw>
                </a:effectLst>
              </a:rPr>
              <a:t>• Göller için bot,</a:t>
            </a:r>
          </a:p>
          <a:p>
            <a:pPr marL="0" indent="0" algn="just">
              <a:buNone/>
            </a:pPr>
            <a:r>
              <a:rPr lang="tr-TR" sz="2400" dirty="0">
                <a:effectLst>
                  <a:outerShdw blurRad="38100" dist="38100" dir="2700000" algn="tl">
                    <a:srgbClr val="000000">
                      <a:alpha val="43137"/>
                    </a:srgbClr>
                  </a:outerShdw>
                </a:effectLst>
              </a:rPr>
              <a:t>• Uçurumlar için özel ip ve teknik malzemeler,</a:t>
            </a:r>
          </a:p>
          <a:p>
            <a:pPr marL="0" indent="0" algn="just">
              <a:buNone/>
            </a:pPr>
            <a:r>
              <a:rPr lang="tr-TR" sz="2400" dirty="0">
                <a:effectLst>
                  <a:outerShdw blurRad="38100" dist="38100" dir="2700000" algn="tl">
                    <a:srgbClr val="000000">
                      <a:alpha val="43137"/>
                    </a:srgbClr>
                  </a:outerShdw>
                </a:effectLst>
              </a:rPr>
              <a:t>• Yeraltı nehirleri için dalış malzemeleri.</a:t>
            </a:r>
          </a:p>
        </p:txBody>
      </p:sp>
    </p:spTree>
    <p:extLst>
      <p:ext uri="{BB962C8B-B14F-4D97-AF65-F5344CB8AC3E}">
        <p14:creationId xmlns:p14="http://schemas.microsoft.com/office/powerpoint/2010/main" val="3680404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Mağara </a:t>
            </a:r>
            <a:r>
              <a:rPr lang="tr-TR" sz="2400" dirty="0">
                <a:effectLst>
                  <a:outerShdw blurRad="38100" dist="38100" dir="2700000" algn="tl">
                    <a:srgbClr val="000000">
                      <a:alpha val="43137"/>
                    </a:srgbClr>
                  </a:outerShdw>
                </a:effectLst>
              </a:rPr>
              <a:t>oluşumları bakımından önemli bir jeolojik-jeomorfolojik nitelik olan </a:t>
            </a:r>
            <a:r>
              <a:rPr lang="tr-TR" sz="2400" dirty="0" err="1">
                <a:effectLst>
                  <a:outerShdw blurRad="38100" dist="38100" dir="2700000" algn="tl">
                    <a:srgbClr val="000000">
                      <a:alpha val="43137"/>
                    </a:srgbClr>
                  </a:outerShdw>
                </a:effectLst>
              </a:rPr>
              <a:t>karstlaşma</a:t>
            </a:r>
            <a:r>
              <a:rPr lang="tr-TR" sz="2400" dirty="0">
                <a:effectLst>
                  <a:outerShdw blurRad="38100" dist="38100" dir="2700000" algn="tl">
                    <a:srgbClr val="000000">
                      <a:alpha val="43137"/>
                    </a:srgbClr>
                  </a:outerShdw>
                </a:effectLst>
              </a:rPr>
              <a:t> ülkemizde Toroslar, Orta Anadolu, Güneydoğu Anadolu, Trakya ve Kuzeybatı Anadolu bölgelerinde büyük küçük binlerce mağara oluşumlarına neden olmuştur. Yapılan tahminlere göre ülkemizde yaklaşık 55 bin mağara bulunmaktadır. Mağara sayısı çok olmasına rağmen araştırma yapılan mağara sayısı bir kaç yüzü geçmez, araştırılmayı bekleyen daha birçok mağara vardır. Turizm Bakanlığı tarafından turizm hareketlerini diğer bölgelere ve yılın 12 ayına yaygınlaştırmak amacıyla yapılan turizmin çeşitlendirilmesi çalışmalarında mağara turizmi üzerinde çalışmalar artış göstermektedir. Bakanlık tarafından yaklaşık 1000 kadar mağaranın turizme kazandırılması kararı alınmıştır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Türkiye'de görülmeye değer, hatta dünya literatürüne geçmiş mağaralar mevcut olup bunların bazıları şunlardır:</a:t>
            </a:r>
          </a:p>
        </p:txBody>
      </p:sp>
    </p:spTree>
    <p:extLst>
      <p:ext uri="{BB962C8B-B14F-4D97-AF65-F5344CB8AC3E}">
        <p14:creationId xmlns:p14="http://schemas.microsoft.com/office/powerpoint/2010/main" val="3662976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6117466" cy="6858000"/>
          </a:xfrm>
        </p:spPr>
      </p:pic>
      <p:pic>
        <p:nvPicPr>
          <p:cNvPr id="5" name="Resim 4" descr="Ekran Kırpm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7466" y="0"/>
            <a:ext cx="6074533" cy="6858000"/>
          </a:xfrm>
          <a:prstGeom prst="rect">
            <a:avLst/>
          </a:prstGeom>
        </p:spPr>
      </p:pic>
    </p:spTree>
    <p:extLst>
      <p:ext uri="{BB962C8B-B14F-4D97-AF65-F5344CB8AC3E}">
        <p14:creationId xmlns:p14="http://schemas.microsoft.com/office/powerpoint/2010/main" val="22319587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36610226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12195433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2732" y="685800"/>
            <a:ext cx="10200068"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682580" y="2286000"/>
            <a:ext cx="11509420"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20556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975" y="209283"/>
            <a:ext cx="11445025" cy="821028"/>
          </a:xfrm>
        </p:spPr>
        <p:txBody>
          <a:bodyPr/>
          <a:lstStyle/>
          <a:p>
            <a:pPr algn="ctr"/>
            <a:r>
              <a:rPr lang="tr-TR" b="1" dirty="0" smtClean="0">
                <a:effectLst>
                  <a:outerShdw blurRad="38100" dist="38100" dir="2700000" algn="tl">
                    <a:srgbClr val="000000">
                      <a:alpha val="43137"/>
                    </a:srgbClr>
                  </a:outerShdw>
                </a:effectLst>
              </a:rPr>
              <a:t>Eko Turizm </a:t>
            </a:r>
            <a:r>
              <a:rPr lang="tr-TR" b="1" dirty="0">
                <a:effectLst>
                  <a:outerShdw blurRad="38100" dist="38100" dir="2700000" algn="tl">
                    <a:srgbClr val="000000">
                      <a:alpha val="43137"/>
                    </a:srgbClr>
                  </a:outerShdw>
                </a:effectLst>
              </a:rPr>
              <a:t>Kavramı</a:t>
            </a:r>
          </a:p>
        </p:txBody>
      </p:sp>
      <p:sp>
        <p:nvSpPr>
          <p:cNvPr id="3" name="İçerik Yer Tutucusu 2"/>
          <p:cNvSpPr>
            <a:spLocks noGrp="1"/>
          </p:cNvSpPr>
          <p:nvPr>
            <p:ph idx="1"/>
          </p:nvPr>
        </p:nvSpPr>
        <p:spPr>
          <a:xfrm>
            <a:off x="746974" y="1030310"/>
            <a:ext cx="11445025" cy="5827689"/>
          </a:xfrm>
        </p:spPr>
        <p:txBody>
          <a:bodyPr>
            <a:normAutofit/>
          </a:bodyPr>
          <a:lstStyle/>
          <a:p>
            <a:pPr marL="0" indent="0" algn="just">
              <a:buNone/>
            </a:pP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olayını tanımlamak için doğa seyahatleri, doğa tabanlı turizm ve özel ilgi turizmi gibi birçok terim kullanılmaktadır. Yine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ile ilgi kurulabilecek sürdürülebilir turizm, alternatif turizm gibi </a:t>
            </a:r>
            <a:r>
              <a:rPr lang="tr-TR" sz="2400" dirty="0" smtClean="0">
                <a:effectLst>
                  <a:outerShdw blurRad="38100" dist="38100" dir="2700000" algn="tl">
                    <a:srgbClr val="000000">
                      <a:alpha val="43137"/>
                    </a:srgbClr>
                  </a:outerShdw>
                </a:effectLst>
              </a:rPr>
              <a:t>çok </a:t>
            </a:r>
            <a:r>
              <a:rPr lang="tr-TR" sz="2400" dirty="0">
                <a:effectLst>
                  <a:outerShdw blurRad="38100" dist="38100" dir="2700000" algn="tl">
                    <a:srgbClr val="000000">
                      <a:alpha val="43137"/>
                    </a:srgbClr>
                  </a:outerShdw>
                </a:effectLst>
              </a:rPr>
              <a:t>sayıda terim bulunmaktadır.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tanımlarındaki tehlike doğa ile hiçbir ilgisi olmayan turizm şekilleri için de bu terimin kullanılması ve onlardan ayrılmamasıdır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err="1">
                <a:solidFill>
                  <a:srgbClr val="FF0000"/>
                </a:solidFill>
                <a:effectLst>
                  <a:outerShdw blurRad="38100" dist="38100" dir="2700000" algn="tl">
                    <a:srgbClr val="000000">
                      <a:alpha val="43137"/>
                    </a:srgbClr>
                  </a:outerShdw>
                </a:effectLst>
              </a:rPr>
              <a:t>Ekoturizm</a:t>
            </a:r>
            <a:r>
              <a:rPr lang="tr-TR" sz="2400" b="1" dirty="0">
                <a:solidFill>
                  <a:srgbClr val="FF0000"/>
                </a:solidFill>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1987 yılında </a:t>
            </a:r>
            <a:r>
              <a:rPr lang="tr-TR" sz="2400" dirty="0" err="1">
                <a:effectLst>
                  <a:outerShdw blurRad="38100" dist="38100" dir="2700000" algn="tl">
                    <a:srgbClr val="000000">
                      <a:alpha val="43137"/>
                    </a:srgbClr>
                  </a:outerShdw>
                </a:effectLst>
              </a:rPr>
              <a:t>Ceballos-Lascuarin</a:t>
            </a:r>
            <a:r>
              <a:rPr lang="tr-TR" sz="2400" dirty="0">
                <a:effectLst>
                  <a:outerShdw blurRad="38100" dist="38100" dir="2700000" algn="tl">
                    <a:srgbClr val="000000">
                      <a:alpha val="43137"/>
                    </a:srgbClr>
                  </a:outerShdw>
                </a:effectLst>
              </a:rPr>
              <a:t> tarafından </a:t>
            </a:r>
            <a:r>
              <a:rPr lang="tr-TR" sz="2400" dirty="0" err="1">
                <a:effectLst>
                  <a:outerShdw blurRad="38100" dist="38100" dir="2700000" algn="tl">
                    <a:srgbClr val="000000">
                      <a:alpha val="43137"/>
                    </a:srgbClr>
                  </a:outerShdw>
                </a:effectLst>
              </a:rPr>
              <a:t>ekoturizmin</a:t>
            </a:r>
            <a:r>
              <a:rPr lang="tr-TR" sz="2400" dirty="0">
                <a:effectLst>
                  <a:outerShdw blurRad="38100" dist="38100" dir="2700000" algn="tl">
                    <a:srgbClr val="000000">
                      <a:alpha val="43137"/>
                    </a:srgbClr>
                  </a:outerShdw>
                </a:effectLst>
              </a:rPr>
              <a:t> yapılan ilk tanımı şöyledir: “Geçmişten günümüze kadar uzanan kültürel değerlerin bulunduğu alanlar kadar nispeten bozulmamış ve kirletilmemiş doğal alanlara, araştırma, değerini anlama ve onun manzarasından, yaban bitkileri ve hayvanlarından zevk alma gibi spesifik amaçlarla yapılan seyahattir.”</a:t>
            </a:r>
          </a:p>
        </p:txBody>
      </p:sp>
      <p:sp>
        <p:nvSpPr>
          <p:cNvPr id="4" name="Sağ Ok 3"/>
          <p:cNvSpPr/>
          <p:nvPr/>
        </p:nvSpPr>
        <p:spPr>
          <a:xfrm>
            <a:off x="746973" y="2962141"/>
            <a:ext cx="425002" cy="437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091424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Ekoturizmin</a:t>
            </a:r>
            <a:r>
              <a:rPr lang="tr-TR" sz="2400" dirty="0">
                <a:effectLst>
                  <a:outerShdw blurRad="38100" dist="38100" dir="2700000" algn="tl">
                    <a:srgbClr val="000000">
                      <a:alpha val="43137"/>
                    </a:srgbClr>
                  </a:outerShdw>
                </a:effectLst>
              </a:rPr>
              <a:t> günümüzde en iyi bilinen ve en çok kabul gören ilk tanımlarından birini Uluslararası </a:t>
            </a:r>
            <a:r>
              <a:rPr lang="tr-TR" sz="2400" dirty="0" err="1">
                <a:effectLst>
                  <a:outerShdw blurRad="38100" dist="38100" dir="2700000" algn="tl">
                    <a:srgbClr val="000000">
                      <a:alpha val="43137"/>
                    </a:srgbClr>
                  </a:outerShdw>
                </a:effectLst>
              </a:rPr>
              <a:t>Ekoturizm</a:t>
            </a:r>
            <a:r>
              <a:rPr lang="tr-TR" sz="2400" dirty="0">
                <a:effectLst>
                  <a:outerShdw blurRad="38100" dist="38100" dir="2700000" algn="tl">
                    <a:srgbClr val="000000">
                      <a:alpha val="43137"/>
                    </a:srgbClr>
                  </a:outerShdw>
                </a:effectLst>
              </a:rPr>
              <a:t> Topluluğu (UET) 1991 yılında, “Çevrenin korunması ve yerel halkın refahını arttırmaya yönelik olarak doğal alanlara yapılan çevreye duyarlı seyahatler.” şeklinde yapmıştır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Dünya Turizm Örgütü </a:t>
            </a:r>
            <a:r>
              <a:rPr lang="tr-TR" sz="2400" dirty="0" err="1">
                <a:effectLst>
                  <a:outerShdw blurRad="38100" dist="38100" dir="2700000" algn="tl">
                    <a:srgbClr val="000000">
                      <a:alpha val="43137"/>
                    </a:srgbClr>
                  </a:outerShdw>
                </a:effectLst>
              </a:rPr>
              <a:t>Ekoturizmi</a:t>
            </a:r>
            <a:r>
              <a:rPr lang="tr-TR" sz="2400" dirty="0">
                <a:effectLst>
                  <a:outerShdw blurRad="38100" dist="38100" dir="2700000" algn="tl">
                    <a:srgbClr val="000000">
                      <a:alpha val="43137"/>
                    </a:srgbClr>
                  </a:outerShdw>
                </a:effectLst>
              </a:rPr>
              <a:t> şu şekilde tanımlar: “Doğal bölgelere yapılan çevreyi korumayı ve yöre halkının refahını arttırmayı amaçlayan sorumlu bir seyahattir.”</a:t>
            </a:r>
          </a:p>
          <a:p>
            <a:pPr marL="0" indent="0" algn="just">
              <a:buNone/>
            </a:pPr>
            <a:r>
              <a:rPr lang="tr-TR" sz="2400" dirty="0">
                <a:effectLst>
                  <a:outerShdw blurRad="38100" dist="38100" dir="2700000" algn="tl">
                    <a:srgbClr val="000000">
                      <a:alpha val="43137"/>
                    </a:srgbClr>
                  </a:outerShdw>
                </a:effectLst>
              </a:rPr>
              <a:t>• Diğer bir </a:t>
            </a:r>
            <a:r>
              <a:rPr lang="tr-TR" sz="2400" dirty="0" err="1">
                <a:effectLst>
                  <a:outerShdw blurRad="38100" dist="38100" dir="2700000" algn="tl">
                    <a:srgbClr val="000000">
                      <a:alpha val="43137"/>
                    </a:srgbClr>
                  </a:outerShdw>
                </a:effectLst>
              </a:rPr>
              <a:t>ekoturizm</a:t>
            </a:r>
            <a:r>
              <a:rPr lang="tr-TR" sz="2400" dirty="0">
                <a:effectLst>
                  <a:outerShdw blurRad="38100" dist="38100" dir="2700000" algn="tl">
                    <a:srgbClr val="000000">
                      <a:alpha val="43137"/>
                    </a:srgbClr>
                  </a:outerShdw>
                </a:effectLst>
              </a:rPr>
              <a:t> tanımı: “Yerel halkın bütünlüğüne saygı duyarken ekosistemin korunmasına ve geliştirilmesine katkıda bulunan aydınlatıcı, bilgilendirici doğa seyahatleridir.”</a:t>
            </a:r>
          </a:p>
          <a:p>
            <a:pPr marL="0" indent="0" algn="just">
              <a:buNone/>
            </a:pPr>
            <a:r>
              <a:rPr lang="tr-TR" sz="2400" dirty="0">
                <a:effectLst>
                  <a:outerShdw blurRad="38100" dist="38100" dir="2700000" algn="tl">
                    <a:srgbClr val="000000">
                      <a:alpha val="43137"/>
                    </a:srgbClr>
                  </a:outerShdw>
                </a:effectLst>
              </a:rPr>
              <a:t>• Uluslararası Doğayı Koruma Birliği (UDKB) ise </a:t>
            </a:r>
            <a:r>
              <a:rPr lang="tr-TR" sz="2400" dirty="0" err="1">
                <a:effectLst>
                  <a:outerShdw blurRad="38100" dist="38100" dir="2700000" algn="tl">
                    <a:srgbClr val="000000">
                      <a:alpha val="43137"/>
                    </a:srgbClr>
                  </a:outerShdw>
                </a:effectLst>
              </a:rPr>
              <a:t>ekoturizmi</a:t>
            </a:r>
            <a:r>
              <a:rPr lang="tr-TR" sz="2400" dirty="0">
                <a:effectLst>
                  <a:outerShdw blurRad="38100" dist="38100" dir="2700000" algn="tl">
                    <a:srgbClr val="000000">
                      <a:alpha val="43137"/>
                    </a:srgbClr>
                  </a:outerShdw>
                </a:effectLst>
              </a:rPr>
              <a:t> 1996 yılında şöyle tanımlamıştır: “Yerel halkın aktif sosyoekonomik katılımı sonucunda onlara fayda sağlayan, düşük seviyede olumsuz ziyaretçi etkisine sahip olan ve korumayı geliştiren (geçmişte ve günümüzdeki kültürel zenginlikleri), doğanın değerini anlamak ve zevk almak için nispeten bozulmamış doğal alanlara yapılan çevre açısından duyarlı seyahat ve ziyarettir.”</a:t>
            </a:r>
          </a:p>
        </p:txBody>
      </p:sp>
    </p:spTree>
    <p:extLst>
      <p:ext uri="{BB962C8B-B14F-4D97-AF65-F5344CB8AC3E}">
        <p14:creationId xmlns:p14="http://schemas.microsoft.com/office/powerpoint/2010/main" val="2331406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Bu </a:t>
            </a:r>
            <a:r>
              <a:rPr lang="tr-TR" sz="2400" dirty="0">
                <a:effectLst>
                  <a:outerShdw blurRad="38100" dist="38100" dir="2700000" algn="tl">
                    <a:srgbClr val="000000">
                      <a:alpha val="43137"/>
                    </a:srgbClr>
                  </a:outerShdw>
                </a:effectLst>
              </a:rPr>
              <a:t>tanımda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bir yandan ekolojik, ekonomik ve sosyal sürdürülebilirliğin sağlanması, diğer yandan doğal alanların korunmasında bir araç olarak kullanılabilen turizm türü olarak görülmektedir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Çok sayıda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tanımının olmasının nedenleri; kavramın oldukça yeni olması ve henüz üzerinde uzlaşılamaması, </a:t>
            </a:r>
            <a:r>
              <a:rPr lang="tr-TR" sz="2400" dirty="0" smtClean="0">
                <a:effectLst>
                  <a:outerShdw blurRad="38100" dist="38100" dir="2700000" algn="tl">
                    <a:srgbClr val="000000">
                      <a:alpha val="43137"/>
                    </a:srgbClr>
                  </a:outerShdw>
                </a:effectLst>
              </a:rPr>
              <a:t>eko turizmin </a:t>
            </a:r>
            <a:r>
              <a:rPr lang="tr-TR" sz="2400" dirty="0">
                <a:effectLst>
                  <a:outerShdw blurRad="38100" dist="38100" dir="2700000" algn="tl">
                    <a:srgbClr val="000000">
                      <a:alpha val="43137"/>
                    </a:srgbClr>
                  </a:outerShdw>
                </a:effectLst>
              </a:rPr>
              <a:t>çok yönlü oluşu ve araştırmacıların </a:t>
            </a:r>
            <a:r>
              <a:rPr lang="tr-TR" sz="2400" dirty="0" smtClean="0">
                <a:effectLst>
                  <a:outerShdw blurRad="38100" dist="38100" dir="2700000" algn="tl">
                    <a:srgbClr val="000000">
                      <a:alpha val="43137"/>
                    </a:srgbClr>
                  </a:outerShdw>
                </a:effectLst>
              </a:rPr>
              <a:t>eko turizme </a:t>
            </a:r>
            <a:r>
              <a:rPr lang="tr-TR" sz="2400" dirty="0">
                <a:effectLst>
                  <a:outerShdw blurRad="38100" dist="38100" dir="2700000" algn="tl">
                    <a:srgbClr val="000000">
                      <a:alpha val="43137"/>
                    </a:srgbClr>
                  </a:outerShdw>
                </a:effectLst>
              </a:rPr>
              <a:t>farklı açılardan yaklaşarak tanımlamaya çalışmaları nedenler arasında sayabiliriz.</a:t>
            </a:r>
          </a:p>
        </p:txBody>
      </p:sp>
    </p:spTree>
    <p:extLst>
      <p:ext uri="{BB962C8B-B14F-4D97-AF65-F5344CB8AC3E}">
        <p14:creationId xmlns:p14="http://schemas.microsoft.com/office/powerpoint/2010/main" val="2681739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209281"/>
            <a:ext cx="11470783" cy="756634"/>
          </a:xfrm>
        </p:spPr>
        <p:txBody>
          <a:bodyPr/>
          <a:lstStyle/>
          <a:p>
            <a:pPr algn="ctr"/>
            <a:r>
              <a:rPr lang="tr-TR" b="1" dirty="0">
                <a:effectLst>
                  <a:outerShdw blurRad="38100" dist="38100" dir="2700000" algn="tl">
                    <a:srgbClr val="000000">
                      <a:alpha val="43137"/>
                    </a:srgbClr>
                  </a:outerShdw>
                </a:effectLst>
              </a:rPr>
              <a:t>Doğal Kaynaklar Bakımından </a:t>
            </a:r>
            <a:r>
              <a:rPr lang="tr-TR" b="1" dirty="0" smtClean="0">
                <a:effectLst>
                  <a:outerShdw blurRad="38100" dist="38100" dir="2700000" algn="tl">
                    <a:srgbClr val="000000">
                      <a:alpha val="43137"/>
                    </a:srgbClr>
                  </a:outerShdw>
                </a:effectLst>
              </a:rPr>
              <a:t>Eko turizm</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21216" y="1023870"/>
            <a:ext cx="11470783" cy="583413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kaynakların korunması açısından önemlidir. Çünkü,</a:t>
            </a:r>
          </a:p>
          <a:p>
            <a:pPr marL="0" indent="0" algn="just">
              <a:buNone/>
            </a:pPr>
            <a:r>
              <a:rPr lang="tr-TR" sz="2400" dirty="0">
                <a:effectLst>
                  <a:outerShdw blurRad="38100" dist="38100" dir="2700000" algn="tl">
                    <a:srgbClr val="000000">
                      <a:alpha val="43137"/>
                    </a:srgbClr>
                  </a:outerShdw>
                </a:effectLst>
              </a:rPr>
              <a:t>• Koruma alanlarında verilen hizmetleri ekosistem açısından ekonomik bir değere dönüştürür.</a:t>
            </a:r>
          </a:p>
          <a:p>
            <a:pPr marL="0" indent="0" algn="just">
              <a:buNone/>
            </a:pPr>
            <a:r>
              <a:rPr lang="tr-TR" sz="2400" dirty="0">
                <a:effectLst>
                  <a:outerShdw blurRad="38100" dist="38100" dir="2700000" algn="tl">
                    <a:srgbClr val="000000">
                      <a:alpha val="43137"/>
                    </a:srgbClr>
                  </a:outerShdw>
                </a:effectLst>
              </a:rPr>
              <a:t>• Koruma alanlarının muhafazası ve iyileştirilmesi için doğrudan bir gelir sağlar.</a:t>
            </a:r>
          </a:p>
          <a:p>
            <a:pPr marL="0" indent="0" algn="just">
              <a:buNone/>
            </a:pPr>
            <a:r>
              <a:rPr lang="tr-TR" sz="2400" dirty="0">
                <a:effectLst>
                  <a:outerShdw blurRad="38100" dist="38100" dir="2700000" algn="tl">
                    <a:srgbClr val="000000">
                      <a:alpha val="43137"/>
                    </a:srgbClr>
                  </a:outerShdw>
                </a:effectLst>
              </a:rPr>
              <a:t>• Yerel aktörler için doğrudan ve dolaylı bir gelir oluşturarak, toplulukta korumacılığı teşvik eder.</a:t>
            </a:r>
          </a:p>
          <a:p>
            <a:pPr marL="0" indent="0" algn="just">
              <a:buNone/>
            </a:pPr>
            <a:r>
              <a:rPr lang="tr-TR" sz="2400" dirty="0">
                <a:effectLst>
                  <a:outerShdw blurRad="38100" dist="38100" dir="2700000" algn="tl">
                    <a:srgbClr val="000000">
                      <a:alpha val="43137"/>
                    </a:srgbClr>
                  </a:outerShdw>
                </a:effectLst>
              </a:rPr>
              <a:t>• Yerel, ulusal ve uluslararası korumacılık açısından sağlam bir temel oluşturur.</a:t>
            </a:r>
          </a:p>
          <a:p>
            <a:pPr marL="0" indent="0" algn="just">
              <a:buNone/>
            </a:pPr>
            <a:r>
              <a:rPr lang="tr-TR" sz="2400" dirty="0">
                <a:effectLst>
                  <a:outerShdw blurRad="38100" dist="38100" dir="2700000" algn="tl">
                    <a:srgbClr val="000000">
                      <a:alpha val="43137"/>
                    </a:srgbClr>
                  </a:outerShdw>
                </a:effectLst>
              </a:rPr>
              <a:t>• Doğal kaynakların sürdürülebilir kullanımını geliştirir.</a:t>
            </a:r>
          </a:p>
          <a:p>
            <a:pPr marL="0" indent="0" algn="just">
              <a:buNone/>
            </a:pPr>
            <a:r>
              <a:rPr lang="tr-TR" sz="2400" dirty="0">
                <a:effectLst>
                  <a:outerShdw blurRad="38100" dist="38100" dir="2700000" algn="tl">
                    <a:srgbClr val="000000">
                      <a:alpha val="43137"/>
                    </a:srgbClr>
                  </a:outerShdw>
                </a:effectLst>
              </a:rPr>
              <a:t>• Biyolojik çeşitliliğe yönelik tehlikeleri azaltır.</a:t>
            </a:r>
          </a:p>
        </p:txBody>
      </p:sp>
      <p:sp>
        <p:nvSpPr>
          <p:cNvPr id="4" name="Sağ Ok 3"/>
          <p:cNvSpPr/>
          <p:nvPr/>
        </p:nvSpPr>
        <p:spPr>
          <a:xfrm>
            <a:off x="721216" y="1023870"/>
            <a:ext cx="463639" cy="3863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58682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err="1">
                <a:effectLst>
                  <a:outerShdw blurRad="38100" dist="38100" dir="2700000" algn="tl">
                    <a:srgbClr val="000000">
                      <a:alpha val="43137"/>
                    </a:srgbClr>
                  </a:outerShdw>
                </a:effectLst>
              </a:rPr>
              <a:t>Ekoturizm</a:t>
            </a:r>
            <a:r>
              <a:rPr lang="tr-TR" sz="2400" dirty="0">
                <a:effectLst>
                  <a:outerShdw blurRad="38100" dist="38100" dir="2700000" algn="tl">
                    <a:srgbClr val="000000">
                      <a:alpha val="43137"/>
                    </a:srgbClr>
                  </a:outerShdw>
                </a:effectLst>
              </a:rPr>
              <a:t>, korumacılığı geliştiren ve zararlı etkileri asgariye indirmenin en iyi yolunu arayan doğal çevre temeline dayalı bir turizmi ifade eder. En sade şekli ile vahşi yaşam ve bitki örtüsünün korunmasına, istihdam ve gelir yaratmaya destek olurken çevre ve yerel kültür üzerinde en düşük etkiyi yapacağını ileri süren bir endüstridir. Ekolojik ve kültürel hassasiyete sahip sorumlu bir turizm çeşidi olduğunu iddia etmektedir. Çevresel eğitim ile asgari seyahat konforunu birleştireceğini, yerel flora ve faunanın korunmasına yardımcı olacağını ve yerel halka sağlayacağı ekonomik teşviklerle yaşadıkları çevreyi korumalarını sağlayacağını öne sürmektedir. </a:t>
            </a:r>
            <a:r>
              <a:rPr lang="tr-TR" sz="2400" dirty="0" err="1">
                <a:effectLst>
                  <a:outerShdw blurRad="38100" dist="38100" dir="2700000" algn="tl">
                    <a:srgbClr val="000000">
                      <a:alpha val="43137"/>
                    </a:srgbClr>
                  </a:outerShdw>
                </a:effectLst>
              </a:rPr>
              <a:t>Ekoturistlere</a:t>
            </a:r>
            <a:r>
              <a:rPr lang="tr-TR" sz="2400" dirty="0">
                <a:effectLst>
                  <a:outerShdw blurRad="38100" dist="38100" dir="2700000" algn="tl">
                    <a:srgbClr val="000000">
                      <a:alpha val="43137"/>
                    </a:srgbClr>
                  </a:outerShdw>
                </a:effectLst>
              </a:rPr>
              <a:t> yönelik faaliyetler yaban hayatı ve doğal kaynakların aşırı tüketilmeden kullanılması, işgücü ve finansal yardımlarla bölgenin korunmasına doğrudan fayda sağlanması şeklinde ziyaret edilen yöreye katkı sağlamaktadır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Eko turizmin </a:t>
            </a:r>
            <a:r>
              <a:rPr lang="tr-TR" sz="2400" dirty="0">
                <a:effectLst>
                  <a:outerShdw blurRad="38100" dist="38100" dir="2700000" algn="tl">
                    <a:srgbClr val="000000">
                      <a:alpha val="43137"/>
                    </a:srgbClr>
                  </a:outerShdw>
                </a:effectLst>
              </a:rPr>
              <a:t>temel özelliği, doğadan hoşlanılması kadar aynı zamanda onu korumayı da desteklemesidir. Bu koruma fikri genel olarak doğal alanlarda eğitimsel olanakların sağlanmasını da çağrıştırmaktadır. Tanımlar hangi şekilde yapılırsa yapılsın </a:t>
            </a:r>
            <a:r>
              <a:rPr lang="tr-TR" sz="2400" dirty="0" smtClean="0">
                <a:effectLst>
                  <a:outerShdw blurRad="38100" dist="38100" dir="2700000" algn="tl">
                    <a:srgbClr val="000000">
                      <a:alpha val="43137"/>
                    </a:srgbClr>
                  </a:outerShdw>
                </a:effectLst>
              </a:rPr>
              <a:t>eko turizmin </a:t>
            </a:r>
            <a:r>
              <a:rPr lang="tr-TR" sz="2400" dirty="0">
                <a:effectLst>
                  <a:outerShdw blurRad="38100" dist="38100" dir="2700000" algn="tl">
                    <a:srgbClr val="000000">
                      <a:alpha val="43137"/>
                    </a:srgbClr>
                  </a:outerShdw>
                </a:effectLst>
              </a:rPr>
              <a:t>amaçlarına ve ilkelerine uygun olması gerekmektedir. Sürdürülebilirlik ile ilgili yapılan yoğun tartışmalarda doğal kaynak temeline dayalı politikalar izlenmedikçe </a:t>
            </a:r>
            <a:r>
              <a:rPr lang="tr-TR" sz="2400" dirty="0" smtClean="0">
                <a:effectLst>
                  <a:outerShdw blurRad="38100" dist="38100" dir="2700000" algn="tl">
                    <a:srgbClr val="000000">
                      <a:alpha val="43137"/>
                    </a:srgbClr>
                  </a:outerShdw>
                </a:effectLst>
              </a:rPr>
              <a:t>eko turizmin </a:t>
            </a:r>
            <a:r>
              <a:rPr lang="tr-TR" sz="2400" dirty="0">
                <a:effectLst>
                  <a:outerShdw blurRad="38100" dist="38100" dir="2700000" algn="tl">
                    <a:srgbClr val="000000">
                      <a:alpha val="43137"/>
                    </a:srgbClr>
                  </a:outerShdw>
                </a:effectLst>
              </a:rPr>
              <a:t>varlığının tehlike altında olacağı ileri sürülmektedir.</a:t>
            </a:r>
          </a:p>
        </p:txBody>
      </p:sp>
    </p:spTree>
    <p:extLst>
      <p:ext uri="{BB962C8B-B14F-4D97-AF65-F5344CB8AC3E}">
        <p14:creationId xmlns:p14="http://schemas.microsoft.com/office/powerpoint/2010/main" val="1368554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132008"/>
            <a:ext cx="11457904" cy="769513"/>
          </a:xfrm>
        </p:spPr>
        <p:txBody>
          <a:bodyPr/>
          <a:lstStyle/>
          <a:p>
            <a:pPr algn="ctr"/>
            <a:r>
              <a:rPr lang="tr-TR" b="1" dirty="0" smtClean="0">
                <a:effectLst>
                  <a:outerShdw blurRad="38100" dist="38100" dir="2700000" algn="tl">
                    <a:srgbClr val="000000">
                      <a:alpha val="43137"/>
                    </a:srgbClr>
                  </a:outerShdw>
                </a:effectLst>
              </a:rPr>
              <a:t>Eko turizmin </a:t>
            </a:r>
            <a:r>
              <a:rPr lang="tr-TR" b="1" dirty="0">
                <a:effectLst>
                  <a:outerShdw blurRad="38100" dist="38100" dir="2700000" algn="tl">
                    <a:srgbClr val="000000">
                      <a:alpha val="43137"/>
                    </a:srgbClr>
                  </a:outerShdw>
                </a:effectLst>
              </a:rPr>
              <a:t>Özellikleri</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991673"/>
            <a:ext cx="12192000" cy="5866327"/>
          </a:xfrm>
        </p:spPr>
      </p:pic>
    </p:spTree>
    <p:extLst>
      <p:ext uri="{BB962C8B-B14F-4D97-AF65-F5344CB8AC3E}">
        <p14:creationId xmlns:p14="http://schemas.microsoft.com/office/powerpoint/2010/main" val="2277232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2732" y="170645"/>
            <a:ext cx="11419268" cy="782392"/>
          </a:xfrm>
        </p:spPr>
        <p:txBody>
          <a:bodyPr/>
          <a:lstStyle/>
          <a:p>
            <a:pPr algn="ctr"/>
            <a:r>
              <a:rPr lang="tr-TR" b="1" dirty="0" smtClean="0">
                <a:effectLst>
                  <a:outerShdw blurRad="38100" dist="38100" dir="2700000" algn="tl">
                    <a:srgbClr val="000000">
                      <a:alpha val="43137"/>
                    </a:srgbClr>
                  </a:outerShdw>
                </a:effectLst>
              </a:rPr>
              <a:t>Eko turizmin </a:t>
            </a:r>
            <a:r>
              <a:rPr lang="tr-TR" b="1" dirty="0">
                <a:effectLst>
                  <a:outerShdw blurRad="38100" dist="38100" dir="2700000" algn="tl">
                    <a:srgbClr val="000000">
                      <a:alpha val="43137"/>
                    </a:srgbClr>
                  </a:outerShdw>
                </a:effectLst>
              </a:rPr>
              <a:t>Faydaları</a:t>
            </a:r>
          </a:p>
        </p:txBody>
      </p:sp>
      <p:sp>
        <p:nvSpPr>
          <p:cNvPr id="3" name="İçerik Yer Tutucusu 2"/>
          <p:cNvSpPr>
            <a:spLocks noGrp="1"/>
          </p:cNvSpPr>
          <p:nvPr>
            <p:ph idx="1"/>
          </p:nvPr>
        </p:nvSpPr>
        <p:spPr>
          <a:xfrm>
            <a:off x="772732" y="1152658"/>
            <a:ext cx="11419268" cy="5705341"/>
          </a:xfrm>
        </p:spPr>
        <p:txBody>
          <a:bodyPr>
            <a:normAutofit/>
          </a:bodyPr>
          <a:lstStyle/>
          <a:p>
            <a:pPr marL="0" indent="0" algn="just">
              <a:buNone/>
            </a:pPr>
            <a:r>
              <a:rPr lang="tr-TR" sz="2400" dirty="0">
                <a:effectLst>
                  <a:outerShdw blurRad="38100" dist="38100" dir="2700000" algn="tl">
                    <a:srgbClr val="000000">
                      <a:alpha val="43137"/>
                    </a:srgbClr>
                  </a:outerShdw>
                </a:effectLst>
              </a:rPr>
              <a:t>Sürdürülebilir turizmin alt bileşenlerinden birisi olan </a:t>
            </a:r>
            <a:r>
              <a:rPr lang="tr-TR" sz="2400" dirty="0" err="1">
                <a:effectLst>
                  <a:outerShdw blurRad="38100" dist="38100" dir="2700000" algn="tl">
                    <a:srgbClr val="000000">
                      <a:alpha val="43137"/>
                    </a:srgbClr>
                  </a:outerShdw>
                </a:effectLst>
              </a:rPr>
              <a:t>ekoturizmin</a:t>
            </a:r>
            <a:r>
              <a:rPr lang="tr-TR" sz="2400" dirty="0">
                <a:effectLst>
                  <a:outerShdw blurRad="38100" dist="38100" dir="2700000" algn="tl">
                    <a:srgbClr val="000000">
                      <a:alpha val="43137"/>
                    </a:srgbClr>
                  </a:outerShdw>
                </a:effectLst>
              </a:rPr>
              <a:t> faydaları aşağıdaki gibi sıralanmaktadır:</a:t>
            </a:r>
          </a:p>
          <a:p>
            <a:pPr marL="0" indent="0" algn="just">
              <a:buNone/>
            </a:pPr>
            <a:r>
              <a:rPr lang="tr-TR" sz="2400" dirty="0">
                <a:effectLst>
                  <a:outerShdw blurRad="38100" dist="38100" dir="2700000" algn="tl">
                    <a:srgbClr val="000000">
                      <a:alpha val="43137"/>
                    </a:srgbClr>
                  </a:outerShdw>
                </a:effectLst>
              </a:rPr>
              <a:t>• Korunan alanlar ve yerel toplum için sermaye artışı. (Çevreyi ziyaret eden bilinçli gezginler alandan daha uzun süre yararlanmak için bu alanların korunmasına destek olmak durumundadır).</a:t>
            </a:r>
          </a:p>
          <a:p>
            <a:pPr marL="0" indent="0" algn="just">
              <a:buNone/>
            </a:pPr>
            <a:r>
              <a:rPr lang="tr-TR" sz="2400" dirty="0">
                <a:effectLst>
                  <a:outerShdw blurRad="38100" dist="38100" dir="2700000" algn="tl">
                    <a:srgbClr val="000000">
                      <a:alpha val="43137"/>
                    </a:srgbClr>
                  </a:outerShdw>
                </a:effectLst>
              </a:rPr>
              <a:t>• Yerel halkın refahının gözetilmesi. Yerel halk için iş imkânlarının yaratılması. Turistlerin ve yerel halkın turizm endüstrisi hakkında sorumlu hareket etmesinin sağlanması (Tur rehberleri, park bekçisi, el sanatları, yerel mutfak</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Turistlerin ve yerel halkın bilinçlendirilmesinin sağlanması için ziyaretçiler ve yerel halka yönelik çevresel eğitim (Çevrenin ve bozulmaların farkına varmanın artması, davranışları ve kullanım şekillerini değiştirir ve koruma için çevreye sahip çıkmayı arttırır).</a:t>
            </a:r>
          </a:p>
        </p:txBody>
      </p:sp>
    </p:spTree>
    <p:extLst>
      <p:ext uri="{BB962C8B-B14F-4D97-AF65-F5344CB8AC3E}">
        <p14:creationId xmlns:p14="http://schemas.microsoft.com/office/powerpoint/2010/main" val="342883332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428</TotalTime>
  <Words>2676</Words>
  <Application>Microsoft Office PowerPoint</Application>
  <PresentationFormat>Özel</PresentationFormat>
  <Paragraphs>115</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Crop</vt:lpstr>
      <vt:lpstr>TURİZM VE ÇEVRE</vt:lpstr>
      <vt:lpstr>Eko Turizm</vt:lpstr>
      <vt:lpstr>Eko Turizm Kavramı</vt:lpstr>
      <vt:lpstr>PowerPoint Sunusu</vt:lpstr>
      <vt:lpstr>PowerPoint Sunusu</vt:lpstr>
      <vt:lpstr>Doğal Kaynaklar Bakımından Eko turizm</vt:lpstr>
      <vt:lpstr>PowerPoint Sunusu</vt:lpstr>
      <vt:lpstr>Eko turizmin Özellikleri</vt:lpstr>
      <vt:lpstr>Eko turizmin Faydaları</vt:lpstr>
      <vt:lpstr>PowerPoint Sunusu</vt:lpstr>
      <vt:lpstr>Eko turizmin İlkeleri</vt:lpstr>
      <vt:lpstr>PowerPoint Sunusu</vt:lpstr>
      <vt:lpstr>PowerPoint Sunusu</vt:lpstr>
      <vt:lpstr>Turizm ve Değişim</vt:lpstr>
      <vt:lpstr>Değişen Turizm Anlayışı ve Talep</vt:lpstr>
      <vt:lpstr>PowerPoint Sunusu</vt:lpstr>
      <vt:lpstr>PowerPoint Sunusu</vt:lpstr>
      <vt:lpstr>Eko turizm Çeşitleri ve Türkiye</vt:lpstr>
      <vt:lpstr>Dağ Turizmi (Alpinizm)</vt:lpstr>
      <vt:lpstr>PowerPoint Sunusu</vt:lpstr>
      <vt:lpstr>PowerPoint Sunusu</vt:lpstr>
      <vt:lpstr>PowerPoint Sunusu</vt:lpstr>
      <vt:lpstr>Mağara Turizmi</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7</cp:revision>
  <dcterms:created xsi:type="dcterms:W3CDTF">2018-10-02T13:50:20Z</dcterms:created>
  <dcterms:modified xsi:type="dcterms:W3CDTF">2019-03-13T20:27:22Z</dcterms:modified>
</cp:coreProperties>
</file>