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end of the monarchy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Republicans joined </a:t>
            </a:r>
            <a:r>
              <a:rPr lang="en-GB" dirty="0" smtClean="0"/>
              <a:t>other dissidents </a:t>
            </a:r>
            <a:r>
              <a:rPr lang="en-GB" dirty="0"/>
              <a:t>in fomenting a revolt, which failed. Its principal leaders </a:t>
            </a:r>
            <a:r>
              <a:rPr lang="en-GB" dirty="0" smtClean="0"/>
              <a:t>were arrested</a:t>
            </a:r>
            <a:r>
              <a:rPr lang="en-GB" dirty="0"/>
              <a:t>, and were about to be exiled when, on 2 February 1908, a group </a:t>
            </a:r>
            <a:r>
              <a:rPr lang="en-GB" dirty="0" smtClean="0"/>
              <a:t>of activists </a:t>
            </a:r>
            <a:r>
              <a:rPr lang="en-GB" dirty="0"/>
              <a:t>(</a:t>
            </a:r>
            <a:r>
              <a:rPr lang="en-GB" dirty="0" err="1"/>
              <a:t>carbonários</a:t>
            </a:r>
            <a:r>
              <a:rPr lang="en-GB" dirty="0"/>
              <a:t>) assassinated both Dom Carlos and the </a:t>
            </a:r>
            <a:r>
              <a:rPr lang="en-GB" dirty="0" err="1"/>
              <a:t>Infante</a:t>
            </a:r>
            <a:r>
              <a:rPr lang="en-GB" dirty="0"/>
              <a:t> Dom </a:t>
            </a:r>
            <a:r>
              <a:rPr lang="en-GB" dirty="0" err="1" smtClean="0"/>
              <a:t>Luís</a:t>
            </a:r>
            <a:r>
              <a:rPr lang="en-GB" dirty="0"/>
              <a:t> </a:t>
            </a:r>
            <a:r>
              <a:rPr lang="en-GB" dirty="0" smtClean="0"/>
              <a:t>Filipe </a:t>
            </a:r>
            <a:r>
              <a:rPr lang="en-GB" dirty="0"/>
              <a:t>in the </a:t>
            </a:r>
            <a:r>
              <a:rPr lang="en-GB" dirty="0" err="1"/>
              <a:t>Terreiro</a:t>
            </a:r>
            <a:r>
              <a:rPr lang="en-GB" dirty="0"/>
              <a:t> do </a:t>
            </a:r>
            <a:r>
              <a:rPr lang="en-GB" dirty="0" err="1"/>
              <a:t>Paço</a:t>
            </a:r>
            <a:r>
              <a:rPr lang="en-GB" dirty="0"/>
              <a:t> of Lisbon. The king’s younger son, who </a:t>
            </a:r>
            <a:r>
              <a:rPr lang="en-GB" dirty="0" smtClean="0"/>
              <a:t>escaped the </a:t>
            </a:r>
            <a:r>
              <a:rPr lang="en-GB" dirty="0"/>
              <a:t>assassins’ bullets, assumed the throne as Dom Manuel II.</a:t>
            </a:r>
            <a:r>
              <a:rPr lang="en-GB" dirty="0" smtClean="0"/>
              <a:t>.”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p.80)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6654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end of the monarchy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This entirely unexpected regicide – for the king had the backing of his army –</a:t>
            </a:r>
          </a:p>
          <a:p>
            <a:pPr marL="0" indent="0">
              <a:buNone/>
            </a:pPr>
            <a:r>
              <a:rPr lang="en-GB" dirty="0"/>
              <a:t>left politicians paralysed with fear. </a:t>
            </a:r>
            <a:r>
              <a:rPr lang="en-GB" dirty="0" err="1"/>
              <a:t>João</a:t>
            </a:r>
            <a:r>
              <a:rPr lang="en-GB" dirty="0"/>
              <a:t> Franco was dismissed. Succeeding</a:t>
            </a:r>
          </a:p>
          <a:p>
            <a:pPr marL="0" indent="0">
              <a:buNone/>
            </a:pPr>
            <a:r>
              <a:rPr lang="en-GB" dirty="0"/>
              <a:t>governments, of which seven were appointed during the thirty months of Dom</a:t>
            </a:r>
          </a:p>
          <a:p>
            <a:pPr marL="0" indent="0">
              <a:buNone/>
            </a:pPr>
            <a:r>
              <a:rPr lang="en-GB" dirty="0"/>
              <a:t>Manuel II’s reign, tried unsuccessfully to generate a climate of national</a:t>
            </a:r>
          </a:p>
          <a:p>
            <a:pPr marL="0" indent="0">
              <a:buNone/>
            </a:pPr>
            <a:r>
              <a:rPr lang="en-GB" dirty="0"/>
              <a:t>reconciliation.</a:t>
            </a:r>
          </a:p>
          <a:p>
            <a:pPr marL="0" indent="0">
              <a:buNone/>
            </a:pPr>
            <a:r>
              <a:rPr lang="en-GB" dirty="0"/>
              <a:t>The republican revolution eventually took place on the night of 3 October</a:t>
            </a:r>
          </a:p>
          <a:p>
            <a:pPr marL="0" indent="0">
              <a:buNone/>
            </a:pPr>
            <a:r>
              <a:rPr lang="en-GB" dirty="0"/>
              <a:t>1910. It was mounted by numerous elements from the Lisbon garrison</a:t>
            </a:r>
          </a:p>
          <a:p>
            <a:pPr marL="0" indent="0">
              <a:buNone/>
            </a:pPr>
            <a:r>
              <a:rPr lang="en-GB" dirty="0"/>
              <a:t>supported by large groups of civilians armed by the </a:t>
            </a:r>
            <a:r>
              <a:rPr lang="en-GB" dirty="0" err="1"/>
              <a:t>carbonária</a:t>
            </a:r>
            <a:r>
              <a:rPr lang="en-GB" dirty="0"/>
              <a:t>. After two days</a:t>
            </a:r>
          </a:p>
          <a:p>
            <a:pPr marL="0" indent="0">
              <a:buNone/>
            </a:pPr>
            <a:r>
              <a:rPr lang="en-GB" dirty="0"/>
              <a:t>of indecision the navy allied itself with the republican cause; Dom Manuel</a:t>
            </a:r>
          </a:p>
          <a:p>
            <a:pPr marL="0" indent="0">
              <a:buNone/>
            </a:pPr>
            <a:r>
              <a:rPr lang="en-GB" dirty="0"/>
              <a:t>abdicated and sailed away to exile in England. The revolution had triumphed.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</a:t>
            </a:r>
            <a:r>
              <a:rPr lang="pt-PT" b="1" smtClean="0"/>
              <a:t>, </a:t>
            </a:r>
            <a:r>
              <a:rPr lang="pt-PT" b="1" smtClean="0"/>
              <a:t>p.81)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423236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Monarchical Constitutionalism</a:t>
            </a:r>
          </a:p>
          <a:p>
            <a:pPr marL="0" indent="0">
              <a:buNone/>
            </a:pPr>
            <a:r>
              <a:rPr lang="en-GB" dirty="0" smtClean="0"/>
              <a:t>Chartists </a:t>
            </a:r>
            <a:r>
              <a:rPr lang="en-GB" dirty="0"/>
              <a:t>versus </a:t>
            </a:r>
            <a:r>
              <a:rPr lang="en-GB" dirty="0" smtClean="0"/>
              <a:t>Constitutionalists;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‘</a:t>
            </a:r>
            <a:r>
              <a:rPr lang="en-GB" dirty="0" err="1"/>
              <a:t>Cabralismo</a:t>
            </a:r>
            <a:r>
              <a:rPr lang="en-GB" dirty="0" smtClean="0"/>
              <a:t>’;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Regeneration</a:t>
            </a:r>
            <a:r>
              <a:rPr lang="en-GB" dirty="0"/>
              <a:t>, and the new </a:t>
            </a:r>
            <a:r>
              <a:rPr lang="en-GB" dirty="0" smtClean="0"/>
              <a:t>parties;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end of the </a:t>
            </a:r>
            <a:r>
              <a:rPr lang="en-GB" dirty="0" smtClean="0"/>
              <a:t>monarchy.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Portuguese Empire </a:t>
            </a:r>
            <a:r>
              <a:rPr lang="en-GB" sz="2200" dirty="0"/>
              <a:t>(Volume </a:t>
            </a:r>
            <a:r>
              <a:rPr lang="en-GB" sz="2200" dirty="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Chartists versus Constitutionalists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“The constitutional system was established in Portugal at a time of </a:t>
            </a:r>
            <a:r>
              <a:rPr lang="en-GB" dirty="0" smtClean="0"/>
              <a:t>great economic </a:t>
            </a:r>
            <a:r>
              <a:rPr lang="en-GB" dirty="0"/>
              <a:t>depression. The Civil or </a:t>
            </a:r>
            <a:r>
              <a:rPr lang="en-GB" dirty="0" err="1"/>
              <a:t>Miguelite</a:t>
            </a:r>
            <a:r>
              <a:rPr lang="en-GB" dirty="0"/>
              <a:t> War (or War of the Two </a:t>
            </a:r>
            <a:r>
              <a:rPr lang="en-GB" dirty="0" smtClean="0"/>
              <a:t>Brothers) did </a:t>
            </a:r>
            <a:r>
              <a:rPr lang="en-GB" dirty="0"/>
              <a:t>nothing to improve this, and the standard of living was further eroded </a:t>
            </a:r>
            <a:r>
              <a:rPr lang="en-GB" dirty="0" smtClean="0"/>
              <a:t>by disturbances </a:t>
            </a:r>
            <a:r>
              <a:rPr lang="en-GB" dirty="0"/>
              <a:t>caused by bands of partisans who, while settling scores with </a:t>
            </a:r>
            <a:r>
              <a:rPr lang="en-GB" dirty="0" smtClean="0"/>
              <a:t>rival factions</a:t>
            </a:r>
            <a:r>
              <a:rPr lang="en-GB" dirty="0"/>
              <a:t>, depended for their survival on looting and raiding, with </a:t>
            </a:r>
            <a:r>
              <a:rPr lang="en-GB" dirty="0" smtClean="0"/>
              <a:t>consequences which </a:t>
            </a:r>
            <a:r>
              <a:rPr lang="en-GB" dirty="0"/>
              <a:t>were to be felt for several years..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p.76)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2317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Chartists versus Constitutionalists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“In September 1836 groups of dissidents took part in anti-governmental</a:t>
            </a:r>
          </a:p>
          <a:p>
            <a:pPr marL="0" indent="0">
              <a:buNone/>
            </a:pPr>
            <a:r>
              <a:rPr lang="en-GB" dirty="0"/>
              <a:t>demonstrations in riverside areas of Lisbon. The National Guard, ordered out </a:t>
            </a:r>
            <a:r>
              <a:rPr lang="en-GB" dirty="0" smtClean="0"/>
              <a:t>to disperse </a:t>
            </a:r>
            <a:r>
              <a:rPr lang="en-GB" dirty="0"/>
              <a:t>the mobs, joined the movement, which brought down the</a:t>
            </a:r>
          </a:p>
          <a:p>
            <a:pPr marL="0" indent="0">
              <a:buNone/>
            </a:pPr>
            <a:r>
              <a:rPr lang="en-GB" dirty="0"/>
              <a:t>administration. The radicals, shouting ‘Death to the Charter; long live the</a:t>
            </a:r>
          </a:p>
          <a:p>
            <a:pPr marL="0" indent="0">
              <a:buNone/>
            </a:pPr>
            <a:r>
              <a:rPr lang="en-GB" dirty="0"/>
              <a:t>Constitution’, in what came to be called ‘the September Revolution’ were </a:t>
            </a:r>
            <a:r>
              <a:rPr lang="en-GB" dirty="0" smtClean="0"/>
              <a:t>known as </a:t>
            </a:r>
            <a:r>
              <a:rPr lang="en-GB" dirty="0"/>
              <a:t>‘</a:t>
            </a:r>
            <a:r>
              <a:rPr lang="en-GB" dirty="0" err="1"/>
              <a:t>Vintists</a:t>
            </a:r>
            <a:r>
              <a:rPr lang="en-GB" dirty="0"/>
              <a:t>’ or </a:t>
            </a:r>
            <a:r>
              <a:rPr lang="en-GB" dirty="0" err="1"/>
              <a:t>Septembrists</a:t>
            </a:r>
            <a:r>
              <a:rPr lang="en-GB" dirty="0"/>
              <a:t>: their opponents, adhering to the more </a:t>
            </a:r>
            <a:r>
              <a:rPr lang="en-GB" dirty="0" smtClean="0"/>
              <a:t>moderate faction </a:t>
            </a:r>
            <a:r>
              <a:rPr lang="en-GB" dirty="0"/>
              <a:t>whose political creed was symbolized by the Charter, were referred </a:t>
            </a:r>
            <a:r>
              <a:rPr lang="en-GB" dirty="0" smtClean="0"/>
              <a:t>to as </a:t>
            </a:r>
            <a:r>
              <a:rPr lang="en-GB" dirty="0"/>
              <a:t>‘</a:t>
            </a:r>
            <a:r>
              <a:rPr lang="en-GB" dirty="0" err="1"/>
              <a:t>Cartistas</a:t>
            </a:r>
            <a:r>
              <a:rPr lang="en-GB" dirty="0"/>
              <a:t>’.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p.76)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73371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‘</a:t>
            </a:r>
            <a:r>
              <a:rPr lang="en-GB" sz="3200" b="1" dirty="0" err="1" smtClean="0"/>
              <a:t>Cabralismo</a:t>
            </a:r>
            <a:r>
              <a:rPr lang="en-GB" sz="3200" b="1" dirty="0" smtClean="0"/>
              <a:t>’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“By 1844 the current of opinion demanding a return to the basically monarchist</a:t>
            </a:r>
          </a:p>
          <a:p>
            <a:pPr marL="0" indent="0">
              <a:buNone/>
            </a:pPr>
            <a:r>
              <a:rPr lang="en-GB" dirty="0"/>
              <a:t>Charter was already strong; it was the queen’s preference too, with which she</a:t>
            </a:r>
          </a:p>
          <a:p>
            <a:pPr marL="0" indent="0">
              <a:buNone/>
            </a:pPr>
            <a:r>
              <a:rPr lang="en-GB" dirty="0"/>
              <a:t>identified her reign. The National Anthem was known as the ‘Hino da </a:t>
            </a:r>
            <a:r>
              <a:rPr lang="en-GB" dirty="0" err="1"/>
              <a:t>Carta</a:t>
            </a:r>
            <a:r>
              <a:rPr lang="en-GB" dirty="0"/>
              <a:t>’</a:t>
            </a:r>
          </a:p>
          <a:p>
            <a:pPr marL="0" indent="0">
              <a:buNone/>
            </a:pPr>
            <a:r>
              <a:rPr lang="en-GB" dirty="0"/>
              <a:t>(Hymn of the Charter), and a certain romantic glamour still surrounded the text</a:t>
            </a:r>
          </a:p>
          <a:p>
            <a:pPr marL="0" indent="0">
              <a:buNone/>
            </a:pPr>
            <a:r>
              <a:rPr lang="en-GB" dirty="0"/>
              <a:t>approved in 1826.</a:t>
            </a:r>
          </a:p>
          <a:p>
            <a:pPr marL="0" indent="0">
              <a:buNone/>
            </a:pPr>
            <a:r>
              <a:rPr lang="en-GB" dirty="0" err="1"/>
              <a:t>António</a:t>
            </a:r>
            <a:r>
              <a:rPr lang="en-GB" dirty="0"/>
              <a:t> Bernardo da Costa Cabral, the Minister of Justice, was the </a:t>
            </a:r>
            <a:r>
              <a:rPr lang="en-GB" dirty="0" err="1"/>
              <a:t>stagemanager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behind the political scene at this time. From Oporto, he pronounced</a:t>
            </a:r>
          </a:p>
          <a:p>
            <a:pPr marL="0" indent="0">
              <a:buNone/>
            </a:pPr>
            <a:r>
              <a:rPr lang="en-GB" dirty="0"/>
              <a:t>the Charter restored, and very soon gained Lisbon’s support. So many were the</a:t>
            </a:r>
          </a:p>
          <a:p>
            <a:pPr marL="0" indent="0">
              <a:buNone/>
            </a:pPr>
            <a:r>
              <a:rPr lang="en-GB" dirty="0"/>
              <a:t>measures given effect by this dynamic statesman that the era was called</a:t>
            </a:r>
          </a:p>
          <a:p>
            <a:pPr marL="0" indent="0">
              <a:buNone/>
            </a:pPr>
            <a:r>
              <a:rPr lang="en-GB" dirty="0"/>
              <a:t>‘</a:t>
            </a:r>
            <a:r>
              <a:rPr lang="en-GB" dirty="0" err="1"/>
              <a:t>Cabralismo</a:t>
            </a:r>
            <a:r>
              <a:rPr lang="en-GB" dirty="0"/>
              <a:t>’.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5586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‘</a:t>
            </a:r>
            <a:r>
              <a:rPr lang="en-GB" sz="3200" b="1" dirty="0" err="1" smtClean="0"/>
              <a:t>Cabralismo</a:t>
            </a:r>
            <a:r>
              <a:rPr lang="en-GB" sz="3200" b="1" dirty="0" smtClean="0"/>
              <a:t>’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“Political events accelerated dramatically. Costa Cabral, now sporting the </a:t>
            </a:r>
            <a:r>
              <a:rPr lang="en-GB" dirty="0" smtClean="0"/>
              <a:t>title of </a:t>
            </a:r>
            <a:r>
              <a:rPr lang="en-GB" dirty="0"/>
              <a:t>Count of </a:t>
            </a:r>
            <a:r>
              <a:rPr lang="en-GB" dirty="0" err="1"/>
              <a:t>Tomar</a:t>
            </a:r>
            <a:r>
              <a:rPr lang="en-GB" dirty="0"/>
              <a:t>, went into exile, and a new ministry was formed by </a:t>
            </a:r>
            <a:r>
              <a:rPr lang="en-GB" dirty="0" smtClean="0"/>
              <a:t>the influential </a:t>
            </a:r>
            <a:r>
              <a:rPr lang="en-GB" dirty="0"/>
              <a:t>and experienced Duke of </a:t>
            </a:r>
            <a:r>
              <a:rPr lang="en-GB" dirty="0" err="1"/>
              <a:t>Palmela</a:t>
            </a:r>
            <a:r>
              <a:rPr lang="en-GB" dirty="0"/>
              <a:t>. But he was then unseated by </a:t>
            </a:r>
            <a:r>
              <a:rPr lang="en-GB" dirty="0" smtClean="0"/>
              <a:t>a coup </a:t>
            </a:r>
            <a:r>
              <a:rPr lang="en-GB" dirty="0"/>
              <a:t>d’état to which the Palace was a party, and the Duke of </a:t>
            </a:r>
            <a:r>
              <a:rPr lang="en-GB" dirty="0" err="1"/>
              <a:t>Saldanha</a:t>
            </a:r>
            <a:r>
              <a:rPr lang="en-GB" dirty="0"/>
              <a:t> took </a:t>
            </a:r>
            <a:r>
              <a:rPr lang="en-GB" dirty="0" smtClean="0"/>
              <a:t>over the </a:t>
            </a:r>
            <a:r>
              <a:rPr lang="en-GB" dirty="0"/>
              <a:t>reins of government. The latter personified a return to ‘</a:t>
            </a:r>
            <a:r>
              <a:rPr lang="en-GB" dirty="0" err="1"/>
              <a:t>Cartismo</a:t>
            </a:r>
            <a:r>
              <a:rPr lang="en-GB" dirty="0"/>
              <a:t>’. A </a:t>
            </a:r>
            <a:r>
              <a:rPr lang="en-GB" dirty="0" smtClean="0"/>
              <a:t>revolt hatched </a:t>
            </a:r>
            <a:r>
              <a:rPr lang="en-GB" dirty="0"/>
              <a:t>by </a:t>
            </a:r>
            <a:r>
              <a:rPr lang="en-GB" dirty="0" err="1"/>
              <a:t>Septembrists</a:t>
            </a:r>
            <a:r>
              <a:rPr lang="en-GB" dirty="0"/>
              <a:t> broke out in Oporto, where a provisional government</a:t>
            </a:r>
          </a:p>
          <a:p>
            <a:pPr marL="0" indent="0">
              <a:buNone/>
            </a:pPr>
            <a:r>
              <a:rPr lang="en-GB" dirty="0"/>
              <a:t>was established.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69678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Regeneration, and the new parties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“Marshal </a:t>
            </a:r>
            <a:r>
              <a:rPr lang="en-GB" dirty="0" err="1"/>
              <a:t>Saldanha</a:t>
            </a:r>
            <a:r>
              <a:rPr lang="en-GB" dirty="0"/>
              <a:t>, commanding yet another self-declared military</a:t>
            </a:r>
          </a:p>
          <a:p>
            <a:pPr marL="0" indent="0">
              <a:buNone/>
            </a:pPr>
            <a:r>
              <a:rPr lang="en-GB" dirty="0" err="1"/>
              <a:t>pronunciamento</a:t>
            </a:r>
            <a:r>
              <a:rPr lang="en-GB" dirty="0"/>
              <a:t> in Oporto, was then called upon to head a new administration –</a:t>
            </a:r>
          </a:p>
          <a:p>
            <a:pPr marL="0" indent="0">
              <a:buNone/>
            </a:pPr>
            <a:r>
              <a:rPr lang="en-GB" dirty="0"/>
              <a:t>the start of the ‘Regeneration’ movement.</a:t>
            </a:r>
          </a:p>
          <a:p>
            <a:pPr marL="0" indent="0">
              <a:buNone/>
            </a:pPr>
            <a:r>
              <a:rPr lang="en-GB" dirty="0"/>
              <a:t>This party, opposed to Costa Cabral, was to split into two factions: the</a:t>
            </a:r>
          </a:p>
          <a:p>
            <a:pPr marL="0" indent="0">
              <a:buNone/>
            </a:pPr>
            <a:r>
              <a:rPr lang="en-GB" dirty="0"/>
              <a:t>‘Regenerators’ and the ‘Historical’, both professing to be the legitimate</a:t>
            </a:r>
          </a:p>
          <a:p>
            <a:pPr marL="0" indent="0">
              <a:buNone/>
            </a:pPr>
            <a:r>
              <a:rPr lang="en-GB" dirty="0"/>
              <a:t>representatives of the former Progressive party which had brought down the</a:t>
            </a:r>
          </a:p>
          <a:p>
            <a:pPr marL="0" indent="0">
              <a:buNone/>
            </a:pPr>
            <a:r>
              <a:rPr lang="en-GB" dirty="0"/>
              <a:t>‘</a:t>
            </a:r>
            <a:r>
              <a:rPr lang="en-GB" dirty="0" err="1"/>
              <a:t>Cabrais</a:t>
            </a:r>
            <a:r>
              <a:rPr lang="en-GB" dirty="0"/>
              <a:t>’. The political debate continued between these two factions.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25821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Regeneration, and the new parties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“The Regenerators were led by </a:t>
            </a:r>
            <a:r>
              <a:rPr lang="en-GB" dirty="0" err="1"/>
              <a:t>Fontes</a:t>
            </a:r>
            <a:r>
              <a:rPr lang="en-GB" dirty="0"/>
              <a:t> Pereira de </a:t>
            </a:r>
            <a:r>
              <a:rPr lang="en-GB" dirty="0" err="1"/>
              <a:t>Melo</a:t>
            </a:r>
            <a:r>
              <a:rPr lang="en-GB" dirty="0"/>
              <a:t> and, after his </a:t>
            </a:r>
            <a:r>
              <a:rPr lang="en-GB" dirty="0" smtClean="0"/>
              <a:t>death, by </a:t>
            </a:r>
            <a:r>
              <a:rPr lang="en-GB" dirty="0"/>
              <a:t>Hintz Ribeiro, and they </a:t>
            </a:r>
            <a:r>
              <a:rPr lang="en-GB" dirty="0" smtClean="0"/>
              <a:t>carried on their campaigning until the proclamation of the Republic..</a:t>
            </a:r>
            <a:r>
              <a:rPr lang="pt-PT" dirty="0" smtClean="0"/>
              <a:t>”</a:t>
            </a:r>
          </a:p>
          <a:p>
            <a:pPr marL="0" indent="0">
              <a:buNone/>
            </a:pPr>
            <a:r>
              <a:rPr lang="en-GB" dirty="0" smtClean="0"/>
              <a:t>“In </a:t>
            </a:r>
            <a:r>
              <a:rPr lang="en-GB" dirty="0"/>
              <a:t>1901, inspired by these developing movements, a splinter group among the</a:t>
            </a:r>
          </a:p>
          <a:p>
            <a:pPr marL="0" indent="0">
              <a:buNone/>
            </a:pPr>
            <a:r>
              <a:rPr lang="en-GB" dirty="0"/>
              <a:t>Regenerators gave birth to the Liberal Regenerating Party, led by </a:t>
            </a:r>
            <a:r>
              <a:rPr lang="en-GB" dirty="0" err="1"/>
              <a:t>João</a:t>
            </a:r>
            <a:r>
              <a:rPr lang="en-GB" dirty="0"/>
              <a:t> Franco,</a:t>
            </a:r>
          </a:p>
          <a:p>
            <a:pPr marL="0" indent="0">
              <a:buNone/>
            </a:pPr>
            <a:r>
              <a:rPr lang="en-GB" dirty="0"/>
              <a:t>with a much more dynamic programme of social and economic policies than the</a:t>
            </a:r>
          </a:p>
          <a:p>
            <a:pPr marL="0" indent="0">
              <a:buNone/>
            </a:pPr>
            <a:r>
              <a:rPr lang="en-GB" dirty="0"/>
              <a:t>dominating parties. Then in 1905 a split developed within the Progressives, with</a:t>
            </a:r>
          </a:p>
          <a:p>
            <a:pPr marL="0" indent="0">
              <a:buNone/>
            </a:pPr>
            <a:r>
              <a:rPr lang="en-GB" dirty="0"/>
              <a:t>one faction headed by José de </a:t>
            </a:r>
            <a:r>
              <a:rPr lang="en-GB" dirty="0" err="1"/>
              <a:t>Alpoim</a:t>
            </a:r>
            <a:r>
              <a:rPr lang="en-GB" dirty="0"/>
              <a:t> allying itself with the Republicans in their</a:t>
            </a:r>
          </a:p>
          <a:p>
            <a:pPr marL="0" indent="0">
              <a:buNone/>
            </a:pPr>
            <a:r>
              <a:rPr lang="en-GB" dirty="0"/>
              <a:t>efforts to overthrow the monarchy.</a:t>
            </a:r>
          </a:p>
          <a:p>
            <a:pPr marL="0" indent="0">
              <a:buNone/>
            </a:pPr>
            <a:r>
              <a:rPr lang="en-GB" dirty="0"/>
              <a:t>There were therefore, at this pre-Republican period, five political groups in</a:t>
            </a:r>
          </a:p>
          <a:p>
            <a:pPr marL="0" indent="0">
              <a:buNone/>
            </a:pPr>
            <a:r>
              <a:rPr lang="en-GB" dirty="0"/>
              <a:t>Portugal: the older Regenerators, the Progressives, the Liberal Regenerators</a:t>
            </a:r>
          </a:p>
          <a:p>
            <a:pPr marL="0" indent="0">
              <a:buNone/>
            </a:pPr>
            <a:r>
              <a:rPr lang="en-GB" dirty="0"/>
              <a:t>led by Franco, the Socialists led by </a:t>
            </a:r>
            <a:r>
              <a:rPr lang="en-GB" dirty="0" err="1"/>
              <a:t>Alpoim</a:t>
            </a:r>
            <a:r>
              <a:rPr lang="en-GB" dirty="0"/>
              <a:t>, and the Republicans</a:t>
            </a:r>
            <a:r>
              <a:rPr lang="en-GB" dirty="0" smtClean="0"/>
              <a:t>.”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p.80)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60055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end of the monarchy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6889" y="1376127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Republican agitation continued; there were street riots and bomb-throwing</a:t>
            </a:r>
          </a:p>
          <a:p>
            <a:pPr marL="0" indent="0">
              <a:buNone/>
            </a:pPr>
            <a:r>
              <a:rPr lang="en-GB" dirty="0"/>
              <a:t>incidents; the press intensified its attacks on the government; questions were</a:t>
            </a:r>
          </a:p>
          <a:p>
            <a:pPr marL="0" indent="0">
              <a:buNone/>
            </a:pPr>
            <a:r>
              <a:rPr lang="en-GB" dirty="0"/>
              <a:t>raised in Parliament about the payments made by the public treasury to the</a:t>
            </a:r>
          </a:p>
          <a:p>
            <a:pPr marL="0" indent="0">
              <a:buNone/>
            </a:pPr>
            <a:r>
              <a:rPr lang="en-GB" dirty="0"/>
              <a:t>royal household, the repercussions of which had an enormous effect on public</a:t>
            </a:r>
          </a:p>
          <a:p>
            <a:pPr marL="0" indent="0">
              <a:buNone/>
            </a:pPr>
            <a:r>
              <a:rPr lang="en-GB" dirty="0"/>
              <a:t>opinion.</a:t>
            </a:r>
          </a:p>
          <a:p>
            <a:pPr marL="0" indent="0">
              <a:buNone/>
            </a:pPr>
            <a:r>
              <a:rPr lang="en-GB" dirty="0"/>
              <a:t>In 1906 Dom Carlos tried hard to halt what appeared to be an inevitable</a:t>
            </a:r>
          </a:p>
          <a:p>
            <a:pPr marL="0" indent="0">
              <a:buNone/>
            </a:pPr>
            <a:r>
              <a:rPr lang="en-GB" dirty="0"/>
              <a:t>move towards a republic; </a:t>
            </a:r>
            <a:r>
              <a:rPr lang="en-GB" dirty="0" err="1"/>
              <a:t>João</a:t>
            </a:r>
            <a:r>
              <a:rPr lang="en-GB" dirty="0"/>
              <a:t> Franco, with authoritarian and progressive views</a:t>
            </a:r>
          </a:p>
          <a:p>
            <a:pPr marL="0" indent="0">
              <a:buNone/>
            </a:pPr>
            <a:r>
              <a:rPr lang="en-GB" dirty="0"/>
              <a:t>inspired by the ‘state socialism’ then in vogue (with which the king had some</a:t>
            </a:r>
          </a:p>
          <a:p>
            <a:pPr marL="0" indent="0">
              <a:buNone/>
            </a:pPr>
            <a:r>
              <a:rPr lang="en-GB" dirty="0"/>
              <a:t>sympathy), was invited to join the </a:t>
            </a:r>
            <a:r>
              <a:rPr lang="en-GB" dirty="0" smtClean="0"/>
              <a:t>government.”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p.80)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34749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1144</Words>
  <Application>Microsoft Office PowerPoint</Application>
  <PresentationFormat>Widescreen</PresentationFormat>
  <Paragraphs>109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Chartists versus Constitutionalists</vt:lpstr>
      <vt:lpstr>Chartists versus Constitutionalists</vt:lpstr>
      <vt:lpstr>‘Cabralismo’</vt:lpstr>
      <vt:lpstr>‘Cabralismo’</vt:lpstr>
      <vt:lpstr>Regeneration, and the new parties</vt:lpstr>
      <vt:lpstr>Regeneration, and the new parties</vt:lpstr>
      <vt:lpstr>The end of the monarchy</vt:lpstr>
      <vt:lpstr>The end of the monarchy</vt:lpstr>
      <vt:lpstr>The end of the monarchy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16</cp:revision>
  <dcterms:created xsi:type="dcterms:W3CDTF">2018-11-18T11:57:52Z</dcterms:created>
  <dcterms:modified xsi:type="dcterms:W3CDTF">2018-11-18T16:46:03Z</dcterms:modified>
</cp:coreProperties>
</file>