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4" r:id="rId8"/>
    <p:sldId id="271" r:id="rId9"/>
    <p:sldId id="272" r:id="rId10"/>
    <p:sldId id="265" r:id="rId11"/>
    <p:sldId id="282" r:id="rId12"/>
    <p:sldId id="273" r:id="rId13"/>
    <p:sldId id="274" r:id="rId14"/>
    <p:sldId id="283" r:id="rId15"/>
    <p:sldId id="281" r:id="rId16"/>
    <p:sldId id="276" r:id="rId17"/>
    <p:sldId id="277" r:id="rId18"/>
    <p:sldId id="278" r:id="rId19"/>
    <p:sldId id="279" r:id="rId20"/>
    <p:sldId id="280" r:id="rId21"/>
    <p:sldId id="266" r:id="rId22"/>
    <p:sldId id="267" r:id="rId23"/>
    <p:sldId id="269" r:id="rId24"/>
    <p:sldId id="270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4330F5-C792-4F1C-B52D-1E7233D7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542079E-3B87-440E-86A1-B14A32012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5B3151-364B-46D8-A84C-EB0C4DFE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16.11.2023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561350-3054-4E88-ACF5-FE49BAA4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113564C-866D-4F78-AB23-3817A11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59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B7AAD5-E6F2-4709-948A-F84C5BB5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8BADA3F-B2E8-462B-A9F8-E6F4822A2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DC19B2-877B-45C0-A9CC-387CEDB3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16.11.2023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2C81E8-8229-4C90-B5AD-77F8897E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A4369A-9967-4DA1-9CBD-E23771D8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33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5C15D78-5561-4747-AB3A-DE8C5116B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05E5AB6-32F6-43E3-9B22-8EE6D9866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20FCEB-3AE9-48BB-8422-133B03AE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16.11.2023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69136D-3276-4CCA-A138-271849D0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4DC65B-78A7-4FB4-865F-FFB60934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83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668F1E-B44C-415E-85A5-1B536E0F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72E530-DC07-494B-ADA5-83F6D6BD3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1A089F-CD60-4E38-8350-8902B5E4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16.11.2023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0CCFD9D-9699-44DF-8075-346BBF1C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C8E825-09E4-459E-9257-D0E28543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993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C08811-D17E-4D73-98D6-CFA1E702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F22A999-F51C-41B3-A641-C7678A6D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9C7450-E2E8-4986-9409-B18F7C98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16.11.2023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2EADF7-9698-4C61-889E-327C299A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7B2A42-DED4-4E3A-B908-8DF7AD26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70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FB3054-87DA-4EA9-8E3A-638E9A95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D6991E-982A-4F4B-9D29-AF2B3ACF9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CAB4151-FC20-4AF2-9204-4CE7743B1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79B02C0-4EAC-4893-B6CA-8B9771EA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16.11.2023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B700821-3EA8-4AC5-B508-334A6B91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F666D03-FD64-4B16-B6B7-66DF3DE6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26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5F77FD-9296-4468-922F-8A82CCFC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C61B93-79FE-4CAC-B394-3DC4FC83F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38B2963-913C-4D01-B6E4-8911E0D6A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8424169-D4C5-4D8A-A4D7-AA2F215FA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7BED5EF-C2F0-4098-A73E-170893726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D017D77-BB17-4581-92BF-35399528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16.11.2023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DD7AFB9-91F5-43F7-B7D6-002AF712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B2CC425-3B2B-42A4-8DEA-B6373699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33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639991-8CC4-41D9-9744-57E07CBC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DA2C7EF-C4F3-4F7F-8A9B-DFB3F31B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16.11.2023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DA690C1-B6BD-4E80-8A32-531C5ACA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E1983DB-1965-448B-863F-17590E70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89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FAB7EF9-3437-4E69-B61C-DAAD5703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16.11.2023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24E766D-5F3D-4172-8AC2-F677744D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542ABA9-0B97-4BAB-B1CA-D7B3DE30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07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9F602A-18C4-497F-80A8-2D59D4F1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E20914-2587-425C-A4FB-D00D00689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C020711-70FE-47AA-BFC3-3ECA21AE9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4A606FE-24A5-42EA-A856-728B5D89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16.11.2023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96B844A-4685-416E-B6A3-263FA7B2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682ECFD-DE47-4B66-BCAC-0F790BE9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26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1C5BC5-2407-4C13-A273-370356D7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2B6AE60-C794-438D-B039-4FD181212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5938560-35E3-40CD-A883-153FC9F50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BD0A329-2755-476F-832A-DCA5D01F7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16.11.2023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2E36139-A7EE-497F-AC13-01399917B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E3C385E-5039-42D8-9BFD-EF109F9C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81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845A4C2-7784-4E3A-9272-95C5E1B8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C155487-13D7-456E-BBEA-F2F548CF7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44168C1-5294-444D-A647-5DB63F646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CBC0-76B1-4CCF-B3DC-E52FA3C41764}" type="datetimeFigureOut">
              <a:rPr lang="tr-TR" smtClean="0"/>
              <a:pPr/>
              <a:t>16.11.2023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7151EC8-CB42-42B3-B37E-8D0C70AF7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EFA961-DD55-4EA6-8ACB-B8567D945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31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swm.info/planning-and-programming/decision-making/planning-community/logical-framework-approac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swm.info/planning-and-programming/decision-making/planning-community/logical-framework-approach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swm.info/planning-and-programming/decision-making/planning-community/logical-framework-approach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swm.info/planning-and-programming/decision-making/planning-community/logical-framework-approach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biz.tr/slide/2745502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biz.tr/12742990-Proje-dongusu-yonetimi-ve-mantiksal-cerceve-yaklasimi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okulu.com/ornek-mantiksal-cerceve-matrisi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jeokulu.com/ornek-mantiksal-cerceve-matris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b-ilan.com/yeni-mantiksal-cerceve-matrisi-nasil-doldurulu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75156" y="102741"/>
            <a:ext cx="10668000" cy="2387600"/>
          </a:xfrm>
        </p:spPr>
        <p:txBody>
          <a:bodyPr>
            <a:normAutofit/>
          </a:bodyPr>
          <a:lstStyle/>
          <a:p>
            <a:r>
              <a:rPr lang="tr-TR" sz="3600" dirty="0"/>
              <a:t>ZTO440 PROJE HAZIRLAMA VE DEĞERLENDİRME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42440" y="3451104"/>
            <a:ext cx="11220773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3000" dirty="0"/>
              <a:t>Doç. Dr. SELEN DEVİREN SAYGIN</a:t>
            </a:r>
          </a:p>
          <a:p>
            <a:pPr algn="ctr"/>
            <a:r>
              <a:rPr lang="tr-TR" sz="3000" dirty="0"/>
              <a:t>Ankara Üniversitesi</a:t>
            </a:r>
          </a:p>
          <a:p>
            <a:pPr algn="ctr"/>
            <a:r>
              <a:rPr lang="tr-TR" sz="3000" dirty="0"/>
              <a:t> Ziraat Fakültesi</a:t>
            </a:r>
          </a:p>
          <a:p>
            <a:pPr algn="ctr"/>
            <a:r>
              <a:rPr lang="tr-TR" sz="3000" dirty="0"/>
              <a:t> Toprak Bilimi ve Bitki Besleme Bölümü</a:t>
            </a:r>
          </a:p>
          <a:p>
            <a:pPr algn="ctr"/>
            <a:endParaRPr lang="tr-TR" sz="3000" dirty="0"/>
          </a:p>
          <a:p>
            <a:pPr algn="ctr"/>
            <a:endParaRPr lang="tr-TR" sz="3000" dirty="0"/>
          </a:p>
        </p:txBody>
      </p:sp>
      <p:sp>
        <p:nvSpPr>
          <p:cNvPr id="4" name="3 Dikdörtgen"/>
          <p:cNvSpPr/>
          <p:nvPr/>
        </p:nvSpPr>
        <p:spPr>
          <a:xfrm>
            <a:off x="3202984" y="52755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400" dirty="0"/>
              <a:t>Ankara</a:t>
            </a:r>
          </a:p>
          <a:p>
            <a:pPr algn="ctr"/>
            <a:r>
              <a:rPr lang="tr-TR" sz="24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19560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0"/>
            <a:ext cx="9956800" cy="1143000"/>
          </a:xfrm>
        </p:spPr>
        <p:txBody>
          <a:bodyPr/>
          <a:lstStyle/>
          <a:p>
            <a:r>
              <a:rPr lang="tr-TR" dirty="0">
                <a:solidFill>
                  <a:srgbClr val="FFC000"/>
                </a:solidFill>
              </a:rPr>
              <a:t>Mantıksal Çerçeve Matrisi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032236"/>
              </p:ext>
            </p:extLst>
          </p:nvPr>
        </p:nvGraphicFramePr>
        <p:xfrm>
          <a:off x="190499" y="906780"/>
          <a:ext cx="11811001" cy="5272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486">
                  <a:extLst>
                    <a:ext uri="{9D8B030D-6E8A-4147-A177-3AD203B41FA5}">
                      <a16:colId xmlns:a16="http://schemas.microsoft.com/office/drawing/2014/main" val="3127433820"/>
                    </a:ext>
                  </a:extLst>
                </a:gridCol>
                <a:gridCol w="2437784">
                  <a:extLst>
                    <a:ext uri="{9D8B030D-6E8A-4147-A177-3AD203B41FA5}">
                      <a16:colId xmlns:a16="http://schemas.microsoft.com/office/drawing/2014/main" val="122982311"/>
                    </a:ext>
                  </a:extLst>
                </a:gridCol>
                <a:gridCol w="2289030">
                  <a:extLst>
                    <a:ext uri="{9D8B030D-6E8A-4147-A177-3AD203B41FA5}">
                      <a16:colId xmlns:a16="http://schemas.microsoft.com/office/drawing/2014/main" val="3116718377"/>
                    </a:ext>
                  </a:extLst>
                </a:gridCol>
                <a:gridCol w="2416418">
                  <a:extLst>
                    <a:ext uri="{9D8B030D-6E8A-4147-A177-3AD203B41FA5}">
                      <a16:colId xmlns:a16="http://schemas.microsoft.com/office/drawing/2014/main" val="2361047312"/>
                    </a:ext>
                  </a:extLst>
                </a:gridCol>
                <a:gridCol w="3565283">
                  <a:extLst>
                    <a:ext uri="{9D8B030D-6E8A-4147-A177-3AD203B41FA5}">
                      <a16:colId xmlns:a16="http://schemas.microsoft.com/office/drawing/2014/main" val="3012505730"/>
                    </a:ext>
                  </a:extLst>
                </a:gridCol>
              </a:tblGrid>
              <a:tr h="593495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Proje Mantığı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Objektif</a:t>
                      </a:r>
                      <a:r>
                        <a:rPr lang="tr-TR" sz="1400" b="1" baseline="0" dirty="0"/>
                        <a:t> olarak doğrulanabilir başarı göstergeleri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Doğrulama</a:t>
                      </a:r>
                      <a:r>
                        <a:rPr lang="tr-TR" sz="1400" b="1" baseline="0" dirty="0"/>
                        <a:t> Kaynakları ve Araçları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Varsayımlar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674489"/>
                  </a:ext>
                </a:extLst>
              </a:tr>
              <a:tr h="593495">
                <a:tc>
                  <a:txBody>
                    <a:bodyPr/>
                    <a:lstStyle/>
                    <a:p>
                      <a:r>
                        <a:rPr lang="tr-TR" sz="1400" b="1" dirty="0"/>
                        <a:t>Genel amaç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Projenin katkıda bulunacağı ana amaç nedir?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Genel amaçla ilgili kilit</a:t>
                      </a:r>
                      <a:r>
                        <a:rPr lang="tr-TR" sz="1400" b="1" baseline="0" dirty="0"/>
                        <a:t> göstergeler nelerdir?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Bu göstergeler için gerekli bilgi kaynakları nelerdir?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Amaçların</a:t>
                      </a:r>
                      <a:r>
                        <a:rPr lang="tr-TR" sz="1400" b="1" baseline="0" dirty="0"/>
                        <a:t> uzun süre sürdürülebilir olması için dışsal faktörler nelerdir?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46113"/>
                  </a:ext>
                </a:extLst>
              </a:tr>
              <a:tr h="1661787">
                <a:tc>
                  <a:txBody>
                    <a:bodyPr/>
                    <a:lstStyle/>
                    <a:p>
                      <a:r>
                        <a:rPr lang="tr-TR" sz="1400" b="1" dirty="0"/>
                        <a:t>Özel amaçlar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Ana amaça katkıda bulunacak alt amaçlar nelerdir?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Projenin başarıldığı hangi göstergelerden anlaşılacaktır?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Amaçların gerçekleştiğini</a:t>
                      </a:r>
                      <a:r>
                        <a:rPr lang="tr-TR" sz="1400" b="1" baseline="0" dirty="0"/>
                        <a:t> gösterecek, m</a:t>
                      </a:r>
                      <a:r>
                        <a:rPr lang="tr-TR" sz="1400" b="1" dirty="0"/>
                        <a:t>evcut olan yada toplanması gereken bilgi kaynakları nelerdir? Bu bilgilere ulaşmada kullanılacak yöntemler nelerdir?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Amaça ulaşmada sağlanması gereken dışsal koşullar</a:t>
                      </a:r>
                      <a:r>
                        <a:rPr lang="tr-TR" sz="1400" b="1" baseline="0" dirty="0"/>
                        <a:t> nelerdir? Risklerin öngörülmesi.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841054"/>
                  </a:ext>
                </a:extLst>
              </a:tr>
              <a:tr h="1127641">
                <a:tc>
                  <a:txBody>
                    <a:bodyPr/>
                    <a:lstStyle/>
                    <a:p>
                      <a:r>
                        <a:rPr lang="tr-TR" sz="1400" b="1" dirty="0"/>
                        <a:t>Beklenen sonuçlar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Projenin tanımlanan </a:t>
                      </a:r>
                      <a:r>
                        <a:rPr lang="tr-TR" sz="1400" b="1" baseline="0" dirty="0"/>
                        <a:t>hedeflere ulaşmada beklenen/ön görülen çıktıları nelerdir?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Beklenen sonuçlara ulaşıldığı hangi göstergeler ile belirlenecektir?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Proje</a:t>
                      </a:r>
                      <a:r>
                        <a:rPr lang="tr-TR" sz="1400" b="1" baseline="0" dirty="0"/>
                        <a:t> sonuçlarının elde edildiğine dair göstergelerin tespiti için hangi bilgi kaynakları kullanılacaktır?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Beklenen sonuçların zamanında elde edilmesi için hangi dışşal</a:t>
                      </a:r>
                      <a:r>
                        <a:rPr lang="tr-TR" sz="1400" b="1" baseline="0" dirty="0"/>
                        <a:t> koşullar sağlanmalıdır?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078003"/>
                  </a:ext>
                </a:extLst>
              </a:tr>
              <a:tr h="949593">
                <a:tc>
                  <a:txBody>
                    <a:bodyPr/>
                    <a:lstStyle/>
                    <a:p>
                      <a:r>
                        <a:rPr lang="tr-TR" sz="1400" b="1" dirty="0"/>
                        <a:t>Faaliyetler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Belirlenen hedeflere ulaşmak için uygulanacak faaliyetler nelerdir?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Araçlar: Bu faaliyetleri gerçekleştirmek</a:t>
                      </a:r>
                      <a:r>
                        <a:rPr lang="tr-TR" sz="1400" b="1" baseline="0" dirty="0"/>
                        <a:t> için gerekli arçlar nelerdir? Örn. Personel, ekipman, eğitim, tesis, materyal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Projedeki ilerleme</a:t>
                      </a:r>
                      <a:r>
                        <a:rPr lang="tr-TR" sz="1400" b="1" baseline="0" dirty="0"/>
                        <a:t> hakkındaki bilgi kaynakları nelerdir?</a:t>
                      </a:r>
                    </a:p>
                    <a:p>
                      <a:r>
                        <a:rPr lang="tr-TR" sz="1400" b="1" baseline="0" dirty="0"/>
                        <a:t>Maliyetler: Proje maaliyetleri nelerdir?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Proje başlamadan önce ne tür ön koşullar/faaliyetler gerekmektedir?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63332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0498" y="6262985"/>
            <a:ext cx="11811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2"/>
              </a:rPr>
              <a:t>Kaynak: https://sswm.info/planning-and-programming/decision-making/planning-community/logical-framework-approach</a:t>
            </a:r>
            <a:endParaRPr lang="tr-TR" dirty="0"/>
          </a:p>
        </p:txBody>
      </p:sp>
      <p:sp>
        <p:nvSpPr>
          <p:cNvPr id="3" name="Aşağı Ok 2"/>
          <p:cNvSpPr/>
          <p:nvPr/>
        </p:nvSpPr>
        <p:spPr>
          <a:xfrm rot="10800000">
            <a:off x="724392" y="1343329"/>
            <a:ext cx="3384468" cy="480442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1533234" y="3261717"/>
            <a:ext cx="176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AMAÇLAR HİYERARŞİSİ</a:t>
            </a:r>
          </a:p>
        </p:txBody>
      </p:sp>
      <p:sp>
        <p:nvSpPr>
          <p:cNvPr id="7" name="Aşağı Ok 6"/>
          <p:cNvSpPr/>
          <p:nvPr/>
        </p:nvSpPr>
        <p:spPr>
          <a:xfrm rot="5400000">
            <a:off x="4270759" y="2416364"/>
            <a:ext cx="1194197" cy="666925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2437326" y="5458876"/>
            <a:ext cx="176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PROJE GİRDİLERİ</a:t>
            </a:r>
          </a:p>
        </p:txBody>
      </p:sp>
    </p:spTree>
    <p:extLst>
      <p:ext uri="{BB962C8B-B14F-4D97-AF65-F5344CB8AC3E}">
        <p14:creationId xmlns:p14="http://schemas.microsoft.com/office/powerpoint/2010/main" val="331015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891E1F7-031C-4AA6-8B08-8D701C613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0" t="33548" r="14500" b="18874"/>
          <a:stretch/>
        </p:blipFill>
        <p:spPr>
          <a:xfrm>
            <a:off x="1965960" y="487680"/>
            <a:ext cx="9892042" cy="591312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8E00122-0235-43C9-9F0F-D220E8119ED1}"/>
              </a:ext>
            </a:extLst>
          </p:cNvPr>
          <p:cNvSpPr txBox="1"/>
          <p:nvPr/>
        </p:nvSpPr>
        <p:spPr>
          <a:xfrm>
            <a:off x="9196656" y="5242560"/>
            <a:ext cx="1029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Ön koşul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197ADA-FAF7-4F44-9ED5-D29761A9E1F9}"/>
              </a:ext>
            </a:extLst>
          </p:cNvPr>
          <p:cNvSpPr/>
          <p:nvPr/>
        </p:nvSpPr>
        <p:spPr>
          <a:xfrm>
            <a:off x="3596640" y="2091452"/>
            <a:ext cx="2377440" cy="3520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628DC50E-07B3-44BE-9FA8-991F333EC225}"/>
              </a:ext>
            </a:extLst>
          </p:cNvPr>
          <p:cNvCxnSpPr/>
          <p:nvPr/>
        </p:nvCxnSpPr>
        <p:spPr>
          <a:xfrm flipV="1">
            <a:off x="5166358" y="1520428"/>
            <a:ext cx="990602" cy="643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0FC23D1-1334-4DD6-9515-C4B6F1DB58B2}"/>
              </a:ext>
            </a:extLst>
          </p:cNvPr>
          <p:cNvSpPr txBox="1"/>
          <p:nvPr/>
        </p:nvSpPr>
        <p:spPr>
          <a:xfrm>
            <a:off x="6156960" y="1335762"/>
            <a:ext cx="17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STRATEJİ 1 için: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161CB167-1157-4CF9-B7CE-5D57C52C1200}"/>
              </a:ext>
            </a:extLst>
          </p:cNvPr>
          <p:cNvSpPr/>
          <p:nvPr/>
        </p:nvSpPr>
        <p:spPr>
          <a:xfrm>
            <a:off x="794255" y="6406633"/>
            <a:ext cx="418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Kaynak: https://aydin.tarimorman.gov.tr/</a:t>
            </a:r>
          </a:p>
        </p:txBody>
      </p:sp>
    </p:spTree>
    <p:extLst>
      <p:ext uri="{BB962C8B-B14F-4D97-AF65-F5344CB8AC3E}">
        <p14:creationId xmlns:p14="http://schemas.microsoft.com/office/powerpoint/2010/main" val="19207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3361" y="0"/>
            <a:ext cx="9956800" cy="11430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Mantıksal Çerçeve Matrisinin Doldurulması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596" r="29644" b="23056"/>
          <a:stretch/>
        </p:blipFill>
        <p:spPr>
          <a:xfrm>
            <a:off x="1221839" y="685301"/>
            <a:ext cx="8670307" cy="5577684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190498" y="6262985"/>
            <a:ext cx="11811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Kaynak: https://sswm.info/planning-and-programming/decision-making/planning-community/logical-framework-approach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668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Şablonda 7. 8. ve 9. hücreler aşağıda belirtilen yöntem ile oldukça kolay bir şekilde doldurulabilmektedir.</a:t>
            </a:r>
            <a:br>
              <a:rPr lang="tr-TR" sz="2800" dirty="0">
                <a:solidFill>
                  <a:srgbClr val="FF0000"/>
                </a:solidFill>
              </a:rPr>
            </a:b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t="23457" r="30844" b="16283"/>
          <a:stretch/>
        </p:blipFill>
        <p:spPr>
          <a:xfrm>
            <a:off x="1033154" y="1211282"/>
            <a:ext cx="8431480" cy="5510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498" y="6262985"/>
            <a:ext cx="11811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Kaynak: https://sswm.info/planning-and-programming/decision-making/planning-community/logical-framework-approach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367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93800" y="419100"/>
            <a:ext cx="9956800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Buradaki temel cümleler aşağıdan yukarıya doğru şu şekilde cevaplanmaktadır. </a:t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398" y="2011680"/>
            <a:ext cx="9601200" cy="3581400"/>
          </a:xfrm>
        </p:spPr>
        <p:txBody>
          <a:bodyPr>
            <a:normAutofit/>
          </a:bodyPr>
          <a:lstStyle/>
          <a:p>
            <a:r>
              <a:rPr lang="tr-TR" sz="2800" dirty="0"/>
              <a:t>Eğer ………. Faaliyetini gerçekleştirirsem ve …………… varsayımlarım doğruysa ……….. sonucuna ulaşırım.</a:t>
            </a:r>
          </a:p>
          <a:p>
            <a:r>
              <a:rPr lang="tr-TR" sz="2800" dirty="0"/>
              <a:t>Eğer ………. Sonucuna ulaşırsam ve ………………. varsayımlarım doğruysa …………….. özel hedefine ulaşırım</a:t>
            </a:r>
          </a:p>
          <a:p>
            <a:r>
              <a:rPr lang="tr-TR" sz="2800" dirty="0"/>
              <a:t>Eğer ………. Hedefine ulaşırsam ve …………….. varsayımlarım doğruysa …… olan genel hedefime ulaşırım</a:t>
            </a:r>
          </a:p>
          <a:p>
            <a:endParaRPr lang="tr-TR" sz="2800" dirty="0"/>
          </a:p>
        </p:txBody>
      </p:sp>
      <p:sp>
        <p:nvSpPr>
          <p:cNvPr id="4" name="Rectangle 5"/>
          <p:cNvSpPr/>
          <p:nvPr/>
        </p:nvSpPr>
        <p:spPr>
          <a:xfrm>
            <a:off x="819149" y="5792569"/>
            <a:ext cx="10706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2"/>
              </a:rPr>
              <a:t>Kaynak: https://sswm.info/planning-and-programming/decision-making/planning-community/logical-framework-approach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5152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0B923CF-842D-4A30-B6DF-1E2291CDB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75" t="26211" r="14250" b="23765"/>
          <a:stretch/>
        </p:blipFill>
        <p:spPr>
          <a:xfrm>
            <a:off x="1722120" y="582283"/>
            <a:ext cx="9387840" cy="5693434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1049CEC7-CFB0-4489-8D6D-49812A2819DF}"/>
              </a:ext>
            </a:extLst>
          </p:cNvPr>
          <p:cNvSpPr/>
          <p:nvPr/>
        </p:nvSpPr>
        <p:spPr>
          <a:xfrm>
            <a:off x="794255" y="6406633"/>
            <a:ext cx="418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Kaynak: https://aydin.tarimorman.gov.tr/</a:t>
            </a:r>
          </a:p>
        </p:txBody>
      </p:sp>
    </p:spTree>
    <p:extLst>
      <p:ext uri="{BB962C8B-B14F-4D97-AF65-F5344CB8AC3E}">
        <p14:creationId xmlns:p14="http://schemas.microsoft.com/office/powerpoint/2010/main" val="192612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B16531-19D7-4C05-B68E-B325944C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Riskler ve Varsayımlar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09AF2F-D1E2-4749-B7E2-63DC3BB50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646237"/>
            <a:ext cx="1095756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Riskler nedir?</a:t>
            </a:r>
          </a:p>
          <a:p>
            <a:r>
              <a:rPr lang="tr-TR" dirty="0"/>
              <a:t>Projenin başarısı için önemli olan ve dışsal faktörler olarak ifade ettiğimiz olumsuz etkilerin tümü.</a:t>
            </a:r>
          </a:p>
          <a:p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Varsayımlar nedir?</a:t>
            </a:r>
          </a:p>
          <a:p>
            <a:r>
              <a:rPr lang="tr-TR" dirty="0"/>
              <a:t>Projenin başarısını etkileyen veya belirleyen dışsal faktörlerin olumlu olarak ifade edilmesidir.</a:t>
            </a:r>
          </a:p>
          <a:p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Niçin gereklidirler?</a:t>
            </a:r>
          </a:p>
          <a:p>
            <a:r>
              <a:rPr lang="tr-TR" dirty="0"/>
              <a:t>Dışsal faktörler ve projenin başarısı üzerinde önemli etkilere sahip riskler tanımlanarak dikkate alınmalıdır</a:t>
            </a:r>
          </a:p>
          <a:p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Önkoşullar nelerdir?</a:t>
            </a:r>
          </a:p>
          <a:p>
            <a:r>
              <a:rPr lang="tr-TR" dirty="0"/>
              <a:t>Faaliyetler başlamadan önce aşılması gereken koşullardır</a:t>
            </a:r>
          </a:p>
        </p:txBody>
      </p:sp>
    </p:spTree>
    <p:extLst>
      <p:ext uri="{BB962C8B-B14F-4D97-AF65-F5344CB8AC3E}">
        <p14:creationId xmlns:p14="http://schemas.microsoft.com/office/powerpoint/2010/main" val="3838382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715D0A-6661-4E0D-BF9E-5423E032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Varsayımlar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6ED427-F2D5-4ECE-A500-71B8F5B85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896600" cy="4525963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FF0000"/>
                </a:solidFill>
                <a:highlight>
                  <a:srgbClr val="FFFF00"/>
                </a:highlight>
              </a:rPr>
              <a:t>Tanım: </a:t>
            </a:r>
            <a:r>
              <a:rPr lang="tr-TR" sz="2400" dirty="0"/>
              <a:t>Projenin başarısını etkileme potansiyeli olan ancak proje yürütücülerinin doğrudan etki alanının dışında kalan etmenlerdir. </a:t>
            </a:r>
          </a:p>
          <a:p>
            <a:r>
              <a:rPr lang="tr-TR" sz="2400" dirty="0"/>
              <a:t>“Varsayımlar” Mantıksal Çerçevenin 4. Sütununu oluştururlar.</a:t>
            </a:r>
          </a:p>
          <a:p>
            <a:r>
              <a:rPr lang="tr-TR" sz="2400" dirty="0">
                <a:solidFill>
                  <a:srgbClr val="FF0000"/>
                </a:solidFill>
                <a:highlight>
                  <a:srgbClr val="FFFF00"/>
                </a:highlight>
              </a:rPr>
              <a:t>Sorulacak Soru:</a:t>
            </a:r>
          </a:p>
          <a:p>
            <a:r>
              <a:rPr lang="tr-TR" sz="2400" dirty="0"/>
              <a:t>Hangi dışsal etmenler projenin kontrolü dışındadır ve projenin uygulanmasını, projenin yararlarının uzun vadedeki sürdürülebilirliğini etkiler?</a:t>
            </a:r>
          </a:p>
        </p:txBody>
      </p:sp>
    </p:spTree>
    <p:extLst>
      <p:ext uri="{BB962C8B-B14F-4D97-AF65-F5344CB8AC3E}">
        <p14:creationId xmlns:p14="http://schemas.microsoft.com/office/powerpoint/2010/main" val="3492298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EB02ACA-6807-4ABB-86A8-724B3648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Varsayımların Oluşturulması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7CAF4C-3FA8-4277-8381-7DA8B1227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1600201"/>
            <a:ext cx="11775831" cy="4688057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tr-TR" dirty="0"/>
              <a:t>Proje faaliyetlerine başlanabilmesi için gerekli önkoşulların belirlenmesi,</a:t>
            </a:r>
          </a:p>
          <a:p>
            <a:pPr marL="550926" indent="-514350">
              <a:buFont typeface="+mj-lt"/>
              <a:buAutoNum type="arabicPeriod"/>
            </a:pPr>
            <a:r>
              <a:rPr lang="tr-TR" dirty="0"/>
              <a:t>Hedef seviyelerine uygun olarak her aşama için risklerin belirlenmesi</a:t>
            </a:r>
          </a:p>
          <a:p>
            <a:pPr marL="550926" indent="-514350">
              <a:buFont typeface="+mj-lt"/>
              <a:buAutoNum type="arabicPeriod"/>
            </a:pPr>
            <a:r>
              <a:rPr lang="tr-TR" dirty="0"/>
              <a:t>Bu risklerin olumlu ifadelere çevrilmesi (varsayıma dönüştürülmesi)</a:t>
            </a:r>
          </a:p>
          <a:p>
            <a:pPr marL="550926" indent="-514350">
              <a:buFont typeface="+mj-lt"/>
              <a:buAutoNum type="arabicPeriod"/>
            </a:pPr>
            <a:r>
              <a:rPr lang="tr-TR" dirty="0"/>
              <a:t>Bu varsayımların projenin başarısı açısından öneminin ve gerçekleşme ihtimalinin gözden geçirilmesi (varsayım algoritması) ve gerekirse bunlarla ilgili önlemler alınması</a:t>
            </a:r>
          </a:p>
          <a:p>
            <a:pPr marL="550926" indent="-514350">
              <a:buFont typeface="+mj-lt"/>
              <a:buAutoNum type="arabicPeriod"/>
            </a:pPr>
            <a:r>
              <a:rPr lang="tr-TR" dirty="0"/>
              <a:t>Gerekli varsayımların hedef seviyelerine uygun olarak mantıksal çerçeve matrisine yerleştirilmesi</a:t>
            </a:r>
          </a:p>
        </p:txBody>
      </p:sp>
    </p:spTree>
    <p:extLst>
      <p:ext uri="{BB962C8B-B14F-4D97-AF65-F5344CB8AC3E}">
        <p14:creationId xmlns:p14="http://schemas.microsoft.com/office/powerpoint/2010/main" val="1427037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74529A6-52CE-4269-99AC-B33D49336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5" t="19986" r="8875" b="14871"/>
          <a:stretch/>
        </p:blipFill>
        <p:spPr>
          <a:xfrm>
            <a:off x="1455420" y="213359"/>
            <a:ext cx="9281160" cy="6016327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408EED2-D0AF-43CE-8E1A-4F64D210978B}"/>
              </a:ext>
            </a:extLst>
          </p:cNvPr>
          <p:cNvSpPr/>
          <p:nvPr/>
        </p:nvSpPr>
        <p:spPr>
          <a:xfrm>
            <a:off x="809495" y="6275309"/>
            <a:ext cx="418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Kaynak: https://aydin.tarimorman.gov.tr/</a:t>
            </a:r>
          </a:p>
        </p:txBody>
      </p:sp>
    </p:spTree>
    <p:extLst>
      <p:ext uri="{BB962C8B-B14F-4D97-AF65-F5344CB8AC3E}">
        <p14:creationId xmlns:p14="http://schemas.microsoft.com/office/powerpoint/2010/main" val="15728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HAFTALIK DERS AKIŞI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762000" y="1752601"/>
            <a:ext cx="9956800" cy="4525963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Proje hazırlamaya giriş, temel yönetim ilkeleri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Sorun analizi, problem temelli yaklaşımın benimsenmesi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Hedef analizi, uygun yöntem seçimi </a:t>
            </a:r>
            <a:r>
              <a:rPr lang="tr-TR" sz="3000" dirty="0"/>
              <a:t>(Strateji analizi)</a:t>
            </a: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tr-TR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Paydaş analizi, proje ekibinin yetkinlikleri ve görev dağılımları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Maliyet analizi, yapılabilirlik</a:t>
            </a:r>
            <a:endParaRPr kumimoji="0" lang="tr-T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Mantıksal çerçevenin oluşturulması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Ara sınav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Örnek proje taslakları ile projelendirme (Örnek tema: İklim değişikliği ile mücadele)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GZTF analizi ile örnek proje değerlendirme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 Örnek proje taslakları ile projelendirme (Örnek tema: Sürdürülebilir tarım sistemlerinin yaygınlaştırılması)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 GZTF analizi ile örnek proje değerlendirme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 Örnek proje taslakları ile projelendirme (Örnek tema: Doğal kaynakların korunması)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 GZTF analizi ile örnek proje değerlendirme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14. Genel değerlendirme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58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9D9A8E5-E5F0-465B-83C9-41A6CCD58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75" t="22875" r="14375" b="15094"/>
          <a:stretch/>
        </p:blipFill>
        <p:spPr>
          <a:xfrm>
            <a:off x="2042160" y="82035"/>
            <a:ext cx="8458200" cy="637794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7FBDE783-6B2D-4EFC-A376-4ECDACBDECCD}"/>
              </a:ext>
            </a:extLst>
          </p:cNvPr>
          <p:cNvSpPr/>
          <p:nvPr/>
        </p:nvSpPr>
        <p:spPr>
          <a:xfrm>
            <a:off x="794255" y="6406633"/>
            <a:ext cx="418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Kaynak: https://aydin.tarimorman.gov.tr/</a:t>
            </a:r>
          </a:p>
        </p:txBody>
      </p:sp>
    </p:spTree>
    <p:extLst>
      <p:ext uri="{BB962C8B-B14F-4D97-AF65-F5344CB8AC3E}">
        <p14:creationId xmlns:p14="http://schemas.microsoft.com/office/powerpoint/2010/main" val="3683212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utlu Yaşam Bölgesi BATI AKDENİZ - ppt indi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6944" r="452" b="2500"/>
          <a:stretch/>
        </p:blipFill>
        <p:spPr bwMode="auto">
          <a:xfrm>
            <a:off x="1469064" y="178906"/>
            <a:ext cx="8972551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924" y="6488668"/>
            <a:ext cx="499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hlinkClick r:id="rId3"/>
              </a:rPr>
              <a:t>Kaynak: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https://slideplayer.biz.tr/slide/2745502/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56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roje Döngüsü Yönetimi ve Mantıksal Çerçeve Yaklaşımı - PDF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82" y="138112"/>
            <a:ext cx="8347539" cy="661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857" y="6396722"/>
            <a:ext cx="9966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Kaynak: </a:t>
            </a:r>
            <a:r>
              <a:rPr lang="en-US" dirty="0">
                <a:hlinkClick r:id="rId3"/>
              </a:rPr>
              <a:t>https://docplayer.biz.tr/12742990-Proje-dongusu-yonetimi-ve-mantiksal-cerceve-yaklasimi.html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14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41" t="35381" r="36298" b="6043"/>
          <a:stretch/>
        </p:blipFill>
        <p:spPr>
          <a:xfrm>
            <a:off x="1998921" y="740365"/>
            <a:ext cx="7049386" cy="48812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622" y="5621642"/>
            <a:ext cx="6622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Kaynak: </a:t>
            </a:r>
            <a:r>
              <a:rPr lang="en-US" dirty="0">
                <a:hlinkClick r:id="rId3"/>
              </a:rPr>
              <a:t>http://projeokulu.com/ornek-mantiksal-cerceve-matrisi/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46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35" t="41206" r="35932" b="21972"/>
          <a:stretch/>
        </p:blipFill>
        <p:spPr>
          <a:xfrm>
            <a:off x="1392865" y="1421259"/>
            <a:ext cx="8878186" cy="3818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141" t="35381" r="36298" b="58494"/>
          <a:stretch/>
        </p:blipFill>
        <p:spPr>
          <a:xfrm>
            <a:off x="1392865" y="910895"/>
            <a:ext cx="8878186" cy="5103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622" y="5621642"/>
            <a:ext cx="6622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4"/>
              </a:rPr>
              <a:t>Kaynak: </a:t>
            </a:r>
            <a:r>
              <a:rPr lang="en-US" dirty="0">
                <a:hlinkClick r:id="rId4"/>
              </a:rPr>
              <a:t>http://projeokulu.com/ornek-mantiksal-cerceve-matrisi/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8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Mantıksal çerçevenin oluşturulması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600201"/>
            <a:ext cx="11277600" cy="4525963"/>
          </a:xfrm>
        </p:spPr>
        <p:txBody>
          <a:bodyPr>
            <a:normAutofit/>
          </a:bodyPr>
          <a:lstStyle/>
          <a:p>
            <a:r>
              <a:rPr lang="tr-TR" sz="4200" dirty="0"/>
              <a:t>Mantıksal çerçeve, analiz sonuçlarına göre proje hedeflerinin sistematik bir şekilde ve belirli bir mantık dahilinde ortaya konulmasıdır.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Mantıksal Çerçeve Yaklaşımı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Projelerdeki analiz, planlama ve uygulama aracıdır.</a:t>
            </a:r>
          </a:p>
          <a:p>
            <a:r>
              <a:rPr lang="tr-TR" dirty="0"/>
              <a:t>Bu bağlamda;</a:t>
            </a:r>
          </a:p>
          <a:p>
            <a:r>
              <a:rPr lang="tr-TR" dirty="0"/>
              <a:t>Farklı seviyelerdeki hedefler arasında nedensellik ilişkileri kurulur,</a:t>
            </a:r>
          </a:p>
          <a:p>
            <a:r>
              <a:rPr lang="tr-TR" dirty="0"/>
              <a:t>Ulaşılmak istenen hedeflere ne düzeyde ulaşılabilceği ile ilgili değerlendirmeler yapılır,</a:t>
            </a:r>
          </a:p>
          <a:p>
            <a:r>
              <a:rPr lang="tr-TR" dirty="0"/>
              <a:t>Projedeki olası riskler ortaya konulur. </a:t>
            </a:r>
          </a:p>
          <a:p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288965" y="5377388"/>
            <a:ext cx="11657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u="sng" dirty="0"/>
              <a:t>Mantıksal çerçeve sizi amacınıza ulaştıran bir plan çizelgesidir. </a:t>
            </a:r>
          </a:p>
        </p:txBody>
      </p:sp>
    </p:spTree>
    <p:extLst>
      <p:ext uri="{BB962C8B-B14F-4D97-AF65-F5344CB8AC3E}">
        <p14:creationId xmlns:p14="http://schemas.microsoft.com/office/powerpoint/2010/main" val="62131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Mantıksal çerçevenin oluşturulması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600201"/>
            <a:ext cx="11277600" cy="45259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Analiz ve Planlama süreçlerinden oluşan çerçevede yapılacak analiz ve aşamalar:</a:t>
            </a:r>
          </a:p>
          <a:p>
            <a:r>
              <a:rPr lang="tr-TR" dirty="0"/>
              <a:t>Sorun Analizi </a:t>
            </a:r>
          </a:p>
          <a:p>
            <a:r>
              <a:rPr lang="tr-TR" dirty="0"/>
              <a:t>Hedef Analizi</a:t>
            </a:r>
          </a:p>
          <a:p>
            <a:r>
              <a:rPr lang="tr-TR" dirty="0"/>
              <a:t>Paydaş Analizi</a:t>
            </a:r>
          </a:p>
          <a:p>
            <a:r>
              <a:rPr lang="tr-TR" dirty="0"/>
              <a:t>Strateji Analizi </a:t>
            </a:r>
          </a:p>
          <a:p>
            <a:r>
              <a:rPr lang="tr-TR" dirty="0"/>
              <a:t>Mantıksal Çerçeve Matrisinin Hazırlanması</a:t>
            </a:r>
          </a:p>
          <a:p>
            <a:r>
              <a:rPr lang="tr-TR" dirty="0"/>
              <a:t>Faaliyet Planının Hazırlanması</a:t>
            </a:r>
          </a:p>
          <a:p>
            <a:r>
              <a:rPr lang="tr-TR" dirty="0"/>
              <a:t>Bütçenin Hazırlanması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124657"/>
            <a:ext cx="9956800" cy="1143000"/>
          </a:xfrm>
        </p:spPr>
        <p:txBody>
          <a:bodyPr/>
          <a:lstStyle/>
          <a:p>
            <a:r>
              <a:rPr lang="tr-TR" b="1" u="sng" dirty="0">
                <a:solidFill>
                  <a:srgbClr val="FF0000"/>
                </a:solidFill>
              </a:rPr>
              <a:t>Mantıksal Çerçeve Yaklaşımı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14844" y="1282772"/>
            <a:ext cx="4291445" cy="101138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ANALİZ AŞAMASI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874327" y="1282772"/>
            <a:ext cx="4433455" cy="106802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PLANLAMA  AŞAMASI</a:t>
            </a:r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1014845" y="2350798"/>
            <a:ext cx="3768437" cy="9144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Mevcut Durum Analizi</a:t>
            </a:r>
            <a:endParaRPr lang="en-US" dirty="0"/>
          </a:p>
        </p:txBody>
      </p:sp>
      <p:sp>
        <p:nvSpPr>
          <p:cNvPr id="9" name="Down Arrow Callout 8"/>
          <p:cNvSpPr/>
          <p:nvPr/>
        </p:nvSpPr>
        <p:spPr>
          <a:xfrm>
            <a:off x="1014843" y="5105036"/>
            <a:ext cx="3768437" cy="9144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Paydaş Analizi </a:t>
            </a:r>
            <a:endParaRPr lang="en-US" dirty="0"/>
          </a:p>
        </p:txBody>
      </p:sp>
      <p:sp>
        <p:nvSpPr>
          <p:cNvPr id="10" name="Down Arrow Callout 9"/>
          <p:cNvSpPr/>
          <p:nvPr/>
        </p:nvSpPr>
        <p:spPr>
          <a:xfrm>
            <a:off x="1018306" y="3265198"/>
            <a:ext cx="3768437" cy="9144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Sorun Analizi</a:t>
            </a:r>
            <a:endParaRPr lang="en-US" dirty="0"/>
          </a:p>
        </p:txBody>
      </p:sp>
      <p:sp>
        <p:nvSpPr>
          <p:cNvPr id="11" name="Down Arrow Callout 10"/>
          <p:cNvSpPr/>
          <p:nvPr/>
        </p:nvSpPr>
        <p:spPr>
          <a:xfrm>
            <a:off x="1014844" y="4179598"/>
            <a:ext cx="3768437" cy="9144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Hedef Analizi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14842" y="6027589"/>
            <a:ext cx="3768437" cy="5928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Strateji Analizi</a:t>
            </a:r>
            <a:endParaRPr lang="en-US" dirty="0"/>
          </a:p>
        </p:txBody>
      </p:sp>
      <p:sp>
        <p:nvSpPr>
          <p:cNvPr id="14" name="Down Arrow Callout 13"/>
          <p:cNvSpPr/>
          <p:nvPr/>
        </p:nvSpPr>
        <p:spPr>
          <a:xfrm>
            <a:off x="5874327" y="2294154"/>
            <a:ext cx="4433455" cy="914400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Mantıksal Çerçeve Matrisinin Hazırlanması</a:t>
            </a:r>
            <a:endParaRPr lang="en-US" dirty="0"/>
          </a:p>
        </p:txBody>
      </p:sp>
      <p:sp>
        <p:nvSpPr>
          <p:cNvPr id="15" name="Down Arrow Callout 14"/>
          <p:cNvSpPr/>
          <p:nvPr/>
        </p:nvSpPr>
        <p:spPr>
          <a:xfrm>
            <a:off x="5870865" y="3208554"/>
            <a:ext cx="4433455" cy="914400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Faaliyetlerin Planlanması</a:t>
            </a:r>
            <a:endParaRPr lang="en-US" dirty="0"/>
          </a:p>
        </p:txBody>
      </p:sp>
      <p:sp>
        <p:nvSpPr>
          <p:cNvPr id="16" name="Down Arrow Callout 15"/>
          <p:cNvSpPr/>
          <p:nvPr/>
        </p:nvSpPr>
        <p:spPr>
          <a:xfrm>
            <a:off x="5874326" y="4085070"/>
            <a:ext cx="4433455" cy="914400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Bütçe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760028" y="5156163"/>
            <a:ext cx="4655127" cy="1515414"/>
          </a:xfrm>
          <a:prstGeom prst="ellipse">
            <a:avLst/>
          </a:prstGeom>
          <a:solidFill>
            <a:srgbClr val="CC5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PROJENİN GERÇEKLEŞTİRİLMESİ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1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Strateji Analizi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77600" cy="4525963"/>
          </a:xfrm>
        </p:spPr>
        <p:txBody>
          <a:bodyPr/>
          <a:lstStyle/>
          <a:p>
            <a:r>
              <a:rPr lang="en-US" dirty="0" err="1"/>
              <a:t>Hedef</a:t>
            </a:r>
            <a:r>
              <a:rPr lang="en-US" dirty="0"/>
              <a:t> </a:t>
            </a:r>
            <a:r>
              <a:rPr lang="en-US" dirty="0" err="1"/>
              <a:t>ağacında</a:t>
            </a:r>
            <a:r>
              <a:rPr lang="en-US" dirty="0"/>
              <a:t> </a:t>
            </a:r>
            <a:r>
              <a:rPr lang="en-US" dirty="0" err="1"/>
              <a:t>belirle</a:t>
            </a:r>
            <a:r>
              <a:rPr lang="tr-TR" dirty="0"/>
              <a:t>diğiniz </a:t>
            </a:r>
            <a:r>
              <a:rPr lang="en-US" dirty="0" err="1"/>
              <a:t>hedeflere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ulaş</a:t>
            </a:r>
            <a:r>
              <a:rPr lang="tr-TR" dirty="0"/>
              <a:t>acağınızın, hangi yol ve yöntemleri izleneyeceğinizin analiz edilmesidir.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7095" y="3325317"/>
            <a:ext cx="3551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Hedef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ağacındaki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aynı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türden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hedef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kümelerine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ulaşmada izlenecek yöntemsel yaklaşım sizin </a:t>
            </a:r>
            <a:r>
              <a:rPr lang="en-US" sz="2400" dirty="0" err="1">
                <a:solidFill>
                  <a:srgbClr val="FF0000"/>
                </a:solidFill>
              </a:rPr>
              <a:t>strateji</a:t>
            </a:r>
            <a:r>
              <a:rPr lang="tr-TR" sz="2400" dirty="0" err="1">
                <a:solidFill>
                  <a:srgbClr val="FF0000"/>
                </a:solidFill>
              </a:rPr>
              <a:t>dir</a:t>
            </a:r>
            <a:r>
              <a:rPr lang="tr-TR" sz="2400" dirty="0">
                <a:solidFill>
                  <a:srgbClr val="FF0000"/>
                </a:solidFill>
              </a:rPr>
              <a:t>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125" t="27747" r="17629" b="25095"/>
          <a:stretch/>
        </p:blipFill>
        <p:spPr>
          <a:xfrm>
            <a:off x="3946813" y="3018189"/>
            <a:ext cx="7578437" cy="3449783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581400" y="3667125"/>
            <a:ext cx="4972050" cy="2838450"/>
          </a:xfrm>
          <a:custGeom>
            <a:avLst/>
            <a:gdLst>
              <a:gd name="connsiteX0" fmla="*/ 2466975 w 4972050"/>
              <a:gd name="connsiteY0" fmla="*/ 1828800 h 2838450"/>
              <a:gd name="connsiteX1" fmla="*/ 2524125 w 4972050"/>
              <a:gd name="connsiteY1" fmla="*/ 1933575 h 2838450"/>
              <a:gd name="connsiteX2" fmla="*/ 2533650 w 4972050"/>
              <a:gd name="connsiteY2" fmla="*/ 1962150 h 2838450"/>
              <a:gd name="connsiteX3" fmla="*/ 2524125 w 4972050"/>
              <a:gd name="connsiteY3" fmla="*/ 2057400 h 2838450"/>
              <a:gd name="connsiteX4" fmla="*/ 2505075 w 4972050"/>
              <a:gd name="connsiteY4" fmla="*/ 2114550 h 2838450"/>
              <a:gd name="connsiteX5" fmla="*/ 2486025 w 4972050"/>
              <a:gd name="connsiteY5" fmla="*/ 2171700 h 2838450"/>
              <a:gd name="connsiteX6" fmla="*/ 2476500 w 4972050"/>
              <a:gd name="connsiteY6" fmla="*/ 2200275 h 2838450"/>
              <a:gd name="connsiteX7" fmla="*/ 2457450 w 4972050"/>
              <a:gd name="connsiteY7" fmla="*/ 2228850 h 2838450"/>
              <a:gd name="connsiteX8" fmla="*/ 2447925 w 4972050"/>
              <a:gd name="connsiteY8" fmla="*/ 2257425 h 2838450"/>
              <a:gd name="connsiteX9" fmla="*/ 2428875 w 4972050"/>
              <a:gd name="connsiteY9" fmla="*/ 2286000 h 2838450"/>
              <a:gd name="connsiteX10" fmla="*/ 2409825 w 4972050"/>
              <a:gd name="connsiteY10" fmla="*/ 2343150 h 2838450"/>
              <a:gd name="connsiteX11" fmla="*/ 2400300 w 4972050"/>
              <a:gd name="connsiteY11" fmla="*/ 2524125 h 2838450"/>
              <a:gd name="connsiteX12" fmla="*/ 2333625 w 4972050"/>
              <a:gd name="connsiteY12" fmla="*/ 2600325 h 2838450"/>
              <a:gd name="connsiteX13" fmla="*/ 2276475 w 4972050"/>
              <a:gd name="connsiteY13" fmla="*/ 2657475 h 2838450"/>
              <a:gd name="connsiteX14" fmla="*/ 2219325 w 4972050"/>
              <a:gd name="connsiteY14" fmla="*/ 2714625 h 2838450"/>
              <a:gd name="connsiteX15" fmla="*/ 2190750 w 4972050"/>
              <a:gd name="connsiteY15" fmla="*/ 2743200 h 2838450"/>
              <a:gd name="connsiteX16" fmla="*/ 2105025 w 4972050"/>
              <a:gd name="connsiteY16" fmla="*/ 2800350 h 2838450"/>
              <a:gd name="connsiteX17" fmla="*/ 2076450 w 4972050"/>
              <a:gd name="connsiteY17" fmla="*/ 2819400 h 2838450"/>
              <a:gd name="connsiteX18" fmla="*/ 2009775 w 4972050"/>
              <a:gd name="connsiteY18" fmla="*/ 2838450 h 2838450"/>
              <a:gd name="connsiteX19" fmla="*/ 1609725 w 4972050"/>
              <a:gd name="connsiteY19" fmla="*/ 2828925 h 2838450"/>
              <a:gd name="connsiteX20" fmla="*/ 1514475 w 4972050"/>
              <a:gd name="connsiteY20" fmla="*/ 2819400 h 2838450"/>
              <a:gd name="connsiteX21" fmla="*/ 1438275 w 4972050"/>
              <a:gd name="connsiteY21" fmla="*/ 2800350 h 2838450"/>
              <a:gd name="connsiteX22" fmla="*/ 1400175 w 4972050"/>
              <a:gd name="connsiteY22" fmla="*/ 2790825 h 2838450"/>
              <a:gd name="connsiteX23" fmla="*/ 1323975 w 4972050"/>
              <a:gd name="connsiteY23" fmla="*/ 2771775 h 2838450"/>
              <a:gd name="connsiteX24" fmla="*/ 1285875 w 4972050"/>
              <a:gd name="connsiteY24" fmla="*/ 2762250 h 2838450"/>
              <a:gd name="connsiteX25" fmla="*/ 1238250 w 4972050"/>
              <a:gd name="connsiteY25" fmla="*/ 2752725 h 2838450"/>
              <a:gd name="connsiteX26" fmla="*/ 1171575 w 4972050"/>
              <a:gd name="connsiteY26" fmla="*/ 2724150 h 2838450"/>
              <a:gd name="connsiteX27" fmla="*/ 1123950 w 4972050"/>
              <a:gd name="connsiteY27" fmla="*/ 2714625 h 2838450"/>
              <a:gd name="connsiteX28" fmla="*/ 1066800 w 4972050"/>
              <a:gd name="connsiteY28" fmla="*/ 2695575 h 2838450"/>
              <a:gd name="connsiteX29" fmla="*/ 990600 w 4972050"/>
              <a:gd name="connsiteY29" fmla="*/ 2676525 h 2838450"/>
              <a:gd name="connsiteX30" fmla="*/ 962025 w 4972050"/>
              <a:gd name="connsiteY30" fmla="*/ 2667000 h 2838450"/>
              <a:gd name="connsiteX31" fmla="*/ 933450 w 4972050"/>
              <a:gd name="connsiteY31" fmla="*/ 2647950 h 2838450"/>
              <a:gd name="connsiteX32" fmla="*/ 885825 w 4972050"/>
              <a:gd name="connsiteY32" fmla="*/ 2638425 h 2838450"/>
              <a:gd name="connsiteX33" fmla="*/ 857250 w 4972050"/>
              <a:gd name="connsiteY33" fmla="*/ 2628900 h 2838450"/>
              <a:gd name="connsiteX34" fmla="*/ 800100 w 4972050"/>
              <a:gd name="connsiteY34" fmla="*/ 2590800 h 2838450"/>
              <a:gd name="connsiteX35" fmla="*/ 742950 w 4972050"/>
              <a:gd name="connsiteY35" fmla="*/ 2581275 h 2838450"/>
              <a:gd name="connsiteX36" fmla="*/ 714375 w 4972050"/>
              <a:gd name="connsiteY36" fmla="*/ 2571750 h 2838450"/>
              <a:gd name="connsiteX37" fmla="*/ 676275 w 4972050"/>
              <a:gd name="connsiteY37" fmla="*/ 2562225 h 2838450"/>
              <a:gd name="connsiteX38" fmla="*/ 590550 w 4972050"/>
              <a:gd name="connsiteY38" fmla="*/ 2543175 h 2838450"/>
              <a:gd name="connsiteX39" fmla="*/ 371475 w 4972050"/>
              <a:gd name="connsiteY39" fmla="*/ 2533650 h 2838450"/>
              <a:gd name="connsiteX40" fmla="*/ 342900 w 4972050"/>
              <a:gd name="connsiteY40" fmla="*/ 2514600 h 2838450"/>
              <a:gd name="connsiteX41" fmla="*/ 276225 w 4972050"/>
              <a:gd name="connsiteY41" fmla="*/ 2476500 h 2838450"/>
              <a:gd name="connsiteX42" fmla="*/ 180975 w 4972050"/>
              <a:gd name="connsiteY42" fmla="*/ 2362200 h 2838450"/>
              <a:gd name="connsiteX43" fmla="*/ 161925 w 4972050"/>
              <a:gd name="connsiteY43" fmla="*/ 2305050 h 2838450"/>
              <a:gd name="connsiteX44" fmla="*/ 152400 w 4972050"/>
              <a:gd name="connsiteY44" fmla="*/ 2266950 h 2838450"/>
              <a:gd name="connsiteX45" fmla="*/ 114300 w 4972050"/>
              <a:gd name="connsiteY45" fmla="*/ 2190750 h 2838450"/>
              <a:gd name="connsiteX46" fmla="*/ 85725 w 4972050"/>
              <a:gd name="connsiteY46" fmla="*/ 2124075 h 2838450"/>
              <a:gd name="connsiteX47" fmla="*/ 66675 w 4972050"/>
              <a:gd name="connsiteY47" fmla="*/ 2095500 h 2838450"/>
              <a:gd name="connsiteX48" fmla="*/ 47625 w 4972050"/>
              <a:gd name="connsiteY48" fmla="*/ 2038350 h 2838450"/>
              <a:gd name="connsiteX49" fmla="*/ 38100 w 4972050"/>
              <a:gd name="connsiteY49" fmla="*/ 2009775 h 2838450"/>
              <a:gd name="connsiteX50" fmla="*/ 28575 w 4972050"/>
              <a:gd name="connsiteY50" fmla="*/ 1981200 h 2838450"/>
              <a:gd name="connsiteX51" fmla="*/ 0 w 4972050"/>
              <a:gd name="connsiteY51" fmla="*/ 1800225 h 2838450"/>
              <a:gd name="connsiteX52" fmla="*/ 9525 w 4972050"/>
              <a:gd name="connsiteY52" fmla="*/ 1447800 h 2838450"/>
              <a:gd name="connsiteX53" fmla="*/ 19050 w 4972050"/>
              <a:gd name="connsiteY53" fmla="*/ 1400175 h 2838450"/>
              <a:gd name="connsiteX54" fmla="*/ 38100 w 4972050"/>
              <a:gd name="connsiteY54" fmla="*/ 1362075 h 2838450"/>
              <a:gd name="connsiteX55" fmla="*/ 85725 w 4972050"/>
              <a:gd name="connsiteY55" fmla="*/ 1285875 h 2838450"/>
              <a:gd name="connsiteX56" fmla="*/ 123825 w 4972050"/>
              <a:gd name="connsiteY56" fmla="*/ 1219200 h 2838450"/>
              <a:gd name="connsiteX57" fmla="*/ 142875 w 4972050"/>
              <a:gd name="connsiteY57" fmla="*/ 1181100 h 2838450"/>
              <a:gd name="connsiteX58" fmla="*/ 161925 w 4972050"/>
              <a:gd name="connsiteY58" fmla="*/ 1152525 h 2838450"/>
              <a:gd name="connsiteX59" fmla="*/ 228600 w 4972050"/>
              <a:gd name="connsiteY59" fmla="*/ 1038225 h 2838450"/>
              <a:gd name="connsiteX60" fmla="*/ 257175 w 4972050"/>
              <a:gd name="connsiteY60" fmla="*/ 971550 h 2838450"/>
              <a:gd name="connsiteX61" fmla="*/ 276225 w 4972050"/>
              <a:gd name="connsiteY61" fmla="*/ 942975 h 2838450"/>
              <a:gd name="connsiteX62" fmla="*/ 304800 w 4972050"/>
              <a:gd name="connsiteY62" fmla="*/ 923925 h 2838450"/>
              <a:gd name="connsiteX63" fmla="*/ 314325 w 4972050"/>
              <a:gd name="connsiteY63" fmla="*/ 895350 h 2838450"/>
              <a:gd name="connsiteX64" fmla="*/ 381000 w 4972050"/>
              <a:gd name="connsiteY64" fmla="*/ 800100 h 2838450"/>
              <a:gd name="connsiteX65" fmla="*/ 447675 w 4972050"/>
              <a:gd name="connsiteY65" fmla="*/ 704850 h 2838450"/>
              <a:gd name="connsiteX66" fmla="*/ 533400 w 4972050"/>
              <a:gd name="connsiteY66" fmla="*/ 628650 h 2838450"/>
              <a:gd name="connsiteX67" fmla="*/ 552450 w 4972050"/>
              <a:gd name="connsiteY67" fmla="*/ 600075 h 2838450"/>
              <a:gd name="connsiteX68" fmla="*/ 619125 w 4972050"/>
              <a:gd name="connsiteY68" fmla="*/ 571500 h 2838450"/>
              <a:gd name="connsiteX69" fmla="*/ 647700 w 4972050"/>
              <a:gd name="connsiteY69" fmla="*/ 552450 h 2838450"/>
              <a:gd name="connsiteX70" fmla="*/ 733425 w 4972050"/>
              <a:gd name="connsiteY70" fmla="*/ 523875 h 2838450"/>
              <a:gd name="connsiteX71" fmla="*/ 809625 w 4972050"/>
              <a:gd name="connsiteY71" fmla="*/ 495300 h 2838450"/>
              <a:gd name="connsiteX72" fmla="*/ 847725 w 4972050"/>
              <a:gd name="connsiteY72" fmla="*/ 485775 h 2838450"/>
              <a:gd name="connsiteX73" fmla="*/ 876300 w 4972050"/>
              <a:gd name="connsiteY73" fmla="*/ 476250 h 2838450"/>
              <a:gd name="connsiteX74" fmla="*/ 914400 w 4972050"/>
              <a:gd name="connsiteY74" fmla="*/ 466725 h 2838450"/>
              <a:gd name="connsiteX75" fmla="*/ 962025 w 4972050"/>
              <a:gd name="connsiteY75" fmla="*/ 447675 h 2838450"/>
              <a:gd name="connsiteX76" fmla="*/ 1057275 w 4972050"/>
              <a:gd name="connsiteY76" fmla="*/ 428625 h 2838450"/>
              <a:gd name="connsiteX77" fmla="*/ 1114425 w 4972050"/>
              <a:gd name="connsiteY77" fmla="*/ 409575 h 2838450"/>
              <a:gd name="connsiteX78" fmla="*/ 1143000 w 4972050"/>
              <a:gd name="connsiteY78" fmla="*/ 400050 h 2838450"/>
              <a:gd name="connsiteX79" fmla="*/ 1200150 w 4972050"/>
              <a:gd name="connsiteY79" fmla="*/ 390525 h 2838450"/>
              <a:gd name="connsiteX80" fmla="*/ 1238250 w 4972050"/>
              <a:gd name="connsiteY80" fmla="*/ 371475 h 2838450"/>
              <a:gd name="connsiteX81" fmla="*/ 1276350 w 4972050"/>
              <a:gd name="connsiteY81" fmla="*/ 361950 h 2838450"/>
              <a:gd name="connsiteX82" fmla="*/ 1343025 w 4972050"/>
              <a:gd name="connsiteY82" fmla="*/ 342900 h 2838450"/>
              <a:gd name="connsiteX83" fmla="*/ 1447800 w 4972050"/>
              <a:gd name="connsiteY83" fmla="*/ 304800 h 2838450"/>
              <a:gd name="connsiteX84" fmla="*/ 1485900 w 4972050"/>
              <a:gd name="connsiteY84" fmla="*/ 295275 h 2838450"/>
              <a:gd name="connsiteX85" fmla="*/ 1514475 w 4972050"/>
              <a:gd name="connsiteY85" fmla="*/ 285750 h 2838450"/>
              <a:gd name="connsiteX86" fmla="*/ 1638300 w 4972050"/>
              <a:gd name="connsiteY86" fmla="*/ 257175 h 2838450"/>
              <a:gd name="connsiteX87" fmla="*/ 1676400 w 4972050"/>
              <a:gd name="connsiteY87" fmla="*/ 247650 h 2838450"/>
              <a:gd name="connsiteX88" fmla="*/ 1724025 w 4972050"/>
              <a:gd name="connsiteY88" fmla="*/ 238125 h 2838450"/>
              <a:gd name="connsiteX89" fmla="*/ 1752600 w 4972050"/>
              <a:gd name="connsiteY89" fmla="*/ 228600 h 2838450"/>
              <a:gd name="connsiteX90" fmla="*/ 1800225 w 4972050"/>
              <a:gd name="connsiteY90" fmla="*/ 219075 h 2838450"/>
              <a:gd name="connsiteX91" fmla="*/ 1895475 w 4972050"/>
              <a:gd name="connsiteY91" fmla="*/ 190500 h 2838450"/>
              <a:gd name="connsiteX92" fmla="*/ 2047875 w 4972050"/>
              <a:gd name="connsiteY92" fmla="*/ 171450 h 2838450"/>
              <a:gd name="connsiteX93" fmla="*/ 2114550 w 4972050"/>
              <a:gd name="connsiteY93" fmla="*/ 152400 h 2838450"/>
              <a:gd name="connsiteX94" fmla="*/ 2200275 w 4972050"/>
              <a:gd name="connsiteY94" fmla="*/ 142875 h 2838450"/>
              <a:gd name="connsiteX95" fmla="*/ 2276475 w 4972050"/>
              <a:gd name="connsiteY95" fmla="*/ 123825 h 2838450"/>
              <a:gd name="connsiteX96" fmla="*/ 2305050 w 4972050"/>
              <a:gd name="connsiteY96" fmla="*/ 114300 h 2838450"/>
              <a:gd name="connsiteX97" fmla="*/ 2381250 w 4972050"/>
              <a:gd name="connsiteY97" fmla="*/ 104775 h 2838450"/>
              <a:gd name="connsiteX98" fmla="*/ 2447925 w 4972050"/>
              <a:gd name="connsiteY98" fmla="*/ 95250 h 2838450"/>
              <a:gd name="connsiteX99" fmla="*/ 2552700 w 4972050"/>
              <a:gd name="connsiteY99" fmla="*/ 76200 h 2838450"/>
              <a:gd name="connsiteX100" fmla="*/ 2647950 w 4972050"/>
              <a:gd name="connsiteY100" fmla="*/ 66675 h 2838450"/>
              <a:gd name="connsiteX101" fmla="*/ 2733675 w 4972050"/>
              <a:gd name="connsiteY101" fmla="*/ 47625 h 2838450"/>
              <a:gd name="connsiteX102" fmla="*/ 2828925 w 4972050"/>
              <a:gd name="connsiteY102" fmla="*/ 28575 h 2838450"/>
              <a:gd name="connsiteX103" fmla="*/ 2971800 w 4972050"/>
              <a:gd name="connsiteY103" fmla="*/ 9525 h 2838450"/>
              <a:gd name="connsiteX104" fmla="*/ 3019425 w 4972050"/>
              <a:gd name="connsiteY104" fmla="*/ 0 h 2838450"/>
              <a:gd name="connsiteX105" fmla="*/ 3305175 w 4972050"/>
              <a:gd name="connsiteY105" fmla="*/ 9525 h 2838450"/>
              <a:gd name="connsiteX106" fmla="*/ 3352800 w 4972050"/>
              <a:gd name="connsiteY106" fmla="*/ 19050 h 2838450"/>
              <a:gd name="connsiteX107" fmla="*/ 3571875 w 4972050"/>
              <a:gd name="connsiteY107" fmla="*/ 9525 h 2838450"/>
              <a:gd name="connsiteX108" fmla="*/ 3819525 w 4972050"/>
              <a:gd name="connsiteY108" fmla="*/ 28575 h 2838450"/>
              <a:gd name="connsiteX109" fmla="*/ 3876675 w 4972050"/>
              <a:gd name="connsiteY109" fmla="*/ 47625 h 2838450"/>
              <a:gd name="connsiteX110" fmla="*/ 4095750 w 4972050"/>
              <a:gd name="connsiteY110" fmla="*/ 57150 h 2838450"/>
              <a:gd name="connsiteX111" fmla="*/ 4181475 w 4972050"/>
              <a:gd name="connsiteY111" fmla="*/ 76200 h 2838450"/>
              <a:gd name="connsiteX112" fmla="*/ 4238625 w 4972050"/>
              <a:gd name="connsiteY112" fmla="*/ 85725 h 2838450"/>
              <a:gd name="connsiteX113" fmla="*/ 4267200 w 4972050"/>
              <a:gd name="connsiteY113" fmla="*/ 95250 h 2838450"/>
              <a:gd name="connsiteX114" fmla="*/ 4305300 w 4972050"/>
              <a:gd name="connsiteY114" fmla="*/ 104775 h 2838450"/>
              <a:gd name="connsiteX115" fmla="*/ 4419600 w 4972050"/>
              <a:gd name="connsiteY115" fmla="*/ 180975 h 2838450"/>
              <a:gd name="connsiteX116" fmla="*/ 4448175 w 4972050"/>
              <a:gd name="connsiteY116" fmla="*/ 209550 h 2838450"/>
              <a:gd name="connsiteX117" fmla="*/ 4495800 w 4972050"/>
              <a:gd name="connsiteY117" fmla="*/ 238125 h 2838450"/>
              <a:gd name="connsiteX118" fmla="*/ 4533900 w 4972050"/>
              <a:gd name="connsiteY118" fmla="*/ 266700 h 2838450"/>
              <a:gd name="connsiteX119" fmla="*/ 4572000 w 4972050"/>
              <a:gd name="connsiteY119" fmla="*/ 276225 h 2838450"/>
              <a:gd name="connsiteX120" fmla="*/ 4648200 w 4972050"/>
              <a:gd name="connsiteY120" fmla="*/ 304800 h 2838450"/>
              <a:gd name="connsiteX121" fmla="*/ 4686300 w 4972050"/>
              <a:gd name="connsiteY121" fmla="*/ 314325 h 2838450"/>
              <a:gd name="connsiteX122" fmla="*/ 4752975 w 4972050"/>
              <a:gd name="connsiteY122" fmla="*/ 333375 h 2838450"/>
              <a:gd name="connsiteX123" fmla="*/ 4810125 w 4972050"/>
              <a:gd name="connsiteY123" fmla="*/ 371475 h 2838450"/>
              <a:gd name="connsiteX124" fmla="*/ 4886325 w 4972050"/>
              <a:gd name="connsiteY124" fmla="*/ 476250 h 2838450"/>
              <a:gd name="connsiteX125" fmla="*/ 4924425 w 4972050"/>
              <a:gd name="connsiteY125" fmla="*/ 504825 h 2838450"/>
              <a:gd name="connsiteX126" fmla="*/ 4972050 w 4972050"/>
              <a:gd name="connsiteY126" fmla="*/ 590550 h 2838450"/>
              <a:gd name="connsiteX127" fmla="*/ 4962525 w 4972050"/>
              <a:gd name="connsiteY127" fmla="*/ 676275 h 2838450"/>
              <a:gd name="connsiteX128" fmla="*/ 4914900 w 4972050"/>
              <a:gd name="connsiteY128" fmla="*/ 723900 h 2838450"/>
              <a:gd name="connsiteX129" fmla="*/ 4886325 w 4972050"/>
              <a:gd name="connsiteY129" fmla="*/ 752475 h 2838450"/>
              <a:gd name="connsiteX130" fmla="*/ 4857750 w 4972050"/>
              <a:gd name="connsiteY130" fmla="*/ 771525 h 2838450"/>
              <a:gd name="connsiteX131" fmla="*/ 4781550 w 4972050"/>
              <a:gd name="connsiteY131" fmla="*/ 809625 h 2838450"/>
              <a:gd name="connsiteX132" fmla="*/ 4733925 w 4972050"/>
              <a:gd name="connsiteY132" fmla="*/ 847725 h 2838450"/>
              <a:gd name="connsiteX133" fmla="*/ 4667250 w 4972050"/>
              <a:gd name="connsiteY133" fmla="*/ 895350 h 2838450"/>
              <a:gd name="connsiteX134" fmla="*/ 4629150 w 4972050"/>
              <a:gd name="connsiteY134" fmla="*/ 904875 h 2838450"/>
              <a:gd name="connsiteX135" fmla="*/ 4181475 w 4972050"/>
              <a:gd name="connsiteY135" fmla="*/ 923925 h 2838450"/>
              <a:gd name="connsiteX136" fmla="*/ 4019550 w 4972050"/>
              <a:gd name="connsiteY136" fmla="*/ 942975 h 2838450"/>
              <a:gd name="connsiteX137" fmla="*/ 3819525 w 4972050"/>
              <a:gd name="connsiteY137" fmla="*/ 962025 h 2838450"/>
              <a:gd name="connsiteX138" fmla="*/ 3762375 w 4972050"/>
              <a:gd name="connsiteY138" fmla="*/ 971550 h 2838450"/>
              <a:gd name="connsiteX139" fmla="*/ 3543300 w 4972050"/>
              <a:gd name="connsiteY139" fmla="*/ 962025 h 2838450"/>
              <a:gd name="connsiteX140" fmla="*/ 3324225 w 4972050"/>
              <a:gd name="connsiteY140" fmla="*/ 942975 h 2838450"/>
              <a:gd name="connsiteX141" fmla="*/ 2962275 w 4972050"/>
              <a:gd name="connsiteY141" fmla="*/ 952500 h 2838450"/>
              <a:gd name="connsiteX142" fmla="*/ 2914650 w 4972050"/>
              <a:gd name="connsiteY142" fmla="*/ 962025 h 2838450"/>
              <a:gd name="connsiteX143" fmla="*/ 2876550 w 4972050"/>
              <a:gd name="connsiteY143" fmla="*/ 971550 h 2838450"/>
              <a:gd name="connsiteX144" fmla="*/ 2809875 w 4972050"/>
              <a:gd name="connsiteY144" fmla="*/ 981075 h 2838450"/>
              <a:gd name="connsiteX145" fmla="*/ 2781300 w 4972050"/>
              <a:gd name="connsiteY145" fmla="*/ 990600 h 2838450"/>
              <a:gd name="connsiteX146" fmla="*/ 2743200 w 4972050"/>
              <a:gd name="connsiteY146" fmla="*/ 1000125 h 2838450"/>
              <a:gd name="connsiteX147" fmla="*/ 2714625 w 4972050"/>
              <a:gd name="connsiteY147" fmla="*/ 1019175 h 2838450"/>
              <a:gd name="connsiteX148" fmla="*/ 2686050 w 4972050"/>
              <a:gd name="connsiteY148" fmla="*/ 1028700 h 2838450"/>
              <a:gd name="connsiteX149" fmla="*/ 2628900 w 4972050"/>
              <a:gd name="connsiteY149" fmla="*/ 1076325 h 2838450"/>
              <a:gd name="connsiteX150" fmla="*/ 2571750 w 4972050"/>
              <a:gd name="connsiteY150" fmla="*/ 1104900 h 2838450"/>
              <a:gd name="connsiteX151" fmla="*/ 2514600 w 4972050"/>
              <a:gd name="connsiteY151" fmla="*/ 1152525 h 2838450"/>
              <a:gd name="connsiteX152" fmla="*/ 2466975 w 4972050"/>
              <a:gd name="connsiteY152" fmla="*/ 1200150 h 2838450"/>
              <a:gd name="connsiteX153" fmla="*/ 2447925 w 4972050"/>
              <a:gd name="connsiteY153" fmla="*/ 1228725 h 2838450"/>
              <a:gd name="connsiteX154" fmla="*/ 2419350 w 4972050"/>
              <a:gd name="connsiteY154" fmla="*/ 1266825 h 2838450"/>
              <a:gd name="connsiteX155" fmla="*/ 2400300 w 4972050"/>
              <a:gd name="connsiteY155" fmla="*/ 1295400 h 2838450"/>
              <a:gd name="connsiteX156" fmla="*/ 2381250 w 4972050"/>
              <a:gd name="connsiteY156" fmla="*/ 1352550 h 2838450"/>
              <a:gd name="connsiteX157" fmla="*/ 2390775 w 4972050"/>
              <a:gd name="connsiteY157" fmla="*/ 1514475 h 2838450"/>
              <a:gd name="connsiteX158" fmla="*/ 2409825 w 4972050"/>
              <a:gd name="connsiteY158" fmla="*/ 1609725 h 2838450"/>
              <a:gd name="connsiteX159" fmla="*/ 2419350 w 4972050"/>
              <a:gd name="connsiteY159" fmla="*/ 1638300 h 2838450"/>
              <a:gd name="connsiteX160" fmla="*/ 2438400 w 4972050"/>
              <a:gd name="connsiteY160" fmla="*/ 1724025 h 2838450"/>
              <a:gd name="connsiteX161" fmla="*/ 2447925 w 4972050"/>
              <a:gd name="connsiteY161" fmla="*/ 1752600 h 2838450"/>
              <a:gd name="connsiteX162" fmla="*/ 2466975 w 4972050"/>
              <a:gd name="connsiteY162" fmla="*/ 1828800 h 2838450"/>
              <a:gd name="connsiteX163" fmla="*/ 2466975 w 4972050"/>
              <a:gd name="connsiteY163" fmla="*/ 1828800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972050" h="2838450">
                <a:moveTo>
                  <a:pt x="2466975" y="1828800"/>
                </a:moveTo>
                <a:cubicBezTo>
                  <a:pt x="2517619" y="1892105"/>
                  <a:pt x="2498646" y="1857138"/>
                  <a:pt x="2524125" y="1933575"/>
                </a:cubicBezTo>
                <a:lnTo>
                  <a:pt x="2533650" y="1962150"/>
                </a:lnTo>
                <a:cubicBezTo>
                  <a:pt x="2530475" y="1993900"/>
                  <a:pt x="2530005" y="2026038"/>
                  <a:pt x="2524125" y="2057400"/>
                </a:cubicBezTo>
                <a:cubicBezTo>
                  <a:pt x="2520424" y="2077137"/>
                  <a:pt x="2511425" y="2095500"/>
                  <a:pt x="2505075" y="2114550"/>
                </a:cubicBezTo>
                <a:lnTo>
                  <a:pt x="2486025" y="2171700"/>
                </a:lnTo>
                <a:cubicBezTo>
                  <a:pt x="2482850" y="2181225"/>
                  <a:pt x="2482069" y="2191921"/>
                  <a:pt x="2476500" y="2200275"/>
                </a:cubicBezTo>
                <a:cubicBezTo>
                  <a:pt x="2470150" y="2209800"/>
                  <a:pt x="2462570" y="2218611"/>
                  <a:pt x="2457450" y="2228850"/>
                </a:cubicBezTo>
                <a:cubicBezTo>
                  <a:pt x="2452960" y="2237830"/>
                  <a:pt x="2452415" y="2248445"/>
                  <a:pt x="2447925" y="2257425"/>
                </a:cubicBezTo>
                <a:cubicBezTo>
                  <a:pt x="2442805" y="2267664"/>
                  <a:pt x="2433524" y="2275539"/>
                  <a:pt x="2428875" y="2286000"/>
                </a:cubicBezTo>
                <a:cubicBezTo>
                  <a:pt x="2420720" y="2304350"/>
                  <a:pt x="2409825" y="2343150"/>
                  <a:pt x="2409825" y="2343150"/>
                </a:cubicBezTo>
                <a:cubicBezTo>
                  <a:pt x="2406650" y="2403475"/>
                  <a:pt x="2412147" y="2464890"/>
                  <a:pt x="2400300" y="2524125"/>
                </a:cubicBezTo>
                <a:cubicBezTo>
                  <a:pt x="2388544" y="2582905"/>
                  <a:pt x="2364903" y="2572522"/>
                  <a:pt x="2333625" y="2600325"/>
                </a:cubicBezTo>
                <a:cubicBezTo>
                  <a:pt x="2313489" y="2618223"/>
                  <a:pt x="2295525" y="2638425"/>
                  <a:pt x="2276475" y="2657475"/>
                </a:cubicBezTo>
                <a:lnTo>
                  <a:pt x="2219325" y="2714625"/>
                </a:lnTo>
                <a:cubicBezTo>
                  <a:pt x="2209800" y="2724150"/>
                  <a:pt x="2201958" y="2735728"/>
                  <a:pt x="2190750" y="2743200"/>
                </a:cubicBezTo>
                <a:lnTo>
                  <a:pt x="2105025" y="2800350"/>
                </a:lnTo>
                <a:cubicBezTo>
                  <a:pt x="2095500" y="2806700"/>
                  <a:pt x="2087310" y="2815780"/>
                  <a:pt x="2076450" y="2819400"/>
                </a:cubicBezTo>
                <a:cubicBezTo>
                  <a:pt x="2035456" y="2833065"/>
                  <a:pt x="2057615" y="2826490"/>
                  <a:pt x="2009775" y="2838450"/>
                </a:cubicBezTo>
                <a:lnTo>
                  <a:pt x="1609725" y="2828925"/>
                </a:lnTo>
                <a:cubicBezTo>
                  <a:pt x="1577840" y="2827699"/>
                  <a:pt x="1545949" y="2824646"/>
                  <a:pt x="1514475" y="2819400"/>
                </a:cubicBezTo>
                <a:cubicBezTo>
                  <a:pt x="1488650" y="2815096"/>
                  <a:pt x="1463675" y="2806700"/>
                  <a:pt x="1438275" y="2800350"/>
                </a:cubicBezTo>
                <a:lnTo>
                  <a:pt x="1400175" y="2790825"/>
                </a:lnTo>
                <a:lnTo>
                  <a:pt x="1323975" y="2771775"/>
                </a:lnTo>
                <a:cubicBezTo>
                  <a:pt x="1311275" y="2768600"/>
                  <a:pt x="1298712" y="2764817"/>
                  <a:pt x="1285875" y="2762250"/>
                </a:cubicBezTo>
                <a:cubicBezTo>
                  <a:pt x="1270000" y="2759075"/>
                  <a:pt x="1253956" y="2756652"/>
                  <a:pt x="1238250" y="2752725"/>
                </a:cubicBezTo>
                <a:cubicBezTo>
                  <a:pt x="1171668" y="2736080"/>
                  <a:pt x="1253355" y="2751410"/>
                  <a:pt x="1171575" y="2724150"/>
                </a:cubicBezTo>
                <a:cubicBezTo>
                  <a:pt x="1156216" y="2719030"/>
                  <a:pt x="1139569" y="2718885"/>
                  <a:pt x="1123950" y="2714625"/>
                </a:cubicBezTo>
                <a:cubicBezTo>
                  <a:pt x="1104577" y="2709341"/>
                  <a:pt x="1086281" y="2700445"/>
                  <a:pt x="1066800" y="2695575"/>
                </a:cubicBezTo>
                <a:cubicBezTo>
                  <a:pt x="1041400" y="2689225"/>
                  <a:pt x="1015438" y="2684804"/>
                  <a:pt x="990600" y="2676525"/>
                </a:cubicBezTo>
                <a:cubicBezTo>
                  <a:pt x="981075" y="2673350"/>
                  <a:pt x="971005" y="2671490"/>
                  <a:pt x="962025" y="2667000"/>
                </a:cubicBezTo>
                <a:cubicBezTo>
                  <a:pt x="951786" y="2661880"/>
                  <a:pt x="944169" y="2651970"/>
                  <a:pt x="933450" y="2647950"/>
                </a:cubicBezTo>
                <a:cubicBezTo>
                  <a:pt x="918291" y="2642266"/>
                  <a:pt x="901531" y="2642352"/>
                  <a:pt x="885825" y="2638425"/>
                </a:cubicBezTo>
                <a:cubicBezTo>
                  <a:pt x="876085" y="2635990"/>
                  <a:pt x="866027" y="2633776"/>
                  <a:pt x="857250" y="2628900"/>
                </a:cubicBezTo>
                <a:cubicBezTo>
                  <a:pt x="837236" y="2617781"/>
                  <a:pt x="822684" y="2594564"/>
                  <a:pt x="800100" y="2590800"/>
                </a:cubicBezTo>
                <a:cubicBezTo>
                  <a:pt x="781050" y="2587625"/>
                  <a:pt x="761803" y="2585465"/>
                  <a:pt x="742950" y="2581275"/>
                </a:cubicBezTo>
                <a:cubicBezTo>
                  <a:pt x="733149" y="2579097"/>
                  <a:pt x="724029" y="2574508"/>
                  <a:pt x="714375" y="2571750"/>
                </a:cubicBezTo>
                <a:cubicBezTo>
                  <a:pt x="701788" y="2568154"/>
                  <a:pt x="688862" y="2565821"/>
                  <a:pt x="676275" y="2562225"/>
                </a:cubicBezTo>
                <a:cubicBezTo>
                  <a:pt x="634788" y="2550372"/>
                  <a:pt x="647197" y="2547082"/>
                  <a:pt x="590550" y="2543175"/>
                </a:cubicBezTo>
                <a:cubicBezTo>
                  <a:pt x="517629" y="2538146"/>
                  <a:pt x="444500" y="2536825"/>
                  <a:pt x="371475" y="2533650"/>
                </a:cubicBezTo>
                <a:cubicBezTo>
                  <a:pt x="361950" y="2527300"/>
                  <a:pt x="352839" y="2520280"/>
                  <a:pt x="342900" y="2514600"/>
                </a:cubicBezTo>
                <a:cubicBezTo>
                  <a:pt x="318752" y="2500801"/>
                  <a:pt x="297111" y="2495065"/>
                  <a:pt x="276225" y="2476500"/>
                </a:cubicBezTo>
                <a:cubicBezTo>
                  <a:pt x="251094" y="2454162"/>
                  <a:pt x="193050" y="2398424"/>
                  <a:pt x="180975" y="2362200"/>
                </a:cubicBezTo>
                <a:cubicBezTo>
                  <a:pt x="174625" y="2343150"/>
                  <a:pt x="166795" y="2324531"/>
                  <a:pt x="161925" y="2305050"/>
                </a:cubicBezTo>
                <a:cubicBezTo>
                  <a:pt x="158750" y="2292350"/>
                  <a:pt x="157435" y="2279034"/>
                  <a:pt x="152400" y="2266950"/>
                </a:cubicBezTo>
                <a:cubicBezTo>
                  <a:pt x="141478" y="2240736"/>
                  <a:pt x="123280" y="2217691"/>
                  <a:pt x="114300" y="2190750"/>
                </a:cubicBezTo>
                <a:cubicBezTo>
                  <a:pt x="103614" y="2158692"/>
                  <a:pt x="104557" y="2157031"/>
                  <a:pt x="85725" y="2124075"/>
                </a:cubicBezTo>
                <a:cubicBezTo>
                  <a:pt x="80045" y="2114136"/>
                  <a:pt x="71324" y="2105961"/>
                  <a:pt x="66675" y="2095500"/>
                </a:cubicBezTo>
                <a:cubicBezTo>
                  <a:pt x="58520" y="2077150"/>
                  <a:pt x="53975" y="2057400"/>
                  <a:pt x="47625" y="2038350"/>
                </a:cubicBezTo>
                <a:lnTo>
                  <a:pt x="38100" y="2009775"/>
                </a:lnTo>
                <a:lnTo>
                  <a:pt x="28575" y="1981200"/>
                </a:lnTo>
                <a:cubicBezTo>
                  <a:pt x="7235" y="1831823"/>
                  <a:pt x="18331" y="1891879"/>
                  <a:pt x="0" y="1800225"/>
                </a:cubicBezTo>
                <a:cubicBezTo>
                  <a:pt x="3175" y="1682750"/>
                  <a:pt x="3935" y="1565185"/>
                  <a:pt x="9525" y="1447800"/>
                </a:cubicBezTo>
                <a:cubicBezTo>
                  <a:pt x="10295" y="1431629"/>
                  <a:pt x="13930" y="1415534"/>
                  <a:pt x="19050" y="1400175"/>
                </a:cubicBezTo>
                <a:cubicBezTo>
                  <a:pt x="23540" y="1386705"/>
                  <a:pt x="32827" y="1375258"/>
                  <a:pt x="38100" y="1362075"/>
                </a:cubicBezTo>
                <a:cubicBezTo>
                  <a:pt x="66953" y="1289943"/>
                  <a:pt x="36917" y="1318413"/>
                  <a:pt x="85725" y="1285875"/>
                </a:cubicBezTo>
                <a:cubicBezTo>
                  <a:pt x="143292" y="1170740"/>
                  <a:pt x="69973" y="1313442"/>
                  <a:pt x="123825" y="1219200"/>
                </a:cubicBezTo>
                <a:cubicBezTo>
                  <a:pt x="130870" y="1206872"/>
                  <a:pt x="135830" y="1193428"/>
                  <a:pt x="142875" y="1181100"/>
                </a:cubicBezTo>
                <a:cubicBezTo>
                  <a:pt x="148555" y="1171161"/>
                  <a:pt x="156443" y="1162575"/>
                  <a:pt x="161925" y="1152525"/>
                </a:cubicBezTo>
                <a:cubicBezTo>
                  <a:pt x="222191" y="1042037"/>
                  <a:pt x="174564" y="1110273"/>
                  <a:pt x="228600" y="1038225"/>
                </a:cubicBezTo>
                <a:cubicBezTo>
                  <a:pt x="239286" y="1006167"/>
                  <a:pt x="238343" y="1004506"/>
                  <a:pt x="257175" y="971550"/>
                </a:cubicBezTo>
                <a:cubicBezTo>
                  <a:pt x="262855" y="961611"/>
                  <a:pt x="268130" y="951070"/>
                  <a:pt x="276225" y="942975"/>
                </a:cubicBezTo>
                <a:cubicBezTo>
                  <a:pt x="284320" y="934880"/>
                  <a:pt x="295275" y="930275"/>
                  <a:pt x="304800" y="923925"/>
                </a:cubicBezTo>
                <a:cubicBezTo>
                  <a:pt x="307975" y="914400"/>
                  <a:pt x="309449" y="904127"/>
                  <a:pt x="314325" y="895350"/>
                </a:cubicBezTo>
                <a:cubicBezTo>
                  <a:pt x="338992" y="850949"/>
                  <a:pt x="354107" y="838518"/>
                  <a:pt x="381000" y="800100"/>
                </a:cubicBezTo>
                <a:cubicBezTo>
                  <a:pt x="388261" y="789727"/>
                  <a:pt x="432852" y="719673"/>
                  <a:pt x="447675" y="704850"/>
                </a:cubicBezTo>
                <a:cubicBezTo>
                  <a:pt x="504936" y="647589"/>
                  <a:pt x="453399" y="748652"/>
                  <a:pt x="533400" y="628650"/>
                </a:cubicBezTo>
                <a:cubicBezTo>
                  <a:pt x="539750" y="619125"/>
                  <a:pt x="543656" y="607404"/>
                  <a:pt x="552450" y="600075"/>
                </a:cubicBezTo>
                <a:cubicBezTo>
                  <a:pt x="582181" y="575300"/>
                  <a:pt x="589348" y="586389"/>
                  <a:pt x="619125" y="571500"/>
                </a:cubicBezTo>
                <a:cubicBezTo>
                  <a:pt x="629364" y="566380"/>
                  <a:pt x="637461" y="557570"/>
                  <a:pt x="647700" y="552450"/>
                </a:cubicBezTo>
                <a:cubicBezTo>
                  <a:pt x="707325" y="522637"/>
                  <a:pt x="678856" y="542065"/>
                  <a:pt x="733425" y="523875"/>
                </a:cubicBezTo>
                <a:cubicBezTo>
                  <a:pt x="793814" y="503745"/>
                  <a:pt x="762808" y="508676"/>
                  <a:pt x="809625" y="495300"/>
                </a:cubicBezTo>
                <a:cubicBezTo>
                  <a:pt x="822212" y="491704"/>
                  <a:pt x="835138" y="489371"/>
                  <a:pt x="847725" y="485775"/>
                </a:cubicBezTo>
                <a:cubicBezTo>
                  <a:pt x="857379" y="483017"/>
                  <a:pt x="866646" y="479008"/>
                  <a:pt x="876300" y="476250"/>
                </a:cubicBezTo>
                <a:cubicBezTo>
                  <a:pt x="888887" y="472654"/>
                  <a:pt x="901981" y="470865"/>
                  <a:pt x="914400" y="466725"/>
                </a:cubicBezTo>
                <a:cubicBezTo>
                  <a:pt x="930620" y="461318"/>
                  <a:pt x="945805" y="453082"/>
                  <a:pt x="962025" y="447675"/>
                </a:cubicBezTo>
                <a:cubicBezTo>
                  <a:pt x="1009516" y="431845"/>
                  <a:pt x="1000999" y="442694"/>
                  <a:pt x="1057275" y="428625"/>
                </a:cubicBezTo>
                <a:cubicBezTo>
                  <a:pt x="1076756" y="423755"/>
                  <a:pt x="1095375" y="415925"/>
                  <a:pt x="1114425" y="409575"/>
                </a:cubicBezTo>
                <a:cubicBezTo>
                  <a:pt x="1123950" y="406400"/>
                  <a:pt x="1133096" y="401701"/>
                  <a:pt x="1143000" y="400050"/>
                </a:cubicBezTo>
                <a:lnTo>
                  <a:pt x="1200150" y="390525"/>
                </a:lnTo>
                <a:cubicBezTo>
                  <a:pt x="1212850" y="384175"/>
                  <a:pt x="1224955" y="376461"/>
                  <a:pt x="1238250" y="371475"/>
                </a:cubicBezTo>
                <a:cubicBezTo>
                  <a:pt x="1250507" y="366878"/>
                  <a:pt x="1263763" y="365546"/>
                  <a:pt x="1276350" y="361950"/>
                </a:cubicBezTo>
                <a:cubicBezTo>
                  <a:pt x="1372003" y="334621"/>
                  <a:pt x="1223918" y="372677"/>
                  <a:pt x="1343025" y="342900"/>
                </a:cubicBezTo>
                <a:cubicBezTo>
                  <a:pt x="1393385" y="309327"/>
                  <a:pt x="1360494" y="326626"/>
                  <a:pt x="1447800" y="304800"/>
                </a:cubicBezTo>
                <a:cubicBezTo>
                  <a:pt x="1460500" y="301625"/>
                  <a:pt x="1473481" y="299415"/>
                  <a:pt x="1485900" y="295275"/>
                </a:cubicBezTo>
                <a:cubicBezTo>
                  <a:pt x="1495425" y="292100"/>
                  <a:pt x="1504789" y="288392"/>
                  <a:pt x="1514475" y="285750"/>
                </a:cubicBezTo>
                <a:cubicBezTo>
                  <a:pt x="1617181" y="257739"/>
                  <a:pt x="1558324" y="274947"/>
                  <a:pt x="1638300" y="257175"/>
                </a:cubicBezTo>
                <a:cubicBezTo>
                  <a:pt x="1651079" y="254335"/>
                  <a:pt x="1663621" y="250490"/>
                  <a:pt x="1676400" y="247650"/>
                </a:cubicBezTo>
                <a:cubicBezTo>
                  <a:pt x="1692204" y="244138"/>
                  <a:pt x="1708319" y="242052"/>
                  <a:pt x="1724025" y="238125"/>
                </a:cubicBezTo>
                <a:cubicBezTo>
                  <a:pt x="1733765" y="235690"/>
                  <a:pt x="1742860" y="231035"/>
                  <a:pt x="1752600" y="228600"/>
                </a:cubicBezTo>
                <a:cubicBezTo>
                  <a:pt x="1768306" y="224673"/>
                  <a:pt x="1784606" y="223335"/>
                  <a:pt x="1800225" y="219075"/>
                </a:cubicBezTo>
                <a:cubicBezTo>
                  <a:pt x="1849930" y="205519"/>
                  <a:pt x="1850844" y="198615"/>
                  <a:pt x="1895475" y="190500"/>
                </a:cubicBezTo>
                <a:cubicBezTo>
                  <a:pt x="1938190" y="182734"/>
                  <a:pt x="2006970" y="175995"/>
                  <a:pt x="2047875" y="171450"/>
                </a:cubicBezTo>
                <a:cubicBezTo>
                  <a:pt x="2069213" y="164337"/>
                  <a:pt x="2092338" y="155817"/>
                  <a:pt x="2114550" y="152400"/>
                </a:cubicBezTo>
                <a:cubicBezTo>
                  <a:pt x="2142967" y="148028"/>
                  <a:pt x="2171700" y="146050"/>
                  <a:pt x="2200275" y="142875"/>
                </a:cubicBezTo>
                <a:cubicBezTo>
                  <a:pt x="2225675" y="136525"/>
                  <a:pt x="2251637" y="132104"/>
                  <a:pt x="2276475" y="123825"/>
                </a:cubicBezTo>
                <a:cubicBezTo>
                  <a:pt x="2286000" y="120650"/>
                  <a:pt x="2295172" y="116096"/>
                  <a:pt x="2305050" y="114300"/>
                </a:cubicBezTo>
                <a:cubicBezTo>
                  <a:pt x="2330235" y="109721"/>
                  <a:pt x="2355877" y="108158"/>
                  <a:pt x="2381250" y="104775"/>
                </a:cubicBezTo>
                <a:cubicBezTo>
                  <a:pt x="2403504" y="101808"/>
                  <a:pt x="2425780" y="98941"/>
                  <a:pt x="2447925" y="95250"/>
                </a:cubicBezTo>
                <a:cubicBezTo>
                  <a:pt x="2506444" y="85497"/>
                  <a:pt x="2489176" y="84140"/>
                  <a:pt x="2552700" y="76200"/>
                </a:cubicBezTo>
                <a:cubicBezTo>
                  <a:pt x="2584362" y="72242"/>
                  <a:pt x="2616322" y="70892"/>
                  <a:pt x="2647950" y="66675"/>
                </a:cubicBezTo>
                <a:cubicBezTo>
                  <a:pt x="2687976" y="61338"/>
                  <a:pt x="2696393" y="55614"/>
                  <a:pt x="2733675" y="47625"/>
                </a:cubicBezTo>
                <a:cubicBezTo>
                  <a:pt x="2765335" y="40841"/>
                  <a:pt x="2796987" y="33898"/>
                  <a:pt x="2828925" y="28575"/>
                </a:cubicBezTo>
                <a:cubicBezTo>
                  <a:pt x="3008405" y="-1338"/>
                  <a:pt x="2726987" y="44498"/>
                  <a:pt x="2971800" y="9525"/>
                </a:cubicBezTo>
                <a:cubicBezTo>
                  <a:pt x="2987827" y="7235"/>
                  <a:pt x="3003550" y="3175"/>
                  <a:pt x="3019425" y="0"/>
                </a:cubicBezTo>
                <a:cubicBezTo>
                  <a:pt x="3114675" y="3175"/>
                  <a:pt x="3210027" y="4088"/>
                  <a:pt x="3305175" y="9525"/>
                </a:cubicBezTo>
                <a:cubicBezTo>
                  <a:pt x="3321338" y="10449"/>
                  <a:pt x="3336611" y="19050"/>
                  <a:pt x="3352800" y="19050"/>
                </a:cubicBezTo>
                <a:cubicBezTo>
                  <a:pt x="3425894" y="19050"/>
                  <a:pt x="3498850" y="12700"/>
                  <a:pt x="3571875" y="9525"/>
                </a:cubicBezTo>
                <a:cubicBezTo>
                  <a:pt x="3597368" y="11025"/>
                  <a:pt x="3767872" y="18244"/>
                  <a:pt x="3819525" y="28575"/>
                </a:cubicBezTo>
                <a:cubicBezTo>
                  <a:pt x="3839216" y="32513"/>
                  <a:pt x="3856613" y="46753"/>
                  <a:pt x="3876675" y="47625"/>
                </a:cubicBezTo>
                <a:lnTo>
                  <a:pt x="4095750" y="57150"/>
                </a:lnTo>
                <a:cubicBezTo>
                  <a:pt x="4136519" y="67342"/>
                  <a:pt x="4137136" y="68138"/>
                  <a:pt x="4181475" y="76200"/>
                </a:cubicBezTo>
                <a:cubicBezTo>
                  <a:pt x="4200476" y="79655"/>
                  <a:pt x="4219772" y="81535"/>
                  <a:pt x="4238625" y="85725"/>
                </a:cubicBezTo>
                <a:cubicBezTo>
                  <a:pt x="4248426" y="87903"/>
                  <a:pt x="4257546" y="92492"/>
                  <a:pt x="4267200" y="95250"/>
                </a:cubicBezTo>
                <a:cubicBezTo>
                  <a:pt x="4279787" y="98846"/>
                  <a:pt x="4293043" y="100178"/>
                  <a:pt x="4305300" y="104775"/>
                </a:cubicBezTo>
                <a:cubicBezTo>
                  <a:pt x="4342835" y="118851"/>
                  <a:pt x="4396803" y="158178"/>
                  <a:pt x="4419600" y="180975"/>
                </a:cubicBezTo>
                <a:cubicBezTo>
                  <a:pt x="4429125" y="190500"/>
                  <a:pt x="4437399" y="201468"/>
                  <a:pt x="4448175" y="209550"/>
                </a:cubicBezTo>
                <a:cubicBezTo>
                  <a:pt x="4462986" y="220658"/>
                  <a:pt x="4480396" y="227856"/>
                  <a:pt x="4495800" y="238125"/>
                </a:cubicBezTo>
                <a:cubicBezTo>
                  <a:pt x="4509009" y="246931"/>
                  <a:pt x="4519701" y="259600"/>
                  <a:pt x="4533900" y="266700"/>
                </a:cubicBezTo>
                <a:cubicBezTo>
                  <a:pt x="4545609" y="272554"/>
                  <a:pt x="4559581" y="272085"/>
                  <a:pt x="4572000" y="276225"/>
                </a:cubicBezTo>
                <a:cubicBezTo>
                  <a:pt x="4597735" y="284803"/>
                  <a:pt x="4622465" y="296222"/>
                  <a:pt x="4648200" y="304800"/>
                </a:cubicBezTo>
                <a:cubicBezTo>
                  <a:pt x="4660619" y="308940"/>
                  <a:pt x="4673713" y="310729"/>
                  <a:pt x="4686300" y="314325"/>
                </a:cubicBezTo>
                <a:cubicBezTo>
                  <a:pt x="4781953" y="341654"/>
                  <a:pt x="4633868" y="303598"/>
                  <a:pt x="4752975" y="333375"/>
                </a:cubicBezTo>
                <a:cubicBezTo>
                  <a:pt x="4772025" y="346075"/>
                  <a:pt x="4797425" y="352425"/>
                  <a:pt x="4810125" y="371475"/>
                </a:cubicBezTo>
                <a:cubicBezTo>
                  <a:pt x="4829995" y="401279"/>
                  <a:pt x="4860124" y="450049"/>
                  <a:pt x="4886325" y="476250"/>
                </a:cubicBezTo>
                <a:cubicBezTo>
                  <a:pt x="4897550" y="487475"/>
                  <a:pt x="4913878" y="492960"/>
                  <a:pt x="4924425" y="504825"/>
                </a:cubicBezTo>
                <a:cubicBezTo>
                  <a:pt x="4959360" y="544127"/>
                  <a:pt x="4959115" y="551745"/>
                  <a:pt x="4972050" y="590550"/>
                </a:cubicBezTo>
                <a:cubicBezTo>
                  <a:pt x="4968875" y="619125"/>
                  <a:pt x="4969498" y="648383"/>
                  <a:pt x="4962525" y="676275"/>
                </a:cubicBezTo>
                <a:cubicBezTo>
                  <a:pt x="4955172" y="705686"/>
                  <a:pt x="4934953" y="707189"/>
                  <a:pt x="4914900" y="723900"/>
                </a:cubicBezTo>
                <a:cubicBezTo>
                  <a:pt x="4904552" y="732524"/>
                  <a:pt x="4896673" y="743851"/>
                  <a:pt x="4886325" y="752475"/>
                </a:cubicBezTo>
                <a:cubicBezTo>
                  <a:pt x="4877531" y="759804"/>
                  <a:pt x="4867800" y="766043"/>
                  <a:pt x="4857750" y="771525"/>
                </a:cubicBezTo>
                <a:cubicBezTo>
                  <a:pt x="4832819" y="785123"/>
                  <a:pt x="4781550" y="809625"/>
                  <a:pt x="4781550" y="809625"/>
                </a:cubicBezTo>
                <a:cubicBezTo>
                  <a:pt x="4738945" y="873532"/>
                  <a:pt x="4789134" y="810919"/>
                  <a:pt x="4733925" y="847725"/>
                </a:cubicBezTo>
                <a:cubicBezTo>
                  <a:pt x="4671567" y="889297"/>
                  <a:pt x="4742425" y="867159"/>
                  <a:pt x="4667250" y="895350"/>
                </a:cubicBezTo>
                <a:cubicBezTo>
                  <a:pt x="4654993" y="899947"/>
                  <a:pt x="4642063" y="902723"/>
                  <a:pt x="4629150" y="904875"/>
                </a:cubicBezTo>
                <a:cubicBezTo>
                  <a:pt x="4488869" y="928255"/>
                  <a:pt x="4293875" y="921043"/>
                  <a:pt x="4181475" y="923925"/>
                </a:cubicBezTo>
                <a:cubicBezTo>
                  <a:pt x="4101549" y="943906"/>
                  <a:pt x="4161692" y="931130"/>
                  <a:pt x="4019550" y="942975"/>
                </a:cubicBezTo>
                <a:cubicBezTo>
                  <a:pt x="3993647" y="945134"/>
                  <a:pt x="3848993" y="958342"/>
                  <a:pt x="3819525" y="962025"/>
                </a:cubicBezTo>
                <a:cubicBezTo>
                  <a:pt x="3800361" y="964420"/>
                  <a:pt x="3781425" y="968375"/>
                  <a:pt x="3762375" y="971550"/>
                </a:cubicBezTo>
                <a:cubicBezTo>
                  <a:pt x="3689350" y="968375"/>
                  <a:pt x="3616239" y="966782"/>
                  <a:pt x="3543300" y="962025"/>
                </a:cubicBezTo>
                <a:cubicBezTo>
                  <a:pt x="3470155" y="957255"/>
                  <a:pt x="3397516" y="944176"/>
                  <a:pt x="3324225" y="942975"/>
                </a:cubicBezTo>
                <a:lnTo>
                  <a:pt x="2962275" y="952500"/>
                </a:lnTo>
                <a:cubicBezTo>
                  <a:pt x="2946400" y="955675"/>
                  <a:pt x="2930454" y="958513"/>
                  <a:pt x="2914650" y="962025"/>
                </a:cubicBezTo>
                <a:cubicBezTo>
                  <a:pt x="2901871" y="964865"/>
                  <a:pt x="2889430" y="969208"/>
                  <a:pt x="2876550" y="971550"/>
                </a:cubicBezTo>
                <a:cubicBezTo>
                  <a:pt x="2854461" y="975566"/>
                  <a:pt x="2832100" y="977900"/>
                  <a:pt x="2809875" y="981075"/>
                </a:cubicBezTo>
                <a:cubicBezTo>
                  <a:pt x="2800350" y="984250"/>
                  <a:pt x="2790954" y="987842"/>
                  <a:pt x="2781300" y="990600"/>
                </a:cubicBezTo>
                <a:cubicBezTo>
                  <a:pt x="2768713" y="994196"/>
                  <a:pt x="2755232" y="994968"/>
                  <a:pt x="2743200" y="1000125"/>
                </a:cubicBezTo>
                <a:cubicBezTo>
                  <a:pt x="2732678" y="1004634"/>
                  <a:pt x="2724864" y="1014055"/>
                  <a:pt x="2714625" y="1019175"/>
                </a:cubicBezTo>
                <a:cubicBezTo>
                  <a:pt x="2705645" y="1023665"/>
                  <a:pt x="2695030" y="1024210"/>
                  <a:pt x="2686050" y="1028700"/>
                </a:cubicBezTo>
                <a:cubicBezTo>
                  <a:pt x="2623724" y="1059863"/>
                  <a:pt x="2692097" y="1034194"/>
                  <a:pt x="2628900" y="1076325"/>
                </a:cubicBezTo>
                <a:cubicBezTo>
                  <a:pt x="2542983" y="1133603"/>
                  <a:pt x="2661676" y="1029962"/>
                  <a:pt x="2571750" y="1104900"/>
                </a:cubicBezTo>
                <a:cubicBezTo>
                  <a:pt x="2498411" y="1166016"/>
                  <a:pt x="2585546" y="1105227"/>
                  <a:pt x="2514600" y="1152525"/>
                </a:cubicBezTo>
                <a:cubicBezTo>
                  <a:pt x="2463800" y="1228725"/>
                  <a:pt x="2530475" y="1136650"/>
                  <a:pt x="2466975" y="1200150"/>
                </a:cubicBezTo>
                <a:cubicBezTo>
                  <a:pt x="2458880" y="1208245"/>
                  <a:pt x="2454579" y="1219410"/>
                  <a:pt x="2447925" y="1228725"/>
                </a:cubicBezTo>
                <a:cubicBezTo>
                  <a:pt x="2438698" y="1241643"/>
                  <a:pt x="2428577" y="1253907"/>
                  <a:pt x="2419350" y="1266825"/>
                </a:cubicBezTo>
                <a:cubicBezTo>
                  <a:pt x="2412696" y="1276140"/>
                  <a:pt x="2404949" y="1284939"/>
                  <a:pt x="2400300" y="1295400"/>
                </a:cubicBezTo>
                <a:cubicBezTo>
                  <a:pt x="2392145" y="1313750"/>
                  <a:pt x="2381250" y="1352550"/>
                  <a:pt x="2381250" y="1352550"/>
                </a:cubicBezTo>
                <a:cubicBezTo>
                  <a:pt x="2384425" y="1406525"/>
                  <a:pt x="2386091" y="1460610"/>
                  <a:pt x="2390775" y="1514475"/>
                </a:cubicBezTo>
                <a:cubicBezTo>
                  <a:pt x="2393114" y="1541373"/>
                  <a:pt x="2401946" y="1582147"/>
                  <a:pt x="2409825" y="1609725"/>
                </a:cubicBezTo>
                <a:cubicBezTo>
                  <a:pt x="2412583" y="1619379"/>
                  <a:pt x="2416915" y="1628560"/>
                  <a:pt x="2419350" y="1638300"/>
                </a:cubicBezTo>
                <a:cubicBezTo>
                  <a:pt x="2438992" y="1716866"/>
                  <a:pt x="2418844" y="1655579"/>
                  <a:pt x="2438400" y="1724025"/>
                </a:cubicBezTo>
                <a:cubicBezTo>
                  <a:pt x="2441158" y="1733679"/>
                  <a:pt x="2445490" y="1742860"/>
                  <a:pt x="2447925" y="1752600"/>
                </a:cubicBezTo>
                <a:lnTo>
                  <a:pt x="2466975" y="1828800"/>
                </a:lnTo>
                <a:lnTo>
                  <a:pt x="2466975" y="182880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23253" y="560812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Strateji_1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27931" y="5086350"/>
            <a:ext cx="986794" cy="52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4619501" y="427396"/>
            <a:ext cx="7406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</a:rPr>
              <a:t>Strateji (ad): </a:t>
            </a: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</a:rPr>
              <a:t>önceden belirlenen bir amaca ulaşmak için tutulan yolların ve uygulanan yöntemlerin tümü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1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7110" t="27386" r="16331" b="15000"/>
          <a:stretch/>
        </p:blipFill>
        <p:spPr>
          <a:xfrm>
            <a:off x="1175658" y="1346344"/>
            <a:ext cx="9334006" cy="5268212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1760584" y="1399848"/>
            <a:ext cx="5735727" cy="4542685"/>
          </a:xfrm>
          <a:custGeom>
            <a:avLst/>
            <a:gdLst>
              <a:gd name="connsiteX0" fmla="*/ 175094 w 5735727"/>
              <a:gd name="connsiteY0" fmla="*/ 4442812 h 4542685"/>
              <a:gd name="connsiteX1" fmla="*/ 8839 w 5735727"/>
              <a:gd name="connsiteY1" fmla="*/ 4074677 h 4542685"/>
              <a:gd name="connsiteX2" fmla="*/ 32590 w 5735727"/>
              <a:gd name="connsiteY2" fmla="*/ 3421534 h 4542685"/>
              <a:gd name="connsiteX3" fmla="*/ 115717 w 5735727"/>
              <a:gd name="connsiteY3" fmla="*/ 2934646 h 4542685"/>
              <a:gd name="connsiteX4" fmla="*/ 80091 w 5735727"/>
              <a:gd name="connsiteY4" fmla="*/ 2293378 h 4542685"/>
              <a:gd name="connsiteX5" fmla="*/ 56341 w 5735727"/>
              <a:gd name="connsiteY5" fmla="*/ 1628360 h 4542685"/>
              <a:gd name="connsiteX6" fmla="*/ 400725 w 5735727"/>
              <a:gd name="connsiteY6" fmla="*/ 1367103 h 4542685"/>
              <a:gd name="connsiteX7" fmla="*/ 887613 w 5735727"/>
              <a:gd name="connsiteY7" fmla="*/ 1212723 h 4542685"/>
              <a:gd name="connsiteX8" fmla="*/ 1813889 w 5735727"/>
              <a:gd name="connsiteY8" fmla="*/ 690209 h 4542685"/>
              <a:gd name="connsiteX9" fmla="*/ 2205774 w 5735727"/>
              <a:gd name="connsiteY9" fmla="*/ 274573 h 4542685"/>
              <a:gd name="connsiteX10" fmla="*/ 2502658 w 5735727"/>
              <a:gd name="connsiteY10" fmla="*/ 155820 h 4542685"/>
              <a:gd name="connsiteX11" fmla="*/ 3785193 w 5735727"/>
              <a:gd name="connsiteY11" fmla="*/ 13316 h 4542685"/>
              <a:gd name="connsiteX12" fmla="*/ 4842097 w 5735727"/>
              <a:gd name="connsiteY12" fmla="*/ 37066 h 4542685"/>
              <a:gd name="connsiteX13" fmla="*/ 5471489 w 5735727"/>
              <a:gd name="connsiteY13" fmla="*/ 286448 h 4542685"/>
              <a:gd name="connsiteX14" fmla="*/ 5732746 w 5735727"/>
              <a:gd name="connsiteY14" fmla="*/ 702084 h 4542685"/>
              <a:gd name="connsiteX15" fmla="*/ 5578367 w 5735727"/>
              <a:gd name="connsiteY15" fmla="*/ 998968 h 4542685"/>
              <a:gd name="connsiteX16" fmla="*/ 5079603 w 5735727"/>
              <a:gd name="connsiteY16" fmla="*/ 1283975 h 4542685"/>
              <a:gd name="connsiteX17" fmla="*/ 4343333 w 5735727"/>
              <a:gd name="connsiteY17" fmla="*/ 1616484 h 4542685"/>
              <a:gd name="connsiteX18" fmla="*/ 3868320 w 5735727"/>
              <a:gd name="connsiteY18" fmla="*/ 1889617 h 4542685"/>
              <a:gd name="connsiteX19" fmla="*/ 3820819 w 5735727"/>
              <a:gd name="connsiteY19" fmla="*/ 2340879 h 4542685"/>
              <a:gd name="connsiteX20" fmla="*/ 3797068 w 5735727"/>
              <a:gd name="connsiteY20" fmla="*/ 3860921 h 4542685"/>
              <a:gd name="connsiteX21" fmla="*/ 3808943 w 5735727"/>
              <a:gd name="connsiteY21" fmla="*/ 4074677 h 4542685"/>
              <a:gd name="connsiteX22" fmla="*/ 3381432 w 5735727"/>
              <a:gd name="connsiteY22" fmla="*/ 4407186 h 4542685"/>
              <a:gd name="connsiteX23" fmla="*/ 2621411 w 5735727"/>
              <a:gd name="connsiteY23" fmla="*/ 4478438 h 4542685"/>
              <a:gd name="connsiteX24" fmla="*/ 1623884 w 5735727"/>
              <a:gd name="connsiteY24" fmla="*/ 4537814 h 4542685"/>
              <a:gd name="connsiteX25" fmla="*/ 816361 w 5735727"/>
              <a:gd name="connsiteY25" fmla="*/ 4537814 h 4542685"/>
              <a:gd name="connsiteX26" fmla="*/ 531354 w 5735727"/>
              <a:gd name="connsiteY26" fmla="*/ 4525939 h 4542685"/>
              <a:gd name="connsiteX27" fmla="*/ 175094 w 5735727"/>
              <a:gd name="connsiteY27" fmla="*/ 4442812 h 454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35727" h="4542685">
                <a:moveTo>
                  <a:pt x="175094" y="4442812"/>
                </a:moveTo>
                <a:cubicBezTo>
                  <a:pt x="88008" y="4367602"/>
                  <a:pt x="32590" y="4244890"/>
                  <a:pt x="8839" y="4074677"/>
                </a:cubicBezTo>
                <a:cubicBezTo>
                  <a:pt x="-14912" y="3904464"/>
                  <a:pt x="14777" y="3611539"/>
                  <a:pt x="32590" y="3421534"/>
                </a:cubicBezTo>
                <a:cubicBezTo>
                  <a:pt x="50403" y="3231529"/>
                  <a:pt x="107800" y="3122672"/>
                  <a:pt x="115717" y="2934646"/>
                </a:cubicBezTo>
                <a:cubicBezTo>
                  <a:pt x="123634" y="2746620"/>
                  <a:pt x="89987" y="2511092"/>
                  <a:pt x="80091" y="2293378"/>
                </a:cubicBezTo>
                <a:cubicBezTo>
                  <a:pt x="70195" y="2075664"/>
                  <a:pt x="2902" y="1782739"/>
                  <a:pt x="56341" y="1628360"/>
                </a:cubicBezTo>
                <a:cubicBezTo>
                  <a:pt x="109780" y="1473981"/>
                  <a:pt x="262180" y="1436376"/>
                  <a:pt x="400725" y="1367103"/>
                </a:cubicBezTo>
                <a:cubicBezTo>
                  <a:pt x="539270" y="1297830"/>
                  <a:pt x="652086" y="1325539"/>
                  <a:pt x="887613" y="1212723"/>
                </a:cubicBezTo>
                <a:cubicBezTo>
                  <a:pt x="1123140" y="1099907"/>
                  <a:pt x="1594196" y="846567"/>
                  <a:pt x="1813889" y="690209"/>
                </a:cubicBezTo>
                <a:cubicBezTo>
                  <a:pt x="2033583" y="533851"/>
                  <a:pt x="2090979" y="363638"/>
                  <a:pt x="2205774" y="274573"/>
                </a:cubicBezTo>
                <a:cubicBezTo>
                  <a:pt x="2320569" y="185508"/>
                  <a:pt x="2239422" y="199363"/>
                  <a:pt x="2502658" y="155820"/>
                </a:cubicBezTo>
                <a:cubicBezTo>
                  <a:pt x="2765894" y="112277"/>
                  <a:pt x="3395287" y="33108"/>
                  <a:pt x="3785193" y="13316"/>
                </a:cubicBezTo>
                <a:cubicBezTo>
                  <a:pt x="4175100" y="-6476"/>
                  <a:pt x="4561048" y="-8456"/>
                  <a:pt x="4842097" y="37066"/>
                </a:cubicBezTo>
                <a:cubicBezTo>
                  <a:pt x="5123146" y="82588"/>
                  <a:pt x="5323048" y="175612"/>
                  <a:pt x="5471489" y="286448"/>
                </a:cubicBezTo>
                <a:cubicBezTo>
                  <a:pt x="5619931" y="397284"/>
                  <a:pt x="5714933" y="583331"/>
                  <a:pt x="5732746" y="702084"/>
                </a:cubicBezTo>
                <a:cubicBezTo>
                  <a:pt x="5750559" y="820837"/>
                  <a:pt x="5687224" y="901986"/>
                  <a:pt x="5578367" y="998968"/>
                </a:cubicBezTo>
                <a:cubicBezTo>
                  <a:pt x="5469510" y="1095950"/>
                  <a:pt x="5285442" y="1181056"/>
                  <a:pt x="5079603" y="1283975"/>
                </a:cubicBezTo>
                <a:cubicBezTo>
                  <a:pt x="4873764" y="1386894"/>
                  <a:pt x="4545213" y="1515544"/>
                  <a:pt x="4343333" y="1616484"/>
                </a:cubicBezTo>
                <a:cubicBezTo>
                  <a:pt x="4141453" y="1717424"/>
                  <a:pt x="3955406" y="1768884"/>
                  <a:pt x="3868320" y="1889617"/>
                </a:cubicBezTo>
                <a:cubicBezTo>
                  <a:pt x="3781234" y="2010349"/>
                  <a:pt x="3832694" y="2012328"/>
                  <a:pt x="3820819" y="2340879"/>
                </a:cubicBezTo>
                <a:cubicBezTo>
                  <a:pt x="3808944" y="2669430"/>
                  <a:pt x="3799047" y="3571955"/>
                  <a:pt x="3797068" y="3860921"/>
                </a:cubicBezTo>
                <a:cubicBezTo>
                  <a:pt x="3795089" y="4149887"/>
                  <a:pt x="3878216" y="3983633"/>
                  <a:pt x="3808943" y="4074677"/>
                </a:cubicBezTo>
                <a:cubicBezTo>
                  <a:pt x="3739670" y="4165721"/>
                  <a:pt x="3579354" y="4339892"/>
                  <a:pt x="3381432" y="4407186"/>
                </a:cubicBezTo>
                <a:cubicBezTo>
                  <a:pt x="3183510" y="4474480"/>
                  <a:pt x="2914336" y="4456667"/>
                  <a:pt x="2621411" y="4478438"/>
                </a:cubicBezTo>
                <a:cubicBezTo>
                  <a:pt x="2328486" y="4500209"/>
                  <a:pt x="1924726" y="4527918"/>
                  <a:pt x="1623884" y="4537814"/>
                </a:cubicBezTo>
                <a:cubicBezTo>
                  <a:pt x="1323042" y="4547710"/>
                  <a:pt x="998449" y="4539793"/>
                  <a:pt x="816361" y="4537814"/>
                </a:cubicBezTo>
                <a:cubicBezTo>
                  <a:pt x="634273" y="4535835"/>
                  <a:pt x="638232" y="4543752"/>
                  <a:pt x="531354" y="4525939"/>
                </a:cubicBezTo>
                <a:cubicBezTo>
                  <a:pt x="424476" y="4508126"/>
                  <a:pt x="262180" y="4518022"/>
                  <a:pt x="175094" y="444281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>
            <a:endCxn id="6" idx="8"/>
          </p:cNvCxnSpPr>
          <p:nvPr/>
        </p:nvCxnSpPr>
        <p:spPr>
          <a:xfrm>
            <a:off x="1760584" y="938151"/>
            <a:ext cx="1813889" cy="11519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363724" y="449750"/>
            <a:ext cx="460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STRATEJİN NE BU AŞAMADA?</a:t>
            </a:r>
          </a:p>
        </p:txBody>
      </p:sp>
    </p:spTree>
    <p:extLst>
      <p:ext uri="{BB962C8B-B14F-4D97-AF65-F5344CB8AC3E}">
        <p14:creationId xmlns:p14="http://schemas.microsoft.com/office/powerpoint/2010/main" val="404452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Mantıksal Çerçeve Matrisinin Yapısı: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2586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tr-TR" u="sng" dirty="0"/>
              <a:t>Mantıksal çerçeve 4 ana bölümden oluşmaktadır. </a:t>
            </a:r>
          </a:p>
          <a:p>
            <a:r>
              <a:rPr lang="tr-TR" dirty="0"/>
              <a:t>Bunlar:</a:t>
            </a:r>
          </a:p>
          <a:p>
            <a:r>
              <a:rPr lang="tr-TR" dirty="0"/>
              <a:t>Projenin hedefleri hiyerarşisi </a:t>
            </a:r>
          </a:p>
          <a:p>
            <a:pPr lvl="1"/>
            <a:r>
              <a:rPr lang="tr-TR" dirty="0"/>
              <a:t>Genel Hedef</a:t>
            </a:r>
          </a:p>
          <a:p>
            <a:pPr lvl="1"/>
            <a:r>
              <a:rPr lang="tr-TR" dirty="0"/>
              <a:t>Özel Hedefler</a:t>
            </a:r>
          </a:p>
          <a:p>
            <a:pPr lvl="1"/>
            <a:r>
              <a:rPr lang="tr-TR" dirty="0"/>
              <a:t>Beklenen Sonuçlar</a:t>
            </a:r>
          </a:p>
          <a:p>
            <a:r>
              <a:rPr lang="tr-TR" dirty="0"/>
              <a:t>Projenin Girdileri</a:t>
            </a:r>
          </a:p>
          <a:p>
            <a:pPr lvl="1"/>
            <a:r>
              <a:rPr lang="tr-TR" dirty="0"/>
              <a:t>Faaliyetler</a:t>
            </a:r>
          </a:p>
          <a:p>
            <a:pPr lvl="1"/>
            <a:r>
              <a:rPr lang="tr-TR" dirty="0"/>
              <a:t>Araçlar</a:t>
            </a:r>
          </a:p>
          <a:p>
            <a:pPr lvl="1"/>
            <a:r>
              <a:rPr lang="tr-TR" dirty="0"/>
              <a:t>Bütçe</a:t>
            </a:r>
          </a:p>
          <a:p>
            <a:r>
              <a:rPr lang="tr-TR" dirty="0"/>
              <a:t>Projedeki varsayımlar</a:t>
            </a:r>
          </a:p>
          <a:p>
            <a:r>
              <a:rPr lang="tr-TR" dirty="0"/>
              <a:t>Başarı Göstergeleri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09600" y="6126164"/>
            <a:ext cx="10992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2"/>
              </a:rPr>
              <a:t>Kaynak: https://ab-ilan.com/yeni-mantiksal-cerceve-matrisi-nasil-doldurulur/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7628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988</Words>
  <Application>Microsoft Office PowerPoint</Application>
  <PresentationFormat>Geniş ekran</PresentationFormat>
  <Paragraphs>140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Wingdings 2</vt:lpstr>
      <vt:lpstr>Office Teması</vt:lpstr>
      <vt:lpstr>ZTO440 PROJE HAZIRLAMA VE DEĞERLENDİRME</vt:lpstr>
      <vt:lpstr>HAFTALIK DERS AKIŞI</vt:lpstr>
      <vt:lpstr>Mantıksal çerçevenin oluşturulması</vt:lpstr>
      <vt:lpstr>Mantıksal Çerçeve Yaklaşımı </vt:lpstr>
      <vt:lpstr>Mantıksal çerçevenin oluşturulması</vt:lpstr>
      <vt:lpstr>Mantıksal Çerçeve Yaklaşımı</vt:lpstr>
      <vt:lpstr>Strateji Analizi</vt:lpstr>
      <vt:lpstr>PowerPoint Sunusu</vt:lpstr>
      <vt:lpstr>Mantıksal Çerçeve Matrisinin Yapısı: </vt:lpstr>
      <vt:lpstr>Mantıksal Çerçeve Matrisi</vt:lpstr>
      <vt:lpstr>PowerPoint Sunusu</vt:lpstr>
      <vt:lpstr>Mantıksal Çerçeve Matrisinin Doldurulması</vt:lpstr>
      <vt:lpstr>Şablonda 7. 8. ve 9. hücreler aşağıda belirtilen yöntem ile oldukça kolay bir şekilde doldurulabilmektedir. </vt:lpstr>
      <vt:lpstr>Buradaki temel cümleler aşağıdan yukarıya doğru şu şekilde cevaplanmaktadır.  </vt:lpstr>
      <vt:lpstr>PowerPoint Sunusu</vt:lpstr>
      <vt:lpstr>Riskler ve Varsayımlar</vt:lpstr>
      <vt:lpstr>Varsayımlar</vt:lpstr>
      <vt:lpstr>Varsayımların Oluşturulması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ZTO440 PROJE HAZIRLAMA VE DEĞERLENDİRME</dc:title>
  <dc:creator>Selen</dc:creator>
  <cp:lastModifiedBy>user</cp:lastModifiedBy>
  <cp:revision>47</cp:revision>
  <dcterms:created xsi:type="dcterms:W3CDTF">2020-02-05T08:00:25Z</dcterms:created>
  <dcterms:modified xsi:type="dcterms:W3CDTF">2023-11-16T19:21:24Z</dcterms:modified>
</cp:coreProperties>
</file>