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60" r:id="rId5"/>
    <p:sldId id="259" r:id="rId6"/>
    <p:sldId id="261" r:id="rId7"/>
    <p:sldId id="262" r:id="rId8"/>
    <p:sldId id="263" r:id="rId9"/>
    <p:sldId id="264" r:id="rId10"/>
    <p:sldId id="266" r:id="rId11"/>
    <p:sldId id="267" r:id="rId12"/>
    <p:sldId id="269" r:id="rId13"/>
    <p:sldId id="268" r:id="rId14"/>
    <p:sldId id="270" r:id="rId15"/>
    <p:sldId id="271" r:id="rId16"/>
    <p:sldId id="272" r:id="rId17"/>
    <p:sldId id="273" r:id="rId18"/>
    <p:sldId id="274" r:id="rId19"/>
    <p:sldId id="275" r:id="rId20"/>
    <p:sldId id="256"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40833522-5362-4FC2-939D-0AECF8686DBF}" type="datetimeFigureOut">
              <a:rPr lang="tr-TR" smtClean="0"/>
              <a:t>24.10.2019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E44A66-9B49-4A4B-A3A0-EC5098C1D32A}" type="slidenum">
              <a:rPr lang="tr-TR" smtClean="0"/>
              <a:t>‹#›</a:t>
            </a:fld>
            <a:endParaRPr lang="tr-TR"/>
          </a:p>
        </p:txBody>
      </p:sp>
    </p:spTree>
    <p:extLst>
      <p:ext uri="{BB962C8B-B14F-4D97-AF65-F5344CB8AC3E}">
        <p14:creationId xmlns:p14="http://schemas.microsoft.com/office/powerpoint/2010/main" val="716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0833522-5362-4FC2-939D-0AECF8686DBF}" type="datetimeFigureOut">
              <a:rPr lang="tr-TR" smtClean="0"/>
              <a:t>24.10.2019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E44A66-9B49-4A4B-A3A0-EC5098C1D32A}" type="slidenum">
              <a:rPr lang="tr-TR" smtClean="0"/>
              <a:t>‹#›</a:t>
            </a:fld>
            <a:endParaRPr lang="tr-TR"/>
          </a:p>
        </p:txBody>
      </p:sp>
    </p:spTree>
    <p:extLst>
      <p:ext uri="{BB962C8B-B14F-4D97-AF65-F5344CB8AC3E}">
        <p14:creationId xmlns:p14="http://schemas.microsoft.com/office/powerpoint/2010/main" val="10468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0833522-5362-4FC2-939D-0AECF8686DBF}" type="datetimeFigureOut">
              <a:rPr lang="tr-TR" smtClean="0"/>
              <a:t>24.10.2019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E44A66-9B49-4A4B-A3A0-EC5098C1D32A}" type="slidenum">
              <a:rPr lang="tr-TR" smtClean="0"/>
              <a:t>‹#›</a:t>
            </a:fld>
            <a:endParaRPr lang="tr-TR"/>
          </a:p>
        </p:txBody>
      </p:sp>
    </p:spTree>
    <p:extLst>
      <p:ext uri="{BB962C8B-B14F-4D97-AF65-F5344CB8AC3E}">
        <p14:creationId xmlns:p14="http://schemas.microsoft.com/office/powerpoint/2010/main" val="4124323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5779911" y="1169931"/>
            <a:ext cx="6419780"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533401"/>
            <a:ext cx="8206284" cy="3124201"/>
          </a:xfrm>
        </p:spPr>
        <p:txBody>
          <a:bodyPr anchor="b">
            <a:normAutofit/>
          </a:bodyPr>
          <a:lstStyle>
            <a:lvl1pPr algn="l">
              <a:defRPr sz="4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711200" y="3843868"/>
            <a:ext cx="6605667"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defTabSz="457200"/>
            <a:fld id="{D9F75050-0E15-4C5B-92B0-66D068882F1F}" type="datetimeFigureOut">
              <a:rPr lang="tr-TR" smtClean="0">
                <a:solidFill>
                  <a:srgbClr val="146194">
                    <a:lumMod val="50000"/>
                  </a:srgbClr>
                </a:solidFill>
              </a:rPr>
              <a:pPr defTabSz="457200"/>
              <a:t>24.10.2019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defTabSz="457200"/>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457200"/>
            <a:fld id="{B1DEFA8C-F947-479F-BE07-76B6B3F80BF1}" type="slidenum">
              <a:rPr lang="tr-TR" smtClean="0">
                <a:solidFill>
                  <a:srgbClr val="146194">
                    <a:lumMod val="50000"/>
                  </a:srgbClr>
                </a:solidFill>
              </a:rPr>
              <a:pPr defTabSz="457200"/>
              <a:t>‹#›</a:t>
            </a:fld>
            <a:endParaRPr lang="tr-TR">
              <a:solidFill>
                <a:srgbClr val="146194">
                  <a:lumMod val="50000"/>
                </a:srgbClr>
              </a:solidFill>
            </a:endParaRPr>
          </a:p>
        </p:txBody>
      </p:sp>
    </p:spTree>
    <p:extLst>
      <p:ext uri="{BB962C8B-B14F-4D97-AF65-F5344CB8AC3E}">
        <p14:creationId xmlns:p14="http://schemas.microsoft.com/office/powerpoint/2010/main" val="1060041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11201" y="533400"/>
            <a:ext cx="8739823" cy="3767670"/>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457200"/>
            <a:fld id="{D9F75050-0E15-4C5B-92B0-66D068882F1F}" type="datetimeFigureOut">
              <a:rPr lang="tr-TR" smtClean="0">
                <a:solidFill>
                  <a:srgbClr val="146194">
                    <a:lumMod val="50000"/>
                  </a:srgbClr>
                </a:solidFill>
              </a:rPr>
              <a:pPr defTabSz="457200"/>
              <a:t>24.10.2019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defTabSz="457200"/>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457200"/>
            <a:fld id="{B1DEFA8C-F947-479F-BE07-76B6B3F80BF1}" type="slidenum">
              <a:rPr lang="tr-TR" smtClean="0">
                <a:solidFill>
                  <a:srgbClr val="146194">
                    <a:lumMod val="50000"/>
                  </a:srgbClr>
                </a:solidFill>
              </a:rPr>
              <a:pPr defTabSz="457200"/>
              <a:t>‹#›</a:t>
            </a:fld>
            <a:endParaRPr lang="tr-TR">
              <a:solidFill>
                <a:srgbClr val="146194">
                  <a:lumMod val="50000"/>
                </a:srgbClr>
              </a:solidFill>
            </a:endParaRPr>
          </a:p>
        </p:txBody>
      </p:sp>
    </p:spTree>
    <p:extLst>
      <p:ext uri="{BB962C8B-B14F-4D97-AF65-F5344CB8AC3E}">
        <p14:creationId xmlns:p14="http://schemas.microsoft.com/office/powerpoint/2010/main" val="1664326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11200" y="1981200"/>
            <a:ext cx="8536624" cy="2319867"/>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11201" y="4487334"/>
            <a:ext cx="8536623"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457200"/>
            <a:fld id="{D9F75050-0E15-4C5B-92B0-66D068882F1F}" type="datetimeFigureOut">
              <a:rPr lang="tr-TR" smtClean="0">
                <a:solidFill>
                  <a:srgbClr val="146194">
                    <a:lumMod val="50000"/>
                  </a:srgbClr>
                </a:solidFill>
              </a:rPr>
              <a:pPr defTabSz="457200"/>
              <a:t>24.10.2019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defTabSz="457200"/>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457200"/>
            <a:fld id="{B1DEFA8C-F947-479F-BE07-76B6B3F80BF1}" type="slidenum">
              <a:rPr lang="tr-TR" smtClean="0">
                <a:solidFill>
                  <a:srgbClr val="146194">
                    <a:lumMod val="50000"/>
                  </a:srgbClr>
                </a:solidFill>
              </a:rPr>
              <a:pPr defTabSz="457200"/>
              <a:t>‹#›</a:t>
            </a:fld>
            <a:endParaRPr lang="tr-TR">
              <a:solidFill>
                <a:srgbClr val="146194">
                  <a:lumMod val="50000"/>
                </a:srgbClr>
              </a:solidFill>
            </a:endParaRPr>
          </a:p>
        </p:txBody>
      </p:sp>
    </p:spTree>
    <p:extLst>
      <p:ext uri="{BB962C8B-B14F-4D97-AF65-F5344CB8AC3E}">
        <p14:creationId xmlns:p14="http://schemas.microsoft.com/office/powerpoint/2010/main" val="843575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tr-TR" smtClean="0"/>
              <a:t>Asıl başlık stili için tıklatın</a:t>
            </a:r>
            <a:endParaRPr lang="en-US" dirty="0"/>
          </a:p>
        </p:txBody>
      </p:sp>
      <p:sp>
        <p:nvSpPr>
          <p:cNvPr id="11" name="Content Placeholder 3"/>
          <p:cNvSpPr>
            <a:spLocks noGrp="1"/>
          </p:cNvSpPr>
          <p:nvPr>
            <p:ph sz="half" idx="13"/>
          </p:nvPr>
        </p:nvSpPr>
        <p:spPr>
          <a:xfrm>
            <a:off x="711201" y="533401"/>
            <a:ext cx="5266623" cy="3767667"/>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2" name="Content Placeholder 5"/>
          <p:cNvSpPr>
            <a:spLocks noGrp="1"/>
          </p:cNvSpPr>
          <p:nvPr>
            <p:ph sz="quarter" idx="4"/>
          </p:nvPr>
        </p:nvSpPr>
        <p:spPr>
          <a:xfrm>
            <a:off x="6216483" y="533400"/>
            <a:ext cx="5264317" cy="37592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457200"/>
            <a:fld id="{D9F75050-0E15-4C5B-92B0-66D068882F1F}" type="datetimeFigureOut">
              <a:rPr lang="tr-TR" smtClean="0">
                <a:solidFill>
                  <a:srgbClr val="146194">
                    <a:lumMod val="50000"/>
                  </a:srgbClr>
                </a:solidFill>
              </a:rPr>
              <a:pPr defTabSz="457200"/>
              <a:t>24.10.2019</a:t>
            </a:fld>
            <a:endParaRPr lang="tr-TR">
              <a:solidFill>
                <a:srgbClr val="146194">
                  <a:lumMod val="50000"/>
                </a:srgbClr>
              </a:solidFill>
            </a:endParaRPr>
          </a:p>
        </p:txBody>
      </p:sp>
      <p:sp>
        <p:nvSpPr>
          <p:cNvPr id="6" name="Footer Placeholder 5"/>
          <p:cNvSpPr>
            <a:spLocks noGrp="1"/>
          </p:cNvSpPr>
          <p:nvPr>
            <p:ph type="ftr" sz="quarter" idx="11"/>
          </p:nvPr>
        </p:nvSpPr>
        <p:spPr/>
        <p:txBody>
          <a:bodyPr/>
          <a:lstStyle/>
          <a:p>
            <a:pPr defTabSz="457200"/>
            <a:endParaRPr lang="tr-TR">
              <a:solidFill>
                <a:srgbClr val="146194">
                  <a:lumMod val="50000"/>
                </a:srgbClr>
              </a:solidFill>
            </a:endParaRPr>
          </a:p>
        </p:txBody>
      </p:sp>
      <p:sp>
        <p:nvSpPr>
          <p:cNvPr id="7" name="Slide Number Placeholder 6"/>
          <p:cNvSpPr>
            <a:spLocks noGrp="1"/>
          </p:cNvSpPr>
          <p:nvPr>
            <p:ph type="sldNum" sz="quarter" idx="12"/>
          </p:nvPr>
        </p:nvSpPr>
        <p:spPr/>
        <p:txBody>
          <a:bodyPr/>
          <a:lstStyle/>
          <a:p>
            <a:pPr defTabSz="457200"/>
            <a:fld id="{B1DEFA8C-F947-479F-BE07-76B6B3F80BF1}" type="slidenum">
              <a:rPr lang="tr-TR" smtClean="0">
                <a:solidFill>
                  <a:srgbClr val="146194">
                    <a:lumMod val="50000"/>
                  </a:srgbClr>
                </a:solidFill>
              </a:rPr>
              <a:pPr defTabSz="457200"/>
              <a:t>‹#›</a:t>
            </a:fld>
            <a:endParaRPr lang="tr-TR">
              <a:solidFill>
                <a:srgbClr val="146194">
                  <a:lumMod val="50000"/>
                </a:srgbClr>
              </a:solidFill>
            </a:endParaRPr>
          </a:p>
        </p:txBody>
      </p:sp>
    </p:spTree>
    <p:extLst>
      <p:ext uri="{BB962C8B-B14F-4D97-AF65-F5344CB8AC3E}">
        <p14:creationId xmlns:p14="http://schemas.microsoft.com/office/powerpoint/2010/main" val="2286262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1016002" y="533400"/>
            <a:ext cx="4955821"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711199" y="1143001"/>
            <a:ext cx="5260623" cy="3158067"/>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73355" y="566738"/>
            <a:ext cx="5018735"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6483" y="1143000"/>
            <a:ext cx="5275607" cy="3149600"/>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457200"/>
            <a:fld id="{D9F75050-0E15-4C5B-92B0-66D068882F1F}" type="datetimeFigureOut">
              <a:rPr lang="tr-TR" smtClean="0">
                <a:solidFill>
                  <a:srgbClr val="146194">
                    <a:lumMod val="50000"/>
                  </a:srgbClr>
                </a:solidFill>
              </a:rPr>
              <a:pPr defTabSz="457200"/>
              <a:t>24.10.2019</a:t>
            </a:fld>
            <a:endParaRPr lang="tr-TR">
              <a:solidFill>
                <a:srgbClr val="146194">
                  <a:lumMod val="50000"/>
                </a:srgbClr>
              </a:solidFill>
            </a:endParaRPr>
          </a:p>
        </p:txBody>
      </p:sp>
      <p:sp>
        <p:nvSpPr>
          <p:cNvPr id="8" name="Footer Placeholder 7"/>
          <p:cNvSpPr>
            <a:spLocks noGrp="1"/>
          </p:cNvSpPr>
          <p:nvPr>
            <p:ph type="ftr" sz="quarter" idx="11"/>
          </p:nvPr>
        </p:nvSpPr>
        <p:spPr/>
        <p:txBody>
          <a:bodyPr/>
          <a:lstStyle/>
          <a:p>
            <a:pPr defTabSz="457200"/>
            <a:endParaRPr lang="tr-TR">
              <a:solidFill>
                <a:srgbClr val="146194">
                  <a:lumMod val="50000"/>
                </a:srgbClr>
              </a:solidFill>
            </a:endParaRPr>
          </a:p>
        </p:txBody>
      </p:sp>
      <p:sp>
        <p:nvSpPr>
          <p:cNvPr id="9" name="Slide Number Placeholder 8"/>
          <p:cNvSpPr>
            <a:spLocks noGrp="1"/>
          </p:cNvSpPr>
          <p:nvPr>
            <p:ph type="sldNum" sz="quarter" idx="12"/>
          </p:nvPr>
        </p:nvSpPr>
        <p:spPr/>
        <p:txBody>
          <a:bodyPr/>
          <a:lstStyle/>
          <a:p>
            <a:pPr defTabSz="457200"/>
            <a:fld id="{B1DEFA8C-F947-479F-BE07-76B6B3F80BF1}" type="slidenum">
              <a:rPr lang="tr-TR" smtClean="0">
                <a:solidFill>
                  <a:srgbClr val="146194">
                    <a:lumMod val="50000"/>
                  </a:srgbClr>
                </a:solidFill>
              </a:rPr>
              <a:pPr defTabSz="457200"/>
              <a:t>‹#›</a:t>
            </a:fld>
            <a:endParaRPr lang="tr-TR">
              <a:solidFill>
                <a:srgbClr val="146194">
                  <a:lumMod val="50000"/>
                </a:srgbClr>
              </a:solidFill>
            </a:endParaRPr>
          </a:p>
        </p:txBody>
      </p:sp>
    </p:spTree>
    <p:extLst>
      <p:ext uri="{BB962C8B-B14F-4D97-AF65-F5344CB8AC3E}">
        <p14:creationId xmlns:p14="http://schemas.microsoft.com/office/powerpoint/2010/main" val="2806519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457200"/>
            <a:fld id="{D9F75050-0E15-4C5B-92B0-66D068882F1F}" type="datetimeFigureOut">
              <a:rPr lang="tr-TR" smtClean="0">
                <a:solidFill>
                  <a:srgbClr val="146194">
                    <a:lumMod val="50000"/>
                  </a:srgbClr>
                </a:solidFill>
              </a:rPr>
              <a:pPr defTabSz="457200"/>
              <a:t>24.10.2019</a:t>
            </a:fld>
            <a:endParaRPr lang="tr-TR">
              <a:solidFill>
                <a:srgbClr val="146194">
                  <a:lumMod val="50000"/>
                </a:srgbClr>
              </a:solidFill>
            </a:endParaRPr>
          </a:p>
        </p:txBody>
      </p:sp>
      <p:sp>
        <p:nvSpPr>
          <p:cNvPr id="4" name="Footer Placeholder 3"/>
          <p:cNvSpPr>
            <a:spLocks noGrp="1"/>
          </p:cNvSpPr>
          <p:nvPr>
            <p:ph type="ftr" sz="quarter" idx="11"/>
          </p:nvPr>
        </p:nvSpPr>
        <p:spPr/>
        <p:txBody>
          <a:bodyPr/>
          <a:lstStyle/>
          <a:p>
            <a:pPr defTabSz="457200"/>
            <a:endParaRPr lang="tr-TR">
              <a:solidFill>
                <a:srgbClr val="146194">
                  <a:lumMod val="50000"/>
                </a:srgbClr>
              </a:solidFill>
            </a:endParaRPr>
          </a:p>
        </p:txBody>
      </p:sp>
      <p:sp>
        <p:nvSpPr>
          <p:cNvPr id="5" name="Slide Number Placeholder 4"/>
          <p:cNvSpPr>
            <a:spLocks noGrp="1"/>
          </p:cNvSpPr>
          <p:nvPr>
            <p:ph type="sldNum" sz="quarter" idx="12"/>
          </p:nvPr>
        </p:nvSpPr>
        <p:spPr/>
        <p:txBody>
          <a:bodyPr/>
          <a:lstStyle/>
          <a:p>
            <a:pPr defTabSz="457200"/>
            <a:fld id="{B1DEFA8C-F947-479F-BE07-76B6B3F80BF1}" type="slidenum">
              <a:rPr lang="tr-TR" smtClean="0">
                <a:solidFill>
                  <a:srgbClr val="146194">
                    <a:lumMod val="50000"/>
                  </a:srgbClr>
                </a:solidFill>
              </a:rPr>
              <a:pPr defTabSz="457200"/>
              <a:t>‹#›</a:t>
            </a:fld>
            <a:endParaRPr lang="tr-TR">
              <a:solidFill>
                <a:srgbClr val="146194">
                  <a:lumMod val="50000"/>
                </a:srgbClr>
              </a:solidFill>
            </a:endParaRPr>
          </a:p>
        </p:txBody>
      </p:sp>
    </p:spTree>
    <p:extLst>
      <p:ext uri="{BB962C8B-B14F-4D97-AF65-F5344CB8AC3E}">
        <p14:creationId xmlns:p14="http://schemas.microsoft.com/office/powerpoint/2010/main" val="1614130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D9F75050-0E15-4C5B-92B0-66D068882F1F}" type="datetimeFigureOut">
              <a:rPr lang="tr-TR" smtClean="0">
                <a:solidFill>
                  <a:srgbClr val="146194">
                    <a:lumMod val="50000"/>
                  </a:srgbClr>
                </a:solidFill>
              </a:rPr>
              <a:pPr defTabSz="457200"/>
              <a:t>24.10.2019</a:t>
            </a:fld>
            <a:endParaRPr lang="tr-TR">
              <a:solidFill>
                <a:srgbClr val="146194">
                  <a:lumMod val="50000"/>
                </a:srgbClr>
              </a:solidFill>
            </a:endParaRPr>
          </a:p>
        </p:txBody>
      </p:sp>
      <p:sp>
        <p:nvSpPr>
          <p:cNvPr id="3" name="Footer Placeholder 2"/>
          <p:cNvSpPr>
            <a:spLocks noGrp="1"/>
          </p:cNvSpPr>
          <p:nvPr>
            <p:ph type="ftr" sz="quarter" idx="11"/>
          </p:nvPr>
        </p:nvSpPr>
        <p:spPr/>
        <p:txBody>
          <a:bodyPr/>
          <a:lstStyle/>
          <a:p>
            <a:pPr defTabSz="457200"/>
            <a:endParaRPr lang="tr-TR">
              <a:solidFill>
                <a:srgbClr val="146194">
                  <a:lumMod val="50000"/>
                </a:srgbClr>
              </a:solidFill>
            </a:endParaRPr>
          </a:p>
        </p:txBody>
      </p:sp>
      <p:sp>
        <p:nvSpPr>
          <p:cNvPr id="4" name="Slide Number Placeholder 3"/>
          <p:cNvSpPr>
            <a:spLocks noGrp="1"/>
          </p:cNvSpPr>
          <p:nvPr>
            <p:ph type="sldNum" sz="quarter" idx="12"/>
          </p:nvPr>
        </p:nvSpPr>
        <p:spPr/>
        <p:txBody>
          <a:bodyPr/>
          <a:lstStyle/>
          <a:p>
            <a:pPr defTabSz="457200"/>
            <a:fld id="{B1DEFA8C-F947-479F-BE07-76B6B3F80BF1}" type="slidenum">
              <a:rPr lang="tr-TR" smtClean="0">
                <a:solidFill>
                  <a:srgbClr val="146194">
                    <a:lumMod val="50000"/>
                  </a:srgbClr>
                </a:solidFill>
              </a:rPr>
              <a:pPr defTabSz="457200"/>
              <a:t>‹#›</a:t>
            </a:fld>
            <a:endParaRPr lang="tr-TR">
              <a:solidFill>
                <a:srgbClr val="146194">
                  <a:lumMod val="50000"/>
                </a:srgbClr>
              </a:solidFill>
            </a:endParaRPr>
          </a:p>
        </p:txBody>
      </p:sp>
    </p:spTree>
    <p:extLst>
      <p:ext uri="{BB962C8B-B14F-4D97-AF65-F5344CB8AC3E}">
        <p14:creationId xmlns:p14="http://schemas.microsoft.com/office/powerpoint/2010/main" val="1953917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224889" y="533400"/>
            <a:ext cx="4267200" cy="1524000"/>
          </a:xfrm>
        </p:spPr>
        <p:txBody>
          <a:bodyPr anchor="b">
            <a:normAutofit/>
          </a:bodyPr>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711199" y="533400"/>
            <a:ext cx="5918340" cy="54864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24889" y="2209803"/>
            <a:ext cx="42672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457200"/>
            <a:fld id="{D9F75050-0E15-4C5B-92B0-66D068882F1F}" type="datetimeFigureOut">
              <a:rPr lang="tr-TR" smtClean="0">
                <a:solidFill>
                  <a:srgbClr val="146194">
                    <a:lumMod val="50000"/>
                  </a:srgbClr>
                </a:solidFill>
              </a:rPr>
              <a:pPr defTabSz="457200"/>
              <a:t>24.10.2019</a:t>
            </a:fld>
            <a:endParaRPr lang="tr-TR">
              <a:solidFill>
                <a:srgbClr val="146194">
                  <a:lumMod val="50000"/>
                </a:srgbClr>
              </a:solidFill>
            </a:endParaRPr>
          </a:p>
        </p:txBody>
      </p:sp>
      <p:sp>
        <p:nvSpPr>
          <p:cNvPr id="6" name="Footer Placeholder 5"/>
          <p:cNvSpPr>
            <a:spLocks noGrp="1"/>
          </p:cNvSpPr>
          <p:nvPr>
            <p:ph type="ftr" sz="quarter" idx="11"/>
          </p:nvPr>
        </p:nvSpPr>
        <p:spPr/>
        <p:txBody>
          <a:bodyPr/>
          <a:lstStyle/>
          <a:p>
            <a:pPr defTabSz="457200"/>
            <a:endParaRPr lang="tr-TR">
              <a:solidFill>
                <a:srgbClr val="146194">
                  <a:lumMod val="50000"/>
                </a:srgbClr>
              </a:solidFill>
            </a:endParaRPr>
          </a:p>
        </p:txBody>
      </p:sp>
      <p:sp>
        <p:nvSpPr>
          <p:cNvPr id="7" name="Slide Number Placeholder 6"/>
          <p:cNvSpPr>
            <a:spLocks noGrp="1"/>
          </p:cNvSpPr>
          <p:nvPr>
            <p:ph type="sldNum" sz="quarter" idx="12"/>
          </p:nvPr>
        </p:nvSpPr>
        <p:spPr/>
        <p:txBody>
          <a:bodyPr/>
          <a:lstStyle/>
          <a:p>
            <a:pPr defTabSz="457200"/>
            <a:fld id="{B1DEFA8C-F947-479F-BE07-76B6B3F80BF1}" type="slidenum">
              <a:rPr lang="tr-TR" smtClean="0">
                <a:solidFill>
                  <a:srgbClr val="146194">
                    <a:lumMod val="50000"/>
                  </a:srgbClr>
                </a:solidFill>
              </a:rPr>
              <a:pPr defTabSz="457200"/>
              <a:t>‹#›</a:t>
            </a:fld>
            <a:endParaRPr lang="tr-TR">
              <a:solidFill>
                <a:srgbClr val="146194">
                  <a:lumMod val="50000"/>
                </a:srgbClr>
              </a:solidFill>
            </a:endParaRPr>
          </a:p>
        </p:txBody>
      </p:sp>
    </p:spTree>
    <p:extLst>
      <p:ext uri="{BB962C8B-B14F-4D97-AF65-F5344CB8AC3E}">
        <p14:creationId xmlns:p14="http://schemas.microsoft.com/office/powerpoint/2010/main" val="147740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0833522-5362-4FC2-939D-0AECF8686DBF}" type="datetimeFigureOut">
              <a:rPr lang="tr-TR" smtClean="0"/>
              <a:t>24.10.2019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E44A66-9B49-4A4B-A3A0-EC5098C1D32A}" type="slidenum">
              <a:rPr lang="tr-TR" smtClean="0"/>
              <a:t>‹#›</a:t>
            </a:fld>
            <a:endParaRPr lang="tr-TR"/>
          </a:p>
        </p:txBody>
      </p:sp>
    </p:spTree>
    <p:extLst>
      <p:ext uri="{BB962C8B-B14F-4D97-AF65-F5344CB8AC3E}">
        <p14:creationId xmlns:p14="http://schemas.microsoft.com/office/powerpoint/2010/main" val="3385040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994400" y="1447800"/>
            <a:ext cx="4751011" cy="1143000"/>
          </a:xfrm>
        </p:spPr>
        <p:txBody>
          <a:bodyPr anchor="b">
            <a:normAutofit/>
          </a:bodyPr>
          <a:lstStyle>
            <a:lvl1pPr algn="l">
              <a:defRPr sz="2400" b="0"/>
            </a:lvl1p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1016000" y="914400"/>
            <a:ext cx="4374632"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994704" y="2743200"/>
            <a:ext cx="4752297"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457200"/>
            <a:fld id="{D9F75050-0E15-4C5B-92B0-66D068882F1F}" type="datetimeFigureOut">
              <a:rPr lang="tr-TR" smtClean="0">
                <a:solidFill>
                  <a:srgbClr val="146194">
                    <a:lumMod val="50000"/>
                  </a:srgbClr>
                </a:solidFill>
              </a:rPr>
              <a:pPr defTabSz="457200"/>
              <a:t>24.10.2019</a:t>
            </a:fld>
            <a:endParaRPr lang="tr-TR">
              <a:solidFill>
                <a:srgbClr val="146194">
                  <a:lumMod val="50000"/>
                </a:srgbClr>
              </a:solidFill>
            </a:endParaRPr>
          </a:p>
        </p:txBody>
      </p:sp>
      <p:sp>
        <p:nvSpPr>
          <p:cNvPr id="6" name="Footer Placeholder 5"/>
          <p:cNvSpPr>
            <a:spLocks noGrp="1"/>
          </p:cNvSpPr>
          <p:nvPr>
            <p:ph type="ftr" sz="quarter" idx="11"/>
          </p:nvPr>
        </p:nvSpPr>
        <p:spPr>
          <a:xfrm>
            <a:off x="711200" y="6172201"/>
            <a:ext cx="7748965" cy="365125"/>
          </a:xfrm>
        </p:spPr>
        <p:txBody>
          <a:bodyPr/>
          <a:lstStyle/>
          <a:p>
            <a:pPr defTabSz="457200"/>
            <a:endParaRPr lang="tr-TR">
              <a:solidFill>
                <a:srgbClr val="146194">
                  <a:lumMod val="50000"/>
                </a:srgbClr>
              </a:solidFill>
            </a:endParaRPr>
          </a:p>
        </p:txBody>
      </p:sp>
      <p:sp>
        <p:nvSpPr>
          <p:cNvPr id="7" name="Slide Number Placeholder 6"/>
          <p:cNvSpPr>
            <a:spLocks noGrp="1"/>
          </p:cNvSpPr>
          <p:nvPr>
            <p:ph type="sldNum" sz="quarter" idx="12"/>
          </p:nvPr>
        </p:nvSpPr>
        <p:spPr/>
        <p:txBody>
          <a:bodyPr/>
          <a:lstStyle/>
          <a:p>
            <a:pPr defTabSz="457200"/>
            <a:fld id="{B1DEFA8C-F947-479F-BE07-76B6B3F80BF1}" type="slidenum">
              <a:rPr lang="tr-TR" smtClean="0">
                <a:solidFill>
                  <a:srgbClr val="146194">
                    <a:lumMod val="50000"/>
                  </a:srgbClr>
                </a:solidFill>
              </a:rPr>
              <a:pPr defTabSz="457200"/>
              <a:t>‹#›</a:t>
            </a:fld>
            <a:endParaRPr lang="tr-TR">
              <a:solidFill>
                <a:srgbClr val="146194">
                  <a:lumMod val="50000"/>
                </a:srgbClr>
              </a:solidFill>
            </a:endParaRPr>
          </a:p>
        </p:txBody>
      </p:sp>
    </p:spTree>
    <p:extLst>
      <p:ext uri="{BB962C8B-B14F-4D97-AF65-F5344CB8AC3E}">
        <p14:creationId xmlns:p14="http://schemas.microsoft.com/office/powerpoint/2010/main" val="3859421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tr-TR" smtClean="0"/>
              <a:t>Asıl başlık stili için tıklatın</a:t>
            </a:r>
            <a:endParaRPr lang="en-US" dirty="0"/>
          </a:p>
        </p:txBody>
      </p:sp>
      <p:sp>
        <p:nvSpPr>
          <p:cNvPr id="6" name="Picture Placeholder 2"/>
          <p:cNvSpPr>
            <a:spLocks noGrp="1" noChangeAspect="1"/>
          </p:cNvSpPr>
          <p:nvPr>
            <p:ph type="pic" idx="13"/>
          </p:nvPr>
        </p:nvSpPr>
        <p:spPr>
          <a:xfrm>
            <a:off x="711200" y="533400"/>
            <a:ext cx="107696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9" name="Text Placeholder 9"/>
          <p:cNvSpPr>
            <a:spLocks noGrp="1"/>
          </p:cNvSpPr>
          <p:nvPr>
            <p:ph type="body" sz="quarter" idx="14"/>
          </p:nvPr>
        </p:nvSpPr>
        <p:spPr>
          <a:xfrm>
            <a:off x="1016003" y="3843867"/>
            <a:ext cx="9708443"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pPr defTabSz="457200"/>
            <a:fld id="{D9F75050-0E15-4C5B-92B0-66D068882F1F}" type="datetimeFigureOut">
              <a:rPr lang="tr-TR" smtClean="0">
                <a:solidFill>
                  <a:srgbClr val="146194">
                    <a:lumMod val="50000"/>
                  </a:srgbClr>
                </a:solidFill>
              </a:rPr>
              <a:pPr defTabSz="457200"/>
              <a:t>24.10.2019</a:t>
            </a:fld>
            <a:endParaRPr lang="tr-TR">
              <a:solidFill>
                <a:srgbClr val="146194">
                  <a:lumMod val="50000"/>
                </a:srgbClr>
              </a:solidFill>
            </a:endParaRPr>
          </a:p>
        </p:txBody>
      </p:sp>
      <p:sp>
        <p:nvSpPr>
          <p:cNvPr id="4" name="Footer Placeholder 3"/>
          <p:cNvSpPr>
            <a:spLocks noGrp="1"/>
          </p:cNvSpPr>
          <p:nvPr>
            <p:ph type="ftr" sz="quarter" idx="11"/>
          </p:nvPr>
        </p:nvSpPr>
        <p:spPr/>
        <p:txBody>
          <a:bodyPr/>
          <a:lstStyle/>
          <a:p>
            <a:pPr defTabSz="457200"/>
            <a:endParaRPr lang="tr-TR">
              <a:solidFill>
                <a:srgbClr val="146194">
                  <a:lumMod val="50000"/>
                </a:srgbClr>
              </a:solidFill>
            </a:endParaRPr>
          </a:p>
        </p:txBody>
      </p:sp>
      <p:sp>
        <p:nvSpPr>
          <p:cNvPr id="5" name="Slide Number Placeholder 4"/>
          <p:cNvSpPr>
            <a:spLocks noGrp="1"/>
          </p:cNvSpPr>
          <p:nvPr>
            <p:ph type="sldNum" sz="quarter" idx="12"/>
          </p:nvPr>
        </p:nvSpPr>
        <p:spPr/>
        <p:txBody>
          <a:bodyPr/>
          <a:lstStyle/>
          <a:p>
            <a:pPr defTabSz="457200"/>
            <a:fld id="{B1DEFA8C-F947-479F-BE07-76B6B3F80BF1}" type="slidenum">
              <a:rPr lang="tr-TR" smtClean="0">
                <a:solidFill>
                  <a:srgbClr val="146194">
                    <a:lumMod val="50000"/>
                  </a:srgbClr>
                </a:solidFill>
              </a:rPr>
              <a:pPr defTabSz="457200"/>
              <a:t>‹#›</a:t>
            </a:fld>
            <a:endParaRPr lang="tr-TR">
              <a:solidFill>
                <a:srgbClr val="146194">
                  <a:lumMod val="50000"/>
                </a:srgbClr>
              </a:solidFill>
            </a:endParaRPr>
          </a:p>
        </p:txBody>
      </p:sp>
    </p:spTree>
    <p:extLst>
      <p:ext uri="{BB962C8B-B14F-4D97-AF65-F5344CB8AC3E}">
        <p14:creationId xmlns:p14="http://schemas.microsoft.com/office/powerpoint/2010/main" val="3277283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2895600"/>
          </a:xfrm>
        </p:spPr>
        <p:txBody>
          <a:bodyPr anchor="ctr">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11200" y="4114800"/>
            <a:ext cx="8511403"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457200"/>
            <a:fld id="{D9F75050-0E15-4C5B-92B0-66D068882F1F}" type="datetimeFigureOut">
              <a:rPr lang="tr-TR" smtClean="0">
                <a:solidFill>
                  <a:srgbClr val="146194">
                    <a:lumMod val="50000"/>
                  </a:srgbClr>
                </a:solidFill>
              </a:rPr>
              <a:pPr defTabSz="457200"/>
              <a:t>24.10.2019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defTabSz="457200"/>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457200"/>
            <a:fld id="{B1DEFA8C-F947-479F-BE07-76B6B3F80BF1}" type="slidenum">
              <a:rPr lang="tr-TR" smtClean="0">
                <a:solidFill>
                  <a:srgbClr val="146194">
                    <a:lumMod val="50000"/>
                  </a:srgbClr>
                </a:solidFill>
              </a:rPr>
              <a:pPr defTabSz="457200"/>
              <a:t>‹#›</a:t>
            </a:fld>
            <a:endParaRPr lang="tr-TR">
              <a:solidFill>
                <a:srgbClr val="146194">
                  <a:lumMod val="50000"/>
                </a:srgbClr>
              </a:solidFill>
            </a:endParaRPr>
          </a:p>
        </p:txBody>
      </p:sp>
    </p:spTree>
    <p:extLst>
      <p:ext uri="{BB962C8B-B14F-4D97-AF65-F5344CB8AC3E}">
        <p14:creationId xmlns:p14="http://schemas.microsoft.com/office/powerpoint/2010/main" val="1387731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711" y="533400"/>
            <a:ext cx="9146383"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22401" y="3429000"/>
            <a:ext cx="8536623"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711201" y="4301070"/>
            <a:ext cx="8509815"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457200"/>
            <a:fld id="{D9F75050-0E15-4C5B-92B0-66D068882F1F}" type="datetimeFigureOut">
              <a:rPr lang="tr-TR" smtClean="0">
                <a:solidFill>
                  <a:srgbClr val="146194">
                    <a:lumMod val="50000"/>
                  </a:srgbClr>
                </a:solidFill>
              </a:rPr>
              <a:pPr defTabSz="457200"/>
              <a:t>24.10.2019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defTabSz="457200"/>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457200"/>
            <a:fld id="{B1DEFA8C-F947-479F-BE07-76B6B3F80BF1}" type="slidenum">
              <a:rPr lang="tr-TR" smtClean="0">
                <a:solidFill>
                  <a:srgbClr val="146194">
                    <a:lumMod val="50000"/>
                  </a:srgbClr>
                </a:solidFill>
              </a:rPr>
              <a:pPr defTabSz="457200"/>
              <a:t>‹#›</a:t>
            </a:fld>
            <a:endParaRPr lang="tr-TR">
              <a:solidFill>
                <a:srgbClr val="146194">
                  <a:lumMod val="50000"/>
                </a:srgbClr>
              </a:solidFill>
            </a:endParaRPr>
          </a:p>
        </p:txBody>
      </p:sp>
      <p:sp>
        <p:nvSpPr>
          <p:cNvPr id="14" name="TextBox 13"/>
          <p:cNvSpPr txBox="1"/>
          <p:nvPr/>
        </p:nvSpPr>
        <p:spPr>
          <a:xfrm>
            <a:off x="304801" y="710624"/>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61601" y="2768601"/>
            <a:ext cx="609759" cy="584776"/>
          </a:xfrm>
          <a:prstGeom prst="rect">
            <a:avLst/>
          </a:prstGeom>
        </p:spPr>
        <p:txBody>
          <a:bodyPr vert="horz" lIns="91440" tIns="45720" rIns="91440" bIns="4572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536261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11201" y="3429000"/>
            <a:ext cx="8509815" cy="1697400"/>
          </a:xfrm>
        </p:spPr>
        <p:txBody>
          <a:bodyPr anchor="b">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11200" y="5132981"/>
            <a:ext cx="8511403"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457200"/>
            <a:fld id="{D9F75050-0E15-4C5B-92B0-66D068882F1F}" type="datetimeFigureOut">
              <a:rPr lang="tr-TR" smtClean="0">
                <a:solidFill>
                  <a:srgbClr val="146194">
                    <a:lumMod val="50000"/>
                  </a:srgbClr>
                </a:solidFill>
              </a:rPr>
              <a:pPr defTabSz="457200"/>
              <a:t>24.10.2019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defTabSz="457200"/>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457200"/>
            <a:fld id="{B1DEFA8C-F947-479F-BE07-76B6B3F80BF1}" type="slidenum">
              <a:rPr lang="tr-TR" smtClean="0">
                <a:solidFill>
                  <a:srgbClr val="146194">
                    <a:lumMod val="50000"/>
                  </a:srgbClr>
                </a:solidFill>
              </a:rPr>
              <a:pPr defTabSz="457200"/>
              <a:t>‹#›</a:t>
            </a:fld>
            <a:endParaRPr lang="tr-TR">
              <a:solidFill>
                <a:srgbClr val="146194">
                  <a:lumMod val="50000"/>
                </a:srgbClr>
              </a:solidFill>
            </a:endParaRPr>
          </a:p>
        </p:txBody>
      </p:sp>
    </p:spTree>
    <p:extLst>
      <p:ext uri="{BB962C8B-B14F-4D97-AF65-F5344CB8AC3E}">
        <p14:creationId xmlns:p14="http://schemas.microsoft.com/office/powerpoint/2010/main" val="1417636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712" y="533400"/>
            <a:ext cx="9146381"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711201" y="3886200"/>
            <a:ext cx="8509815"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711200" y="4953000"/>
            <a:ext cx="8509813"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457200"/>
            <a:fld id="{D9F75050-0E15-4C5B-92B0-66D068882F1F}" type="datetimeFigureOut">
              <a:rPr lang="tr-TR" smtClean="0">
                <a:solidFill>
                  <a:srgbClr val="146194">
                    <a:lumMod val="50000"/>
                  </a:srgbClr>
                </a:solidFill>
              </a:rPr>
              <a:pPr defTabSz="457200"/>
              <a:t>24.10.2019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defTabSz="457200"/>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457200"/>
            <a:fld id="{B1DEFA8C-F947-479F-BE07-76B6B3F80BF1}" type="slidenum">
              <a:rPr lang="tr-TR" smtClean="0">
                <a:solidFill>
                  <a:srgbClr val="146194">
                    <a:lumMod val="50000"/>
                  </a:srgbClr>
                </a:solidFill>
              </a:rPr>
              <a:pPr defTabSz="457200"/>
              <a:t>‹#›</a:t>
            </a:fld>
            <a:endParaRPr lang="tr-TR">
              <a:solidFill>
                <a:srgbClr val="146194">
                  <a:lumMod val="50000"/>
                </a:srgbClr>
              </a:solidFill>
            </a:endParaRPr>
          </a:p>
        </p:txBody>
      </p:sp>
      <p:sp>
        <p:nvSpPr>
          <p:cNvPr id="14" name="TextBox 13"/>
          <p:cNvSpPr txBox="1"/>
          <p:nvPr/>
        </p:nvSpPr>
        <p:spPr>
          <a:xfrm>
            <a:off x="304801" y="710624"/>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61601" y="2768601"/>
            <a:ext cx="609759" cy="584776"/>
          </a:xfrm>
          <a:prstGeom prst="rect">
            <a:avLst/>
          </a:prstGeom>
        </p:spPr>
        <p:txBody>
          <a:bodyPr vert="horz" lIns="91440" tIns="45720" rIns="91440" bIns="4572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94249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034211" cy="2895600"/>
          </a:xfrm>
        </p:spPr>
        <p:txBody>
          <a:bodyPr vert="horz" lIns="91440" tIns="45720" rIns="91440" bIns="45720" rtlCol="0" anchor="ctr">
            <a:normAutofit/>
          </a:bodyPr>
          <a:lstStyle>
            <a:lvl1pPr>
              <a:defRPr lang="en-US" sz="2800"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711201" y="3928534"/>
            <a:ext cx="8509815"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711200" y="4766736"/>
            <a:ext cx="8509813"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457200"/>
            <a:fld id="{D9F75050-0E15-4C5B-92B0-66D068882F1F}" type="datetimeFigureOut">
              <a:rPr lang="tr-TR" smtClean="0">
                <a:solidFill>
                  <a:srgbClr val="146194">
                    <a:lumMod val="50000"/>
                  </a:srgbClr>
                </a:solidFill>
              </a:rPr>
              <a:pPr defTabSz="457200"/>
              <a:t>24.10.2019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defTabSz="457200"/>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457200"/>
            <a:fld id="{B1DEFA8C-F947-479F-BE07-76B6B3F80BF1}" type="slidenum">
              <a:rPr lang="tr-TR" smtClean="0">
                <a:solidFill>
                  <a:srgbClr val="146194">
                    <a:lumMod val="50000"/>
                  </a:srgbClr>
                </a:solidFill>
              </a:rPr>
              <a:pPr defTabSz="457200"/>
              <a:t>‹#›</a:t>
            </a:fld>
            <a:endParaRPr lang="tr-TR">
              <a:solidFill>
                <a:srgbClr val="146194">
                  <a:lumMod val="50000"/>
                </a:srgbClr>
              </a:solidFill>
            </a:endParaRPr>
          </a:p>
        </p:txBody>
      </p:sp>
    </p:spTree>
    <p:extLst>
      <p:ext uri="{BB962C8B-B14F-4D97-AF65-F5344CB8AC3E}">
        <p14:creationId xmlns:p14="http://schemas.microsoft.com/office/powerpoint/2010/main" val="3793696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lgn="l">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11201" y="533401"/>
            <a:ext cx="8739823" cy="376767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457200"/>
            <a:fld id="{D9F75050-0E15-4C5B-92B0-66D068882F1F}" type="datetimeFigureOut">
              <a:rPr lang="tr-TR" smtClean="0">
                <a:solidFill>
                  <a:srgbClr val="146194">
                    <a:lumMod val="50000"/>
                  </a:srgbClr>
                </a:solidFill>
              </a:rPr>
              <a:pPr defTabSz="457200"/>
              <a:t>24.10.2019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defTabSz="457200"/>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457200"/>
            <a:fld id="{B1DEFA8C-F947-479F-BE07-76B6B3F80BF1}" type="slidenum">
              <a:rPr lang="tr-TR" smtClean="0">
                <a:solidFill>
                  <a:srgbClr val="146194">
                    <a:lumMod val="50000"/>
                  </a:srgbClr>
                </a:solidFill>
              </a:rPr>
              <a:pPr defTabSz="457200"/>
              <a:t>‹#›</a:t>
            </a:fld>
            <a:endParaRPr lang="tr-TR">
              <a:solidFill>
                <a:srgbClr val="146194">
                  <a:lumMod val="50000"/>
                </a:srgbClr>
              </a:solidFill>
            </a:endParaRPr>
          </a:p>
        </p:txBody>
      </p:sp>
    </p:spTree>
    <p:extLst>
      <p:ext uri="{BB962C8B-B14F-4D97-AF65-F5344CB8AC3E}">
        <p14:creationId xmlns:p14="http://schemas.microsoft.com/office/powerpoint/2010/main" val="3106535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5208" y="533400"/>
            <a:ext cx="2725592" cy="4419600"/>
          </a:xfrm>
        </p:spPr>
        <p:txBody>
          <a:bodyPr vert="eaVert">
            <a:normAutofit/>
          </a:bodyPr>
          <a:lstStyle>
            <a:lvl1pPr>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11200" y="533400"/>
            <a:ext cx="7800016" cy="54864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457200"/>
            <a:fld id="{D9F75050-0E15-4C5B-92B0-66D068882F1F}" type="datetimeFigureOut">
              <a:rPr lang="tr-TR" smtClean="0">
                <a:solidFill>
                  <a:srgbClr val="146194">
                    <a:lumMod val="50000"/>
                  </a:srgbClr>
                </a:solidFill>
              </a:rPr>
              <a:pPr defTabSz="457200"/>
              <a:t>24.10.2019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defTabSz="457200"/>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457200"/>
            <a:fld id="{B1DEFA8C-F947-479F-BE07-76B6B3F80BF1}" type="slidenum">
              <a:rPr lang="tr-TR" smtClean="0">
                <a:solidFill>
                  <a:srgbClr val="146194">
                    <a:lumMod val="50000"/>
                  </a:srgbClr>
                </a:solidFill>
              </a:rPr>
              <a:pPr defTabSz="457200"/>
              <a:t>‹#›</a:t>
            </a:fld>
            <a:endParaRPr lang="tr-TR">
              <a:solidFill>
                <a:srgbClr val="146194">
                  <a:lumMod val="50000"/>
                </a:srgbClr>
              </a:solidFill>
            </a:endParaRPr>
          </a:p>
        </p:txBody>
      </p:sp>
    </p:spTree>
    <p:extLst>
      <p:ext uri="{BB962C8B-B14F-4D97-AF65-F5344CB8AC3E}">
        <p14:creationId xmlns:p14="http://schemas.microsoft.com/office/powerpoint/2010/main" val="104654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40833522-5362-4FC2-939D-0AECF8686DBF}" type="datetimeFigureOut">
              <a:rPr lang="tr-TR" smtClean="0"/>
              <a:t>24.10.2019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E44A66-9B49-4A4B-A3A0-EC5098C1D32A}" type="slidenum">
              <a:rPr lang="tr-TR" smtClean="0"/>
              <a:t>‹#›</a:t>
            </a:fld>
            <a:endParaRPr lang="tr-TR"/>
          </a:p>
        </p:txBody>
      </p:sp>
    </p:spTree>
    <p:extLst>
      <p:ext uri="{BB962C8B-B14F-4D97-AF65-F5344CB8AC3E}">
        <p14:creationId xmlns:p14="http://schemas.microsoft.com/office/powerpoint/2010/main" val="235243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0833522-5362-4FC2-939D-0AECF8686DBF}" type="datetimeFigureOut">
              <a:rPr lang="tr-TR" smtClean="0"/>
              <a:t>24.10.2019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E44A66-9B49-4A4B-A3A0-EC5098C1D32A}" type="slidenum">
              <a:rPr lang="tr-TR" smtClean="0"/>
              <a:t>‹#›</a:t>
            </a:fld>
            <a:endParaRPr lang="tr-TR"/>
          </a:p>
        </p:txBody>
      </p:sp>
    </p:spTree>
    <p:extLst>
      <p:ext uri="{BB962C8B-B14F-4D97-AF65-F5344CB8AC3E}">
        <p14:creationId xmlns:p14="http://schemas.microsoft.com/office/powerpoint/2010/main" val="59833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0833522-5362-4FC2-939D-0AECF8686DBF}" type="datetimeFigureOut">
              <a:rPr lang="tr-TR" smtClean="0"/>
              <a:t>24.10.2019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E44A66-9B49-4A4B-A3A0-EC5098C1D32A}" type="slidenum">
              <a:rPr lang="tr-TR" smtClean="0"/>
              <a:t>‹#›</a:t>
            </a:fld>
            <a:endParaRPr lang="tr-TR"/>
          </a:p>
        </p:txBody>
      </p:sp>
    </p:spTree>
    <p:extLst>
      <p:ext uri="{BB962C8B-B14F-4D97-AF65-F5344CB8AC3E}">
        <p14:creationId xmlns:p14="http://schemas.microsoft.com/office/powerpoint/2010/main" val="166896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0833522-5362-4FC2-939D-0AECF8686DBF}" type="datetimeFigureOut">
              <a:rPr lang="tr-TR" smtClean="0"/>
              <a:t>24.10.2019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E44A66-9B49-4A4B-A3A0-EC5098C1D32A}" type="slidenum">
              <a:rPr lang="tr-TR" smtClean="0"/>
              <a:t>‹#›</a:t>
            </a:fld>
            <a:endParaRPr lang="tr-TR"/>
          </a:p>
        </p:txBody>
      </p:sp>
    </p:spTree>
    <p:extLst>
      <p:ext uri="{BB962C8B-B14F-4D97-AF65-F5344CB8AC3E}">
        <p14:creationId xmlns:p14="http://schemas.microsoft.com/office/powerpoint/2010/main" val="413418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0833522-5362-4FC2-939D-0AECF8686DBF}" type="datetimeFigureOut">
              <a:rPr lang="tr-TR" smtClean="0"/>
              <a:t>24.10.2019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E44A66-9B49-4A4B-A3A0-EC5098C1D32A}" type="slidenum">
              <a:rPr lang="tr-TR" smtClean="0"/>
              <a:t>‹#›</a:t>
            </a:fld>
            <a:endParaRPr lang="tr-TR"/>
          </a:p>
        </p:txBody>
      </p:sp>
    </p:spTree>
    <p:extLst>
      <p:ext uri="{BB962C8B-B14F-4D97-AF65-F5344CB8AC3E}">
        <p14:creationId xmlns:p14="http://schemas.microsoft.com/office/powerpoint/2010/main" val="223756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0833522-5362-4FC2-939D-0AECF8686DBF}" type="datetimeFigureOut">
              <a:rPr lang="tr-TR" smtClean="0"/>
              <a:t>24.10.2019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E44A66-9B49-4A4B-A3A0-EC5098C1D32A}" type="slidenum">
              <a:rPr lang="tr-TR" smtClean="0"/>
              <a:t>‹#›</a:t>
            </a:fld>
            <a:endParaRPr lang="tr-TR"/>
          </a:p>
        </p:txBody>
      </p:sp>
    </p:spTree>
    <p:extLst>
      <p:ext uri="{BB962C8B-B14F-4D97-AF65-F5344CB8AC3E}">
        <p14:creationId xmlns:p14="http://schemas.microsoft.com/office/powerpoint/2010/main" val="184801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0833522-5362-4FC2-939D-0AECF8686DBF}" type="datetimeFigureOut">
              <a:rPr lang="tr-TR" smtClean="0"/>
              <a:t>24.10.2019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E44A66-9B49-4A4B-A3A0-EC5098C1D32A}" type="slidenum">
              <a:rPr lang="tr-TR" smtClean="0"/>
              <a:t>‹#›</a:t>
            </a:fld>
            <a:endParaRPr lang="tr-TR"/>
          </a:p>
        </p:txBody>
      </p:sp>
    </p:spTree>
    <p:extLst>
      <p:ext uri="{BB962C8B-B14F-4D97-AF65-F5344CB8AC3E}">
        <p14:creationId xmlns:p14="http://schemas.microsoft.com/office/powerpoint/2010/main" val="196080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3522-5362-4FC2-939D-0AECF8686DBF}" type="datetimeFigureOut">
              <a:rPr lang="tr-TR" smtClean="0"/>
              <a:t>24.10.2019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44A66-9B49-4A4B-A3A0-EC5098C1D32A}" type="slidenum">
              <a:rPr lang="tr-TR" smtClean="0"/>
              <a:t>‹#›</a:t>
            </a:fld>
            <a:endParaRPr lang="tr-TR"/>
          </a:p>
        </p:txBody>
      </p:sp>
    </p:spTree>
    <p:extLst>
      <p:ext uri="{BB962C8B-B14F-4D97-AF65-F5344CB8AC3E}">
        <p14:creationId xmlns:p14="http://schemas.microsoft.com/office/powerpoint/2010/main" val="2216102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8894234" y="3894668"/>
            <a:ext cx="3293941"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711201" y="4495800"/>
            <a:ext cx="8739823" cy="1524000"/>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11201" y="533401"/>
            <a:ext cx="8739823" cy="3767670"/>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6994" y="6172204"/>
            <a:ext cx="1600617"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D9F75050-0E15-4C5B-92B0-66D068882F1F}" type="datetimeFigureOut">
              <a:rPr lang="tr-TR" smtClean="0">
                <a:solidFill>
                  <a:srgbClr val="146194">
                    <a:lumMod val="50000"/>
                  </a:srgbClr>
                </a:solidFill>
              </a:rPr>
              <a:pPr defTabSz="457200"/>
              <a:t>24.10.2019</a:t>
            </a:fld>
            <a:endParaRPr lang="tr-TR">
              <a:solidFill>
                <a:srgbClr val="146194">
                  <a:lumMod val="50000"/>
                </a:srgbClr>
              </a:solidFill>
            </a:endParaRPr>
          </a:p>
        </p:txBody>
      </p:sp>
      <p:sp>
        <p:nvSpPr>
          <p:cNvPr id="5" name="Footer Placeholder 4"/>
          <p:cNvSpPr>
            <a:spLocks noGrp="1"/>
          </p:cNvSpPr>
          <p:nvPr>
            <p:ph type="ftr" sz="quarter" idx="3"/>
          </p:nvPr>
        </p:nvSpPr>
        <p:spPr>
          <a:xfrm>
            <a:off x="711200" y="6172201"/>
            <a:ext cx="7748965"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lang="tr-TR">
              <a:solidFill>
                <a:srgbClr val="146194">
                  <a:lumMod val="50000"/>
                </a:srgbClr>
              </a:solidFill>
            </a:endParaRPr>
          </a:p>
        </p:txBody>
      </p:sp>
      <p:sp>
        <p:nvSpPr>
          <p:cNvPr id="6" name="Slide Number Placeholder 5"/>
          <p:cNvSpPr>
            <a:spLocks noGrp="1"/>
          </p:cNvSpPr>
          <p:nvPr>
            <p:ph type="sldNum" sz="quarter" idx="4"/>
          </p:nvPr>
        </p:nvSpPr>
        <p:spPr>
          <a:xfrm>
            <a:off x="10365902" y="5578479"/>
            <a:ext cx="1142543"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defTabSz="457200"/>
            <a:fld id="{B1DEFA8C-F947-479F-BE07-76B6B3F80BF1}" type="slidenum">
              <a:rPr lang="tr-TR" smtClean="0">
                <a:solidFill>
                  <a:srgbClr val="146194">
                    <a:lumMod val="50000"/>
                  </a:srgbClr>
                </a:solidFill>
              </a:rPr>
              <a:pPr defTabSz="457200"/>
              <a:t>‹#›</a:t>
            </a:fld>
            <a:endParaRPr lang="tr-TR">
              <a:solidFill>
                <a:srgbClr val="146194">
                  <a:lumMod val="50000"/>
                </a:srgbClr>
              </a:solidFill>
            </a:endParaRPr>
          </a:p>
        </p:txBody>
      </p:sp>
    </p:spTree>
    <p:extLst>
      <p:ext uri="{BB962C8B-B14F-4D97-AF65-F5344CB8AC3E}">
        <p14:creationId xmlns:p14="http://schemas.microsoft.com/office/powerpoint/2010/main" val="33522056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hyperlink" Target="http://www.vin.com/doc/?id=4692227&amp;pid=451"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35560" y="980728"/>
            <a:ext cx="8064896" cy="3168352"/>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err="1" smtClean="0"/>
              <a:t>feline</a:t>
            </a:r>
            <a:r>
              <a:rPr lang="tr-TR" dirty="0" smtClean="0"/>
              <a:t> </a:t>
            </a:r>
            <a:r>
              <a:rPr lang="tr-TR" dirty="0" err="1" smtClean="0"/>
              <a:t>gingivitis-stomatitis</a:t>
            </a:r>
            <a:r>
              <a:rPr lang="tr-TR" dirty="0" smtClean="0"/>
              <a:t> </a:t>
            </a:r>
            <a:r>
              <a:rPr lang="tr-TR" dirty="0" err="1" smtClean="0"/>
              <a:t>syndrome</a:t>
            </a:r>
            <a:r>
              <a:rPr lang="tr-TR" dirty="0" smtClean="0"/>
              <a:t/>
            </a:r>
            <a:br>
              <a:rPr lang="tr-TR" dirty="0" smtClean="0"/>
            </a:br>
            <a:r>
              <a:rPr lang="tr-TR" dirty="0" smtClean="0"/>
              <a:t/>
            </a:r>
            <a:br>
              <a:rPr lang="tr-TR" dirty="0" smtClean="0"/>
            </a:br>
            <a:r>
              <a:rPr lang="tr-TR" dirty="0"/>
              <a:t/>
            </a:r>
            <a:br>
              <a:rPr lang="tr-TR" dirty="0"/>
            </a:br>
            <a:r>
              <a:rPr lang="tr-TR" dirty="0" err="1"/>
              <a:t>lymphocytic</a:t>
            </a:r>
            <a:r>
              <a:rPr lang="tr-TR" dirty="0"/>
              <a:t> </a:t>
            </a:r>
            <a:r>
              <a:rPr lang="tr-TR" dirty="0" err="1" smtClean="0"/>
              <a:t>plasmacytic</a:t>
            </a:r>
            <a:r>
              <a:rPr lang="tr-TR" dirty="0"/>
              <a:t> </a:t>
            </a:r>
            <a:r>
              <a:rPr lang="tr-TR" dirty="0" err="1" smtClean="0"/>
              <a:t>gingivitis</a:t>
            </a:r>
            <a:r>
              <a:rPr lang="tr-TR" dirty="0" smtClean="0"/>
              <a:t>/</a:t>
            </a:r>
            <a:r>
              <a:rPr lang="tr-TR" dirty="0" err="1" smtClean="0"/>
              <a:t>stomatitis</a:t>
            </a:r>
            <a:r>
              <a:rPr lang="tr-TR" dirty="0" smtClean="0"/>
              <a:t> </a:t>
            </a:r>
            <a:r>
              <a:rPr lang="tr-TR" dirty="0"/>
              <a:t>(LPGS)</a:t>
            </a:r>
            <a:br>
              <a:rPr lang="tr-TR" dirty="0"/>
            </a:br>
            <a:r>
              <a:rPr lang="tr-TR" dirty="0" smtClean="0"/>
              <a:t/>
            </a:r>
            <a:br>
              <a:rPr lang="tr-TR" dirty="0" smtClean="0"/>
            </a:br>
            <a:r>
              <a:rPr lang="tr-TR" dirty="0"/>
              <a:t/>
            </a:r>
            <a:br>
              <a:rPr lang="tr-TR" dirty="0"/>
            </a:br>
            <a:r>
              <a:rPr lang="tr-TR" dirty="0" smtClean="0"/>
              <a:t/>
            </a:r>
            <a:br>
              <a:rPr lang="tr-TR" dirty="0" smtClean="0"/>
            </a:br>
            <a:endParaRPr lang="tr-TR" dirty="0"/>
          </a:p>
        </p:txBody>
      </p:sp>
    </p:spTree>
    <p:extLst>
      <p:ext uri="{BB962C8B-B14F-4D97-AF65-F5344CB8AC3E}">
        <p14:creationId xmlns:p14="http://schemas.microsoft.com/office/powerpoint/2010/main" val="3058003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35034" y="1075430"/>
            <a:ext cx="9678390" cy="3970318"/>
          </a:xfrm>
          <a:prstGeom prst="rect">
            <a:avLst/>
          </a:prstGeom>
        </p:spPr>
        <p:txBody>
          <a:bodyPr wrap="square">
            <a:spAutoFit/>
          </a:bodyPr>
          <a:lstStyle/>
          <a:p>
            <a:pPr algn="just">
              <a:lnSpc>
                <a:spcPct val="150000"/>
              </a:lnSpc>
            </a:pPr>
            <a:r>
              <a:rPr lang="tr-TR" sz="2400" dirty="0" smtClean="0"/>
              <a:t>	</a:t>
            </a:r>
            <a:r>
              <a:rPr lang="en-US" sz="2400" dirty="0" smtClean="0"/>
              <a:t>An </a:t>
            </a:r>
            <a:r>
              <a:rPr lang="en-US" sz="2400" dirty="0"/>
              <a:t>8-year-old, </a:t>
            </a:r>
            <a:r>
              <a:rPr lang="en-US" sz="2400" dirty="0" smtClean="0"/>
              <a:t>neutered</a:t>
            </a:r>
            <a:r>
              <a:rPr lang="tr-TR" sz="2400" dirty="0" smtClean="0"/>
              <a:t> </a:t>
            </a:r>
            <a:r>
              <a:rPr lang="en-US" sz="2400" dirty="0" smtClean="0"/>
              <a:t>male </a:t>
            </a:r>
            <a:r>
              <a:rPr lang="en-US" sz="2400" dirty="0"/>
              <a:t>cat </a:t>
            </a:r>
            <a:endParaRPr lang="tr-TR" sz="2400" dirty="0" smtClean="0"/>
          </a:p>
          <a:p>
            <a:pPr algn="just">
              <a:lnSpc>
                <a:spcPct val="150000"/>
              </a:lnSpc>
            </a:pPr>
            <a:r>
              <a:rPr lang="en-US" sz="2400" dirty="0" smtClean="0"/>
              <a:t>was </a:t>
            </a:r>
            <a:r>
              <a:rPr lang="en-US" sz="2400" dirty="0"/>
              <a:t>presented for </a:t>
            </a:r>
            <a:r>
              <a:rPr lang="en-US" sz="2400" dirty="0" smtClean="0"/>
              <a:t>evaluation</a:t>
            </a:r>
            <a:r>
              <a:rPr lang="tr-TR" sz="2400" dirty="0" smtClean="0"/>
              <a:t> </a:t>
            </a:r>
            <a:r>
              <a:rPr lang="en-US" sz="2400" dirty="0" smtClean="0"/>
              <a:t>of </a:t>
            </a:r>
            <a:endParaRPr lang="tr-TR" sz="2400" dirty="0" smtClean="0"/>
          </a:p>
          <a:p>
            <a:pPr algn="just">
              <a:lnSpc>
                <a:spcPct val="150000"/>
              </a:lnSpc>
            </a:pPr>
            <a:r>
              <a:rPr lang="en-US" sz="2400" dirty="0" smtClean="0"/>
              <a:t>violent </a:t>
            </a:r>
            <a:r>
              <a:rPr lang="en-US" sz="2400" dirty="0"/>
              <a:t>episodic </a:t>
            </a:r>
            <a:r>
              <a:rPr lang="en-US" sz="2400" dirty="0" smtClean="0"/>
              <a:t>left-sided</a:t>
            </a:r>
            <a:r>
              <a:rPr lang="tr-TR" sz="2400" dirty="0" smtClean="0"/>
              <a:t> </a:t>
            </a:r>
            <a:r>
              <a:rPr lang="en-US" sz="2400" dirty="0" smtClean="0"/>
              <a:t>mouth </a:t>
            </a:r>
            <a:r>
              <a:rPr lang="en-US" sz="2400" dirty="0"/>
              <a:t>pawing, ‘as if trying </a:t>
            </a:r>
            <a:r>
              <a:rPr lang="en-US" sz="2400" dirty="0" smtClean="0"/>
              <a:t>to</a:t>
            </a:r>
            <a:r>
              <a:rPr lang="tr-TR" sz="2400" dirty="0" smtClean="0"/>
              <a:t> </a:t>
            </a:r>
            <a:r>
              <a:rPr lang="en-US" sz="2400" dirty="0" smtClean="0"/>
              <a:t>remove </a:t>
            </a:r>
            <a:r>
              <a:rPr lang="en-US" sz="2400" dirty="0"/>
              <a:t>something from the mouth</a:t>
            </a:r>
            <a:r>
              <a:rPr lang="en-US" sz="2400" dirty="0" smtClean="0"/>
              <a:t>,’</a:t>
            </a:r>
            <a:r>
              <a:rPr lang="tr-TR" sz="2400" dirty="0" smtClean="0"/>
              <a:t> </a:t>
            </a:r>
          </a:p>
          <a:p>
            <a:pPr algn="just">
              <a:lnSpc>
                <a:spcPct val="150000"/>
              </a:lnSpc>
            </a:pPr>
            <a:r>
              <a:rPr lang="en-US" sz="2400" dirty="0" smtClean="0"/>
              <a:t>with </a:t>
            </a:r>
            <a:r>
              <a:rPr lang="en-US" sz="2400" dirty="0"/>
              <a:t>exaggerated licking </a:t>
            </a:r>
            <a:endParaRPr lang="tr-TR" sz="2400" dirty="0" smtClean="0"/>
          </a:p>
          <a:p>
            <a:pPr algn="just">
              <a:lnSpc>
                <a:spcPct val="150000"/>
              </a:lnSpc>
            </a:pPr>
            <a:r>
              <a:rPr lang="en-US" sz="2400" dirty="0" smtClean="0"/>
              <a:t>and chewing</a:t>
            </a:r>
            <a:r>
              <a:rPr lang="tr-TR" sz="2400" dirty="0" smtClean="0"/>
              <a:t> </a:t>
            </a:r>
            <a:r>
              <a:rPr lang="en-US" sz="2400" dirty="0" smtClean="0"/>
              <a:t>movements </a:t>
            </a:r>
            <a:r>
              <a:rPr lang="en-US" sz="2400" dirty="0"/>
              <a:t>that seemed </a:t>
            </a:r>
            <a:r>
              <a:rPr lang="en-US" sz="2400" dirty="0" smtClean="0"/>
              <a:t>to</a:t>
            </a:r>
            <a:r>
              <a:rPr lang="tr-TR" sz="2400" dirty="0" smtClean="0"/>
              <a:t> </a:t>
            </a:r>
            <a:r>
              <a:rPr lang="en-US" sz="2400" dirty="0" smtClean="0"/>
              <a:t>occur </a:t>
            </a:r>
            <a:endParaRPr lang="tr-TR" sz="2400" dirty="0" smtClean="0"/>
          </a:p>
          <a:p>
            <a:pPr algn="just">
              <a:lnSpc>
                <a:spcPct val="150000"/>
              </a:lnSpc>
            </a:pPr>
            <a:r>
              <a:rPr lang="tr-TR" sz="2400" dirty="0"/>
              <a:t> </a:t>
            </a:r>
            <a:r>
              <a:rPr lang="en-US" sz="2400" dirty="0" smtClean="0"/>
              <a:t>after </a:t>
            </a:r>
            <a:r>
              <a:rPr lang="en-US" sz="2400" dirty="0"/>
              <a:t>eating or grooming.</a:t>
            </a:r>
            <a:endParaRPr lang="tr-TR" sz="2400" dirty="0"/>
          </a:p>
        </p:txBody>
      </p:sp>
      <p:sp>
        <p:nvSpPr>
          <p:cNvPr id="5" name="Metin kutusu 4"/>
          <p:cNvSpPr txBox="1"/>
          <p:nvPr/>
        </p:nvSpPr>
        <p:spPr>
          <a:xfrm>
            <a:off x="1092530" y="391886"/>
            <a:ext cx="1866217" cy="461665"/>
          </a:xfrm>
          <a:prstGeom prst="rect">
            <a:avLst/>
          </a:prstGeom>
          <a:noFill/>
        </p:spPr>
        <p:txBody>
          <a:bodyPr wrap="none" rtlCol="0">
            <a:spAutoFit/>
          </a:bodyPr>
          <a:lstStyle/>
          <a:p>
            <a:r>
              <a:rPr lang="tr-TR" sz="2400" dirty="0" err="1" smtClean="0">
                <a:solidFill>
                  <a:srgbClr val="FF0000"/>
                </a:solidFill>
              </a:rPr>
              <a:t>Question</a:t>
            </a:r>
            <a:r>
              <a:rPr lang="tr-TR" sz="2400" dirty="0" smtClean="0">
                <a:solidFill>
                  <a:srgbClr val="FF0000"/>
                </a:solidFill>
              </a:rPr>
              <a:t> ?</a:t>
            </a:r>
            <a:r>
              <a:rPr lang="tr-TR" sz="2400" dirty="0" smtClean="0"/>
              <a:t> </a:t>
            </a:r>
            <a:endParaRPr lang="tr-TR" sz="2400" dirty="0"/>
          </a:p>
        </p:txBody>
      </p:sp>
    </p:spTree>
    <p:extLst>
      <p:ext uri="{BB962C8B-B14F-4D97-AF65-F5344CB8AC3E}">
        <p14:creationId xmlns:p14="http://schemas.microsoft.com/office/powerpoint/2010/main" val="319060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09404" y="1083164"/>
            <a:ext cx="8573982" cy="1754326"/>
          </a:xfrm>
          <a:prstGeom prst="rect">
            <a:avLst/>
          </a:prstGeom>
        </p:spPr>
        <p:txBody>
          <a:bodyPr wrap="square">
            <a:spAutoFit/>
          </a:bodyPr>
          <a:lstStyle/>
          <a:p>
            <a:pPr>
              <a:lnSpc>
                <a:spcPct val="150000"/>
              </a:lnSpc>
            </a:pPr>
            <a:r>
              <a:rPr lang="tr-TR" sz="2400" dirty="0" smtClean="0"/>
              <a:t>	</a:t>
            </a:r>
            <a:r>
              <a:rPr lang="en-US" sz="2400" dirty="0" smtClean="0"/>
              <a:t>The </a:t>
            </a:r>
            <a:r>
              <a:rPr lang="en-US" sz="2400" dirty="0"/>
              <a:t>client reported that the </a:t>
            </a:r>
            <a:r>
              <a:rPr lang="en-US" sz="2400" dirty="0" smtClean="0"/>
              <a:t>patient</a:t>
            </a:r>
            <a:r>
              <a:rPr lang="tr-TR" sz="2400" dirty="0" smtClean="0"/>
              <a:t> </a:t>
            </a:r>
            <a:r>
              <a:rPr lang="en-US" sz="2400" dirty="0" smtClean="0"/>
              <a:t>experienced </a:t>
            </a:r>
            <a:r>
              <a:rPr lang="en-US" sz="2400" dirty="0"/>
              <a:t>similar symptoms as </a:t>
            </a:r>
            <a:r>
              <a:rPr lang="en-US" sz="2400" dirty="0" smtClean="0"/>
              <a:t>a</a:t>
            </a:r>
            <a:r>
              <a:rPr lang="tr-TR" sz="2400" dirty="0" smtClean="0"/>
              <a:t> </a:t>
            </a:r>
            <a:r>
              <a:rPr lang="en-US" sz="2400" dirty="0" smtClean="0"/>
              <a:t>kitten</a:t>
            </a:r>
            <a:r>
              <a:rPr lang="en-US" sz="2400" dirty="0"/>
              <a:t>, but that the episodes </a:t>
            </a:r>
            <a:r>
              <a:rPr lang="en-US" sz="2400" dirty="0" smtClean="0"/>
              <a:t>were</a:t>
            </a:r>
            <a:r>
              <a:rPr lang="tr-TR" sz="2400" dirty="0" smtClean="0"/>
              <a:t> </a:t>
            </a:r>
            <a:r>
              <a:rPr lang="en-US" sz="2400" dirty="0" smtClean="0"/>
              <a:t>milder </a:t>
            </a:r>
            <a:r>
              <a:rPr lang="en-US" sz="2400" dirty="0"/>
              <a:t>and resolved without treatment.</a:t>
            </a:r>
            <a:endParaRPr lang="tr-TR" sz="2400" dirty="0"/>
          </a:p>
        </p:txBody>
      </p:sp>
      <p:sp>
        <p:nvSpPr>
          <p:cNvPr id="3" name="Dikdörtgen 2"/>
          <p:cNvSpPr/>
          <p:nvPr/>
        </p:nvSpPr>
        <p:spPr>
          <a:xfrm>
            <a:off x="1337951" y="3489988"/>
            <a:ext cx="11036137" cy="1754326"/>
          </a:xfrm>
          <a:prstGeom prst="rect">
            <a:avLst/>
          </a:prstGeom>
        </p:spPr>
        <p:txBody>
          <a:bodyPr wrap="square">
            <a:spAutoFit/>
          </a:bodyPr>
          <a:lstStyle/>
          <a:p>
            <a:pPr>
              <a:lnSpc>
                <a:spcPct val="150000"/>
              </a:lnSpc>
            </a:pPr>
            <a:r>
              <a:rPr lang="tr-TR" sz="2400" dirty="0" smtClean="0"/>
              <a:t>	</a:t>
            </a:r>
            <a:r>
              <a:rPr lang="en-US" sz="2400" dirty="0" smtClean="0"/>
              <a:t>Anesthetized </a:t>
            </a:r>
            <a:r>
              <a:rPr lang="en-US" sz="2400" dirty="0"/>
              <a:t>oral and </a:t>
            </a:r>
            <a:r>
              <a:rPr lang="en-US" sz="2400" dirty="0" smtClean="0"/>
              <a:t>radiographic</a:t>
            </a:r>
            <a:r>
              <a:rPr lang="tr-TR" sz="2400" dirty="0" smtClean="0"/>
              <a:t> </a:t>
            </a:r>
            <a:r>
              <a:rPr lang="en-US" sz="2400" dirty="0" smtClean="0"/>
              <a:t>examination </a:t>
            </a:r>
            <a:r>
              <a:rPr lang="en-US" sz="2400" dirty="0"/>
              <a:t>of the patient</a:t>
            </a:r>
          </a:p>
          <a:p>
            <a:pPr>
              <a:lnSpc>
                <a:spcPct val="150000"/>
              </a:lnSpc>
            </a:pPr>
            <a:r>
              <a:rPr lang="en-US" sz="2400" dirty="0"/>
              <a:t>revealed tooth resorption lesions </a:t>
            </a:r>
            <a:r>
              <a:rPr lang="en-US" sz="2400" dirty="0" smtClean="0"/>
              <a:t>at</a:t>
            </a:r>
            <a:r>
              <a:rPr lang="tr-TR" sz="2400" dirty="0" smtClean="0"/>
              <a:t> </a:t>
            </a:r>
            <a:r>
              <a:rPr lang="en-US" sz="2400" dirty="0" smtClean="0"/>
              <a:t>both </a:t>
            </a:r>
            <a:r>
              <a:rPr lang="en-US" sz="2400" dirty="0"/>
              <a:t>mandibular third premolar teeth, and unilateral self-mutilation injury to </a:t>
            </a:r>
            <a:r>
              <a:rPr lang="en-US" sz="2400" dirty="0" smtClean="0"/>
              <a:t>the</a:t>
            </a:r>
            <a:r>
              <a:rPr lang="tr-TR" sz="2400" dirty="0" smtClean="0"/>
              <a:t> </a:t>
            </a:r>
            <a:r>
              <a:rPr lang="en-US" sz="2400" dirty="0" smtClean="0"/>
              <a:t>tongue</a:t>
            </a:r>
            <a:endParaRPr lang="tr-TR" sz="2400" dirty="0"/>
          </a:p>
        </p:txBody>
      </p:sp>
    </p:spTree>
    <p:extLst>
      <p:ext uri="{BB962C8B-B14F-4D97-AF65-F5344CB8AC3E}">
        <p14:creationId xmlns:p14="http://schemas.microsoft.com/office/powerpoint/2010/main" val="1213613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11707" y="261136"/>
            <a:ext cx="6715420" cy="6264186"/>
          </a:xfrm>
          <a:prstGeom prst="rect">
            <a:avLst/>
          </a:prstGeom>
        </p:spPr>
      </p:pic>
    </p:spTree>
    <p:extLst>
      <p:ext uri="{BB962C8B-B14F-4D97-AF65-F5344CB8AC3E}">
        <p14:creationId xmlns:p14="http://schemas.microsoft.com/office/powerpoint/2010/main" val="166567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5027" y="738780"/>
            <a:ext cx="8799616" cy="1754326"/>
          </a:xfrm>
          <a:prstGeom prst="rect">
            <a:avLst/>
          </a:prstGeom>
        </p:spPr>
        <p:txBody>
          <a:bodyPr wrap="square">
            <a:spAutoFit/>
          </a:bodyPr>
          <a:lstStyle/>
          <a:p>
            <a:pPr algn="just">
              <a:lnSpc>
                <a:spcPct val="150000"/>
              </a:lnSpc>
            </a:pPr>
            <a:r>
              <a:rPr lang="en-US" sz="2400" dirty="0"/>
              <a:t>The teeth with resorption lesions were extracted and an </a:t>
            </a:r>
            <a:r>
              <a:rPr lang="en-US" sz="2400" dirty="0" smtClean="0"/>
              <a:t>Elizabethan</a:t>
            </a:r>
            <a:r>
              <a:rPr lang="tr-TR" sz="2400" dirty="0" smtClean="0"/>
              <a:t> </a:t>
            </a:r>
            <a:r>
              <a:rPr lang="en-US" sz="2400" dirty="0" smtClean="0"/>
              <a:t>collar </a:t>
            </a:r>
            <a:r>
              <a:rPr lang="en-US" sz="2400" dirty="0"/>
              <a:t>was applied to discourage and minimize the effects of the mutilation</a:t>
            </a:r>
            <a:r>
              <a:rPr lang="en-US" dirty="0"/>
              <a:t>.</a:t>
            </a:r>
            <a:endParaRPr lang="tr-TR" dirty="0"/>
          </a:p>
        </p:txBody>
      </p:sp>
      <p:sp>
        <p:nvSpPr>
          <p:cNvPr id="3" name="Dikdörtgen 2"/>
          <p:cNvSpPr/>
          <p:nvPr/>
        </p:nvSpPr>
        <p:spPr>
          <a:xfrm>
            <a:off x="1824842" y="3406722"/>
            <a:ext cx="10584872" cy="1200329"/>
          </a:xfrm>
          <a:prstGeom prst="rect">
            <a:avLst/>
          </a:prstGeom>
        </p:spPr>
        <p:txBody>
          <a:bodyPr wrap="square">
            <a:spAutoFit/>
          </a:bodyPr>
          <a:lstStyle/>
          <a:p>
            <a:pPr>
              <a:lnSpc>
                <a:spcPct val="150000"/>
              </a:lnSpc>
            </a:pPr>
            <a:r>
              <a:rPr lang="en-US" sz="2400" dirty="0"/>
              <a:t>1 What condition is described in this cat?</a:t>
            </a:r>
          </a:p>
          <a:p>
            <a:pPr>
              <a:lnSpc>
                <a:spcPct val="150000"/>
              </a:lnSpc>
            </a:pPr>
            <a:r>
              <a:rPr lang="en-US" sz="2400" dirty="0"/>
              <a:t>2 What treatment is recommended for this condition?</a:t>
            </a:r>
            <a:endParaRPr lang="tr-TR" sz="2400" dirty="0"/>
          </a:p>
        </p:txBody>
      </p:sp>
    </p:spTree>
    <p:extLst>
      <p:ext uri="{BB962C8B-B14F-4D97-AF65-F5344CB8AC3E}">
        <p14:creationId xmlns:p14="http://schemas.microsoft.com/office/powerpoint/2010/main" val="1771909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071" y="458189"/>
            <a:ext cx="8739823" cy="1524000"/>
          </a:xfrm>
        </p:spPr>
        <p:txBody>
          <a:bodyPr/>
          <a:lstStyle/>
          <a:p>
            <a:r>
              <a:rPr lang="tr-TR" dirty="0" err="1"/>
              <a:t>Feline</a:t>
            </a:r>
            <a:r>
              <a:rPr lang="tr-TR" dirty="0"/>
              <a:t> </a:t>
            </a:r>
            <a:r>
              <a:rPr lang="tr-TR" dirty="0" err="1"/>
              <a:t>orofacial</a:t>
            </a:r>
            <a:r>
              <a:rPr lang="tr-TR" dirty="0"/>
              <a:t> </a:t>
            </a:r>
            <a:r>
              <a:rPr lang="tr-TR" dirty="0" err="1"/>
              <a:t>pain</a:t>
            </a:r>
            <a:r>
              <a:rPr lang="tr-TR" dirty="0"/>
              <a:t> </a:t>
            </a:r>
            <a:r>
              <a:rPr lang="tr-TR" dirty="0" err="1"/>
              <a:t>syndrome</a:t>
            </a:r>
            <a:r>
              <a:rPr lang="tr-TR" dirty="0"/>
              <a:t> (FOPS)</a:t>
            </a:r>
          </a:p>
        </p:txBody>
      </p:sp>
      <p:sp>
        <p:nvSpPr>
          <p:cNvPr id="3" name="İçerik Yer Tutucusu 2"/>
          <p:cNvSpPr>
            <a:spLocks noGrp="1"/>
          </p:cNvSpPr>
          <p:nvPr>
            <p:ph idx="1"/>
          </p:nvPr>
        </p:nvSpPr>
        <p:spPr>
          <a:xfrm>
            <a:off x="806202" y="2124693"/>
            <a:ext cx="8739823" cy="3767670"/>
          </a:xfrm>
        </p:spPr>
        <p:txBody>
          <a:bodyPr>
            <a:normAutofit/>
          </a:bodyPr>
          <a:lstStyle/>
          <a:p>
            <a:pPr>
              <a:lnSpc>
                <a:spcPct val="150000"/>
              </a:lnSpc>
            </a:pPr>
            <a:r>
              <a:rPr lang="en-US" sz="2400" dirty="0"/>
              <a:t>poorly understood </a:t>
            </a:r>
            <a:r>
              <a:rPr lang="en-US" sz="2400" dirty="0" smtClean="0"/>
              <a:t>neuropathic</a:t>
            </a:r>
            <a:r>
              <a:rPr lang="tr-TR" sz="2400" dirty="0" smtClean="0"/>
              <a:t> </a:t>
            </a:r>
            <a:r>
              <a:rPr lang="en-US" sz="2400" dirty="0" smtClean="0"/>
              <a:t>disorder </a:t>
            </a:r>
            <a:r>
              <a:rPr lang="en-US" sz="2400" dirty="0"/>
              <a:t>with a predominance in the Burmese cat that results in episodic, </a:t>
            </a:r>
            <a:endParaRPr lang="tr-TR" sz="2400" dirty="0" smtClean="0"/>
          </a:p>
          <a:p>
            <a:pPr>
              <a:lnSpc>
                <a:spcPct val="150000"/>
              </a:lnSpc>
            </a:pPr>
            <a:r>
              <a:rPr lang="en-US" sz="2400" dirty="0" err="1" smtClean="0"/>
              <a:t>typicallyunilateral</a:t>
            </a:r>
            <a:r>
              <a:rPr lang="en-US" sz="2400" dirty="0"/>
              <a:t>, signs of oral pain; often resulting in severe self-mutilation </a:t>
            </a:r>
            <a:r>
              <a:rPr lang="en-US" sz="2400" dirty="0" smtClean="0"/>
              <a:t>injury</a:t>
            </a:r>
            <a:r>
              <a:rPr lang="tr-TR" sz="2400" dirty="0" smtClean="0"/>
              <a:t> </a:t>
            </a:r>
            <a:r>
              <a:rPr lang="en-US" sz="2400" dirty="0" smtClean="0"/>
              <a:t>to </a:t>
            </a:r>
            <a:r>
              <a:rPr lang="en-US" sz="2400" dirty="0"/>
              <a:t>the face and tongue.</a:t>
            </a:r>
            <a:endParaRPr lang="tr-TR" sz="2400" dirty="0"/>
          </a:p>
        </p:txBody>
      </p:sp>
    </p:spTree>
    <p:extLst>
      <p:ext uri="{BB962C8B-B14F-4D97-AF65-F5344CB8AC3E}">
        <p14:creationId xmlns:p14="http://schemas.microsoft.com/office/powerpoint/2010/main" val="1454737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81693" y="944802"/>
            <a:ext cx="10181112" cy="2862322"/>
          </a:xfrm>
          <a:prstGeom prst="rect">
            <a:avLst/>
          </a:prstGeom>
        </p:spPr>
        <p:txBody>
          <a:bodyPr wrap="square">
            <a:spAutoFit/>
          </a:bodyPr>
          <a:lstStyle/>
          <a:p>
            <a:pPr algn="just">
              <a:lnSpc>
                <a:spcPct val="150000"/>
              </a:lnSpc>
            </a:pPr>
            <a:r>
              <a:rPr lang="tr-TR" sz="2400" dirty="0" smtClean="0"/>
              <a:t>	</a:t>
            </a:r>
            <a:r>
              <a:rPr lang="en-US" sz="2400" dirty="0" smtClean="0"/>
              <a:t>The </a:t>
            </a:r>
            <a:r>
              <a:rPr lang="en-US" sz="2400" dirty="0"/>
              <a:t>condition appears to be triggered by mouth </a:t>
            </a:r>
            <a:r>
              <a:rPr lang="en-US" sz="2400" dirty="0" smtClean="0"/>
              <a:t>activity</a:t>
            </a:r>
            <a:r>
              <a:rPr lang="tr-TR" sz="2400" dirty="0" smtClean="0"/>
              <a:t> </a:t>
            </a:r>
            <a:r>
              <a:rPr lang="en-US" sz="2400" dirty="0" smtClean="0"/>
              <a:t>(e.g</a:t>
            </a:r>
            <a:r>
              <a:rPr lang="en-US" sz="2400" dirty="0"/>
              <a:t>. eating, drinking, grooming) or environmental stress, and affected </a:t>
            </a:r>
            <a:r>
              <a:rPr lang="en-US" sz="2400" dirty="0" smtClean="0"/>
              <a:t>cats</a:t>
            </a:r>
            <a:r>
              <a:rPr lang="tr-TR" sz="2400" dirty="0" smtClean="0"/>
              <a:t> </a:t>
            </a:r>
            <a:r>
              <a:rPr lang="en-US" sz="2400" dirty="0" smtClean="0"/>
              <a:t>often </a:t>
            </a:r>
            <a:r>
              <a:rPr lang="en-US" sz="2400" dirty="0"/>
              <a:t>(63%) have concurrent oral disease and dysfunction of sensory </a:t>
            </a:r>
            <a:r>
              <a:rPr lang="en-US" sz="2400" dirty="0" smtClean="0"/>
              <a:t>trigeminal</a:t>
            </a:r>
            <a:r>
              <a:rPr lang="tr-TR" sz="2400" dirty="0" smtClean="0"/>
              <a:t> </a:t>
            </a:r>
            <a:r>
              <a:rPr lang="en-US" sz="2400" dirty="0" smtClean="0"/>
              <a:t>nerve </a:t>
            </a:r>
            <a:r>
              <a:rPr lang="en-US" sz="2400" dirty="0"/>
              <a:t>processing that causes paroxysmal firing of the trigeminal </a:t>
            </a:r>
            <a:r>
              <a:rPr lang="en-US" sz="2400" dirty="0" smtClean="0"/>
              <a:t>ne</a:t>
            </a:r>
            <a:r>
              <a:rPr lang="tr-TR" sz="2400" dirty="0" err="1" smtClean="0"/>
              <a:t>rve</a:t>
            </a:r>
            <a:r>
              <a:rPr lang="tr-TR" sz="2400" dirty="0" smtClean="0"/>
              <a:t>.</a:t>
            </a:r>
            <a:endParaRPr lang="tr-TR" sz="2400" dirty="0"/>
          </a:p>
        </p:txBody>
      </p:sp>
    </p:spTree>
    <p:extLst>
      <p:ext uri="{BB962C8B-B14F-4D97-AF65-F5344CB8AC3E}">
        <p14:creationId xmlns:p14="http://schemas.microsoft.com/office/powerpoint/2010/main" val="1393562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6903" y="1352429"/>
            <a:ext cx="8847117" cy="2308324"/>
          </a:xfrm>
          <a:prstGeom prst="rect">
            <a:avLst/>
          </a:prstGeom>
        </p:spPr>
        <p:txBody>
          <a:bodyPr wrap="square">
            <a:spAutoFit/>
          </a:bodyPr>
          <a:lstStyle/>
          <a:p>
            <a:pPr algn="just">
              <a:lnSpc>
                <a:spcPct val="150000"/>
              </a:lnSpc>
            </a:pPr>
            <a:r>
              <a:rPr lang="tr-TR" sz="2400" dirty="0" smtClean="0"/>
              <a:t>	</a:t>
            </a:r>
            <a:r>
              <a:rPr lang="en-US" sz="2400" dirty="0" smtClean="0"/>
              <a:t>Any age</a:t>
            </a:r>
            <a:r>
              <a:rPr lang="tr-TR" sz="2400" dirty="0" smtClean="0"/>
              <a:t> </a:t>
            </a:r>
            <a:r>
              <a:rPr lang="en-US" sz="2400" dirty="0" smtClean="0"/>
              <a:t>cat </a:t>
            </a:r>
            <a:r>
              <a:rPr lang="en-US" sz="2400" dirty="0"/>
              <a:t>can be affected with FOPS. Cats often exhibit initial symptoms as a </a:t>
            </a:r>
            <a:r>
              <a:rPr lang="en-US" sz="2400" dirty="0" smtClean="0"/>
              <a:t>kitten</a:t>
            </a:r>
            <a:r>
              <a:rPr lang="tr-TR" sz="2400" dirty="0" smtClean="0"/>
              <a:t> </a:t>
            </a:r>
            <a:r>
              <a:rPr lang="en-US" sz="2400" dirty="0" smtClean="0"/>
              <a:t>at </a:t>
            </a:r>
            <a:r>
              <a:rPr lang="en-US" sz="2400" dirty="0"/>
              <a:t>the time of permanent tooth eruption, and the condition frequently </a:t>
            </a:r>
            <a:r>
              <a:rPr lang="en-US" sz="2400" dirty="0" smtClean="0"/>
              <a:t>recurs</a:t>
            </a:r>
            <a:r>
              <a:rPr lang="tr-TR" sz="2400" dirty="0" smtClean="0"/>
              <a:t> </a:t>
            </a:r>
            <a:r>
              <a:rPr lang="en-US" sz="2400" dirty="0" smtClean="0"/>
              <a:t>later </a:t>
            </a:r>
            <a:r>
              <a:rPr lang="en-US" sz="2400" dirty="0"/>
              <a:t>in life.</a:t>
            </a:r>
            <a:endParaRPr lang="tr-TR" sz="2400" dirty="0"/>
          </a:p>
        </p:txBody>
      </p:sp>
    </p:spTree>
    <p:extLst>
      <p:ext uri="{BB962C8B-B14F-4D97-AF65-F5344CB8AC3E}">
        <p14:creationId xmlns:p14="http://schemas.microsoft.com/office/powerpoint/2010/main" val="447709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0419" y="940521"/>
            <a:ext cx="3483646" cy="461665"/>
          </a:xfrm>
          <a:prstGeom prst="rect">
            <a:avLst/>
          </a:prstGeom>
        </p:spPr>
        <p:txBody>
          <a:bodyPr wrap="none">
            <a:spAutoFit/>
          </a:bodyPr>
          <a:lstStyle/>
          <a:p>
            <a:r>
              <a:rPr lang="tr-TR" sz="2400" dirty="0"/>
              <a:t>Management of FOPS</a:t>
            </a:r>
          </a:p>
        </p:txBody>
      </p:sp>
      <p:sp>
        <p:nvSpPr>
          <p:cNvPr id="3" name="Dikdörtgen 2"/>
          <p:cNvSpPr/>
          <p:nvPr/>
        </p:nvSpPr>
        <p:spPr>
          <a:xfrm>
            <a:off x="930419" y="2035927"/>
            <a:ext cx="9809017" cy="1684115"/>
          </a:xfrm>
          <a:prstGeom prst="rect">
            <a:avLst/>
          </a:prstGeom>
        </p:spPr>
        <p:txBody>
          <a:bodyPr wrap="square">
            <a:spAutoFit/>
          </a:bodyPr>
          <a:lstStyle/>
          <a:p>
            <a:pPr>
              <a:lnSpc>
                <a:spcPct val="150000"/>
              </a:lnSpc>
            </a:pPr>
            <a:r>
              <a:rPr lang="tr-TR" sz="2400" dirty="0" smtClean="0"/>
              <a:t>	</a:t>
            </a:r>
            <a:r>
              <a:rPr lang="en-US" sz="2400" dirty="0" smtClean="0"/>
              <a:t>Management should </a:t>
            </a:r>
            <a:r>
              <a:rPr lang="en-US" sz="2400" dirty="0"/>
              <a:t>start with </a:t>
            </a:r>
            <a:r>
              <a:rPr lang="en-US" sz="2400" dirty="0" err="1" smtClean="0"/>
              <a:t>th</a:t>
            </a:r>
            <a:r>
              <a:rPr lang="tr-TR" sz="2400" dirty="0" smtClean="0"/>
              <a:t>e </a:t>
            </a:r>
            <a:r>
              <a:rPr lang="en-US" sz="2400" dirty="0" smtClean="0"/>
              <a:t>treatment </a:t>
            </a:r>
            <a:r>
              <a:rPr lang="en-US" sz="2400" dirty="0"/>
              <a:t>of existing </a:t>
            </a:r>
            <a:r>
              <a:rPr lang="en-US" sz="2400" dirty="0" smtClean="0"/>
              <a:t>dental</a:t>
            </a:r>
            <a:r>
              <a:rPr lang="tr-TR" sz="2400" dirty="0" smtClean="0"/>
              <a:t> </a:t>
            </a:r>
            <a:r>
              <a:rPr lang="en-US" sz="2400" dirty="0" smtClean="0"/>
              <a:t>disease</a:t>
            </a:r>
            <a:r>
              <a:rPr lang="en-US" sz="2400" dirty="0"/>
              <a:t>, especially tooth </a:t>
            </a:r>
            <a:r>
              <a:rPr lang="en-US" sz="2400" dirty="0" smtClean="0"/>
              <a:t>resorption</a:t>
            </a:r>
            <a:r>
              <a:rPr lang="tr-TR" sz="2400" dirty="0" smtClean="0"/>
              <a:t> </a:t>
            </a:r>
            <a:r>
              <a:rPr lang="en-US" sz="2400" dirty="0"/>
              <a:t>and followed by medical therapy</a:t>
            </a:r>
            <a:endParaRPr lang="tr-TR" sz="2400" dirty="0"/>
          </a:p>
        </p:txBody>
      </p:sp>
      <p:sp>
        <p:nvSpPr>
          <p:cNvPr id="4" name="Dikdörtgen 3"/>
          <p:cNvSpPr/>
          <p:nvPr/>
        </p:nvSpPr>
        <p:spPr>
          <a:xfrm>
            <a:off x="665018" y="3869998"/>
            <a:ext cx="9357756" cy="2308324"/>
          </a:xfrm>
          <a:prstGeom prst="rect">
            <a:avLst/>
          </a:prstGeom>
        </p:spPr>
        <p:txBody>
          <a:bodyPr wrap="square">
            <a:spAutoFit/>
          </a:bodyPr>
          <a:lstStyle/>
          <a:p>
            <a:pPr algn="just">
              <a:lnSpc>
                <a:spcPct val="150000"/>
              </a:lnSpc>
            </a:pPr>
            <a:r>
              <a:rPr lang="tr-TR" sz="2400" dirty="0" smtClean="0"/>
              <a:t>	</a:t>
            </a:r>
            <a:r>
              <a:rPr lang="en-US" sz="2400" dirty="0" smtClean="0"/>
              <a:t>Medical </a:t>
            </a:r>
            <a:r>
              <a:rPr lang="en-US" sz="2400" dirty="0"/>
              <a:t>therapeutic options </a:t>
            </a:r>
            <a:r>
              <a:rPr lang="en-US" sz="2400" dirty="0" smtClean="0"/>
              <a:t>include</a:t>
            </a:r>
            <a:r>
              <a:rPr lang="tr-TR" sz="2400" dirty="0" smtClean="0"/>
              <a:t> </a:t>
            </a:r>
            <a:r>
              <a:rPr lang="en-US" sz="2400" dirty="0" smtClean="0"/>
              <a:t>traditional </a:t>
            </a:r>
            <a:r>
              <a:rPr lang="en-US" sz="2400" dirty="0"/>
              <a:t>analgesic medications (e.g. opioids, NSAIDs) for mild cases, </a:t>
            </a:r>
            <a:r>
              <a:rPr lang="en-US" sz="2400" dirty="0" smtClean="0"/>
              <a:t>and</a:t>
            </a:r>
            <a:r>
              <a:rPr lang="tr-TR" sz="2400" dirty="0" smtClean="0"/>
              <a:t> </a:t>
            </a:r>
            <a:r>
              <a:rPr lang="en-US" sz="2400" dirty="0" smtClean="0"/>
              <a:t>gabapentin </a:t>
            </a:r>
            <a:r>
              <a:rPr lang="en-US" sz="2400" dirty="0"/>
              <a:t>with or without anti-epileptic drugs for longer-term control in </a:t>
            </a:r>
            <a:r>
              <a:rPr lang="en-US" sz="2400" dirty="0" smtClean="0"/>
              <a:t>the</a:t>
            </a:r>
            <a:r>
              <a:rPr lang="tr-TR" sz="2400" dirty="0" smtClean="0"/>
              <a:t> </a:t>
            </a:r>
            <a:r>
              <a:rPr lang="en-US" sz="2400" dirty="0" smtClean="0"/>
              <a:t>majority </a:t>
            </a:r>
            <a:r>
              <a:rPr lang="en-US" sz="2400" dirty="0"/>
              <a:t>of cases.</a:t>
            </a:r>
            <a:endParaRPr lang="tr-TR" sz="2400" dirty="0"/>
          </a:p>
        </p:txBody>
      </p:sp>
    </p:spTree>
    <p:extLst>
      <p:ext uri="{BB962C8B-B14F-4D97-AF65-F5344CB8AC3E}">
        <p14:creationId xmlns:p14="http://schemas.microsoft.com/office/powerpoint/2010/main" val="298321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4389" y="1016192"/>
            <a:ext cx="10509663" cy="3416320"/>
          </a:xfrm>
          <a:prstGeom prst="rect">
            <a:avLst/>
          </a:prstGeom>
        </p:spPr>
        <p:txBody>
          <a:bodyPr wrap="square">
            <a:spAutoFit/>
          </a:bodyPr>
          <a:lstStyle/>
          <a:p>
            <a:pPr algn="just">
              <a:lnSpc>
                <a:spcPct val="150000"/>
              </a:lnSpc>
            </a:pPr>
            <a:r>
              <a:rPr lang="tr-TR" sz="2400" dirty="0" smtClean="0"/>
              <a:t>	</a:t>
            </a:r>
            <a:r>
              <a:rPr lang="en-US" sz="2400" dirty="0" smtClean="0"/>
              <a:t>Anti-epileptics </a:t>
            </a:r>
            <a:r>
              <a:rPr lang="en-US" sz="2400" dirty="0"/>
              <a:t>such as phenobarbital are believed to be </a:t>
            </a:r>
            <a:r>
              <a:rPr lang="en-US" sz="2400" dirty="0" smtClean="0"/>
              <a:t>effective</a:t>
            </a:r>
            <a:r>
              <a:rPr lang="tr-TR" sz="2400" dirty="0" smtClean="0"/>
              <a:t> </a:t>
            </a:r>
            <a:r>
              <a:rPr lang="en-US" sz="2400" dirty="0" smtClean="0"/>
              <a:t>for </a:t>
            </a:r>
            <a:r>
              <a:rPr lang="en-US" sz="2400" dirty="0"/>
              <a:t>the treatment of FOPS due to their anti-</a:t>
            </a:r>
            <a:r>
              <a:rPr lang="en-US" sz="2400" dirty="0" err="1"/>
              <a:t>allodynic</a:t>
            </a:r>
            <a:r>
              <a:rPr lang="en-US" sz="2400" dirty="0"/>
              <a:t> effects and not </a:t>
            </a:r>
            <a:r>
              <a:rPr lang="en-US" sz="2400" dirty="0" smtClean="0"/>
              <a:t>for</a:t>
            </a:r>
            <a:r>
              <a:rPr lang="tr-TR" sz="2400" dirty="0" smtClean="0"/>
              <a:t> </a:t>
            </a:r>
            <a:r>
              <a:rPr lang="en-US" sz="2400" dirty="0" smtClean="0"/>
              <a:t>their </a:t>
            </a:r>
            <a:r>
              <a:rPr lang="en-US" sz="2400" dirty="0"/>
              <a:t>anti- </a:t>
            </a:r>
            <a:r>
              <a:rPr lang="en-US" sz="2400" dirty="0" err="1"/>
              <a:t>convulsant</a:t>
            </a:r>
            <a:r>
              <a:rPr lang="en-US" sz="2400" dirty="0"/>
              <a:t> effects. Deterrents to mutilation such as Elizabethan </a:t>
            </a:r>
            <a:r>
              <a:rPr lang="en-US" sz="2400" dirty="0" smtClean="0"/>
              <a:t>collars,</a:t>
            </a:r>
            <a:r>
              <a:rPr lang="tr-TR" sz="2400" dirty="0" smtClean="0"/>
              <a:t> </a:t>
            </a:r>
            <a:r>
              <a:rPr lang="en-US" sz="2400" dirty="0" smtClean="0"/>
              <a:t>paw </a:t>
            </a:r>
            <a:r>
              <a:rPr lang="en-US" sz="2400" dirty="0"/>
              <a:t>bandaging, and vinyl nail caps (Soft Paws®) should be </a:t>
            </a:r>
            <a:r>
              <a:rPr lang="en-US" sz="2400" dirty="0" smtClean="0"/>
              <a:t>immediately</a:t>
            </a:r>
            <a:r>
              <a:rPr lang="tr-TR" sz="2400" dirty="0" smtClean="0"/>
              <a:t> </a:t>
            </a:r>
            <a:r>
              <a:rPr lang="en-US" sz="2400" dirty="0" smtClean="0"/>
              <a:t>implemented </a:t>
            </a:r>
            <a:r>
              <a:rPr lang="en-US" sz="2400" dirty="0"/>
              <a:t>to minimize injury while the primary cause of the pain is </a:t>
            </a:r>
            <a:r>
              <a:rPr lang="en-US" sz="2400" dirty="0" smtClean="0"/>
              <a:t>investigated</a:t>
            </a:r>
            <a:r>
              <a:rPr lang="tr-TR" sz="2400" dirty="0" smtClean="0"/>
              <a:t> </a:t>
            </a:r>
            <a:r>
              <a:rPr lang="en-US" sz="2400" dirty="0" smtClean="0"/>
              <a:t>and </a:t>
            </a:r>
            <a:r>
              <a:rPr lang="en-US" sz="2400" dirty="0"/>
              <a:t>treated.</a:t>
            </a:r>
            <a:endParaRPr lang="tr-TR" sz="2400" dirty="0"/>
          </a:p>
        </p:txBody>
      </p:sp>
    </p:spTree>
    <p:extLst>
      <p:ext uri="{BB962C8B-B14F-4D97-AF65-F5344CB8AC3E}">
        <p14:creationId xmlns:p14="http://schemas.microsoft.com/office/powerpoint/2010/main" val="4239976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91544" y="332656"/>
            <a:ext cx="7560840" cy="6309420"/>
          </a:xfrm>
          <a:prstGeom prst="rect">
            <a:avLst/>
          </a:prstGeom>
        </p:spPr>
        <p:txBody>
          <a:bodyPr wrap="square">
            <a:spAutoFit/>
          </a:bodyPr>
          <a:lstStyle/>
          <a:p>
            <a:pPr defTabSz="457200"/>
            <a:r>
              <a:rPr lang="tr-TR" sz="1600" dirty="0">
                <a:solidFill>
                  <a:prstClr val="white"/>
                </a:solidFill>
                <a:latin typeface="Century Gothic" panose="020B0502020202020204"/>
              </a:rPr>
              <a:t>Kaynakça :</a:t>
            </a:r>
          </a:p>
          <a:p>
            <a:pPr defTabSz="457200"/>
            <a:endParaRPr lang="tr-TR" sz="1600" dirty="0">
              <a:solidFill>
                <a:prstClr val="white"/>
              </a:solidFill>
              <a:latin typeface="Century Gothic" panose="020B0502020202020204"/>
            </a:endParaRPr>
          </a:p>
          <a:p>
            <a:pPr defTabSz="457200"/>
            <a:r>
              <a:rPr lang="tr-TR" sz="1600" dirty="0">
                <a:solidFill>
                  <a:prstClr val="white"/>
                </a:solidFill>
                <a:latin typeface="Century Gothic" panose="020B0502020202020204"/>
              </a:rPr>
              <a:t>-</a:t>
            </a:r>
            <a:r>
              <a:rPr lang="tr-TR" sz="1600" dirty="0" err="1">
                <a:solidFill>
                  <a:prstClr val="white"/>
                </a:solidFill>
                <a:latin typeface="Century Gothic" panose="020B0502020202020204"/>
              </a:rPr>
              <a:t>Beckman</a:t>
            </a:r>
            <a:r>
              <a:rPr lang="tr-TR" sz="1600" dirty="0">
                <a:solidFill>
                  <a:prstClr val="white"/>
                </a:solidFill>
                <a:latin typeface="Century Gothic" panose="020B0502020202020204"/>
              </a:rPr>
              <a:t>, B, et al. </a:t>
            </a:r>
            <a:r>
              <a:rPr lang="tr-TR" sz="1600" dirty="0" err="1">
                <a:solidFill>
                  <a:prstClr val="white"/>
                </a:solidFill>
                <a:latin typeface="Century Gothic" panose="020B0502020202020204"/>
              </a:rPr>
              <a:t>Regional</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nerve</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blocks</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for</a:t>
            </a:r>
            <a:r>
              <a:rPr lang="tr-TR" sz="1600" dirty="0">
                <a:solidFill>
                  <a:prstClr val="white"/>
                </a:solidFill>
                <a:latin typeface="Century Gothic" panose="020B0502020202020204"/>
              </a:rPr>
              <a:t> oral </a:t>
            </a:r>
            <a:r>
              <a:rPr lang="tr-TR" sz="1600" dirty="0" err="1">
                <a:solidFill>
                  <a:prstClr val="white"/>
                </a:solidFill>
                <a:latin typeface="Century Gothic" panose="020B0502020202020204"/>
              </a:rPr>
              <a:t>surgery</a:t>
            </a:r>
            <a:r>
              <a:rPr lang="tr-TR" sz="1600" dirty="0">
                <a:solidFill>
                  <a:prstClr val="white"/>
                </a:solidFill>
                <a:latin typeface="Century Gothic" panose="020B0502020202020204"/>
              </a:rPr>
              <a:t> in </a:t>
            </a:r>
            <a:r>
              <a:rPr lang="tr-TR" sz="1600" dirty="0" err="1">
                <a:solidFill>
                  <a:prstClr val="white"/>
                </a:solidFill>
                <a:latin typeface="Century Gothic" panose="020B0502020202020204"/>
              </a:rPr>
              <a:t>companion</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animals</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Comp</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Cont</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Educ</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Pract</a:t>
            </a:r>
            <a:r>
              <a:rPr lang="tr-TR" sz="1600" dirty="0">
                <a:solidFill>
                  <a:prstClr val="white"/>
                </a:solidFill>
                <a:latin typeface="Century Gothic" panose="020B0502020202020204"/>
              </a:rPr>
              <a:t> 2002;24:439-442.</a:t>
            </a:r>
          </a:p>
          <a:p>
            <a:pPr defTabSz="457200"/>
            <a:endParaRPr lang="tr-TR" sz="1600" dirty="0">
              <a:solidFill>
                <a:prstClr val="white"/>
              </a:solidFill>
              <a:latin typeface="Century Gothic" panose="020B0502020202020204"/>
            </a:endParaRPr>
          </a:p>
          <a:p>
            <a:pPr defTabSz="457200"/>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Modi</a:t>
            </a:r>
            <a:r>
              <a:rPr lang="tr-TR" sz="1600" dirty="0">
                <a:solidFill>
                  <a:prstClr val="white"/>
                </a:solidFill>
                <a:latin typeface="Century Gothic" panose="020B0502020202020204"/>
              </a:rPr>
              <a:t> M, et al. </a:t>
            </a:r>
            <a:r>
              <a:rPr lang="tr-TR" sz="1600" dirty="0" err="1">
                <a:solidFill>
                  <a:prstClr val="white"/>
                </a:solidFill>
                <a:latin typeface="Century Gothic" panose="020B0502020202020204"/>
              </a:rPr>
              <a:t>Buprenorphine</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with</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bupivacaine</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for</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intraoral</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nerve</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blocks</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to</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provide</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postoperative</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analgesia</a:t>
            </a:r>
            <a:r>
              <a:rPr lang="tr-TR" sz="1600" dirty="0">
                <a:solidFill>
                  <a:prstClr val="white"/>
                </a:solidFill>
                <a:latin typeface="Century Gothic" panose="020B0502020202020204"/>
              </a:rPr>
              <a:t> in </a:t>
            </a:r>
            <a:r>
              <a:rPr lang="tr-TR" sz="1600" dirty="0" err="1">
                <a:solidFill>
                  <a:prstClr val="white"/>
                </a:solidFill>
                <a:latin typeface="Century Gothic" panose="020B0502020202020204"/>
              </a:rPr>
              <a:t>outpatients</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after</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minor</a:t>
            </a:r>
            <a:r>
              <a:rPr lang="tr-TR" sz="1600" dirty="0">
                <a:solidFill>
                  <a:prstClr val="white"/>
                </a:solidFill>
                <a:latin typeface="Century Gothic" panose="020B0502020202020204"/>
              </a:rPr>
              <a:t> oral </a:t>
            </a:r>
            <a:r>
              <a:rPr lang="tr-TR" sz="1600" dirty="0" err="1">
                <a:solidFill>
                  <a:prstClr val="white"/>
                </a:solidFill>
                <a:latin typeface="Century Gothic" panose="020B0502020202020204"/>
              </a:rPr>
              <a:t>surgery</a:t>
            </a:r>
            <a:r>
              <a:rPr lang="tr-TR" sz="1600" dirty="0">
                <a:solidFill>
                  <a:prstClr val="white"/>
                </a:solidFill>
                <a:latin typeface="Century Gothic" panose="020B0502020202020204"/>
              </a:rPr>
              <a:t>. J Oral </a:t>
            </a:r>
            <a:r>
              <a:rPr lang="tr-TR" sz="1600" dirty="0" err="1">
                <a:solidFill>
                  <a:prstClr val="white"/>
                </a:solidFill>
                <a:latin typeface="Century Gothic" panose="020B0502020202020204"/>
              </a:rPr>
              <a:t>Maxillofac</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Surg</a:t>
            </a:r>
            <a:r>
              <a:rPr lang="tr-TR" sz="1600" dirty="0">
                <a:solidFill>
                  <a:prstClr val="white"/>
                </a:solidFill>
                <a:latin typeface="Century Gothic" panose="020B0502020202020204"/>
              </a:rPr>
              <a:t> 2009;67:2571-2576.</a:t>
            </a:r>
          </a:p>
          <a:p>
            <a:pPr defTabSz="457200"/>
            <a:endParaRPr lang="tr-TR" sz="1600" dirty="0">
              <a:solidFill>
                <a:prstClr val="white"/>
              </a:solidFill>
              <a:latin typeface="Century Gothic" panose="020B0502020202020204"/>
            </a:endParaRPr>
          </a:p>
          <a:p>
            <a:pPr defTabSz="457200"/>
            <a:r>
              <a:rPr lang="tr-TR" sz="1600" dirty="0">
                <a:solidFill>
                  <a:prstClr val="white"/>
                </a:solidFill>
                <a:latin typeface="Century Gothic" panose="020B0502020202020204"/>
              </a:rPr>
              <a:t>-</a:t>
            </a:r>
            <a:r>
              <a:rPr lang="tr-TR" sz="1600" dirty="0" err="1">
                <a:solidFill>
                  <a:prstClr val="white"/>
                </a:solidFill>
                <a:latin typeface="Century Gothic" panose="020B0502020202020204"/>
              </a:rPr>
              <a:t>Plumb’s</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Veterinary</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Drug</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Handbook</a:t>
            </a:r>
            <a:r>
              <a:rPr lang="tr-TR" sz="1600" dirty="0">
                <a:solidFill>
                  <a:prstClr val="white"/>
                </a:solidFill>
                <a:latin typeface="Century Gothic" panose="020B0502020202020204"/>
              </a:rPr>
              <a:t>. </a:t>
            </a:r>
            <a:r>
              <a:rPr lang="tr-TR" sz="1600" dirty="0">
                <a:solidFill>
                  <a:prstClr val="white"/>
                </a:solidFill>
                <a:latin typeface="Century Gothic" panose="020B0502020202020204"/>
                <a:hlinkClick r:id="rId2"/>
              </a:rPr>
              <a:t>http://www.vin.com/doc/?id=4692227&amp;pid=451</a:t>
            </a:r>
            <a:endParaRPr lang="tr-TR" sz="1600" dirty="0">
              <a:solidFill>
                <a:prstClr val="white"/>
              </a:solidFill>
              <a:latin typeface="Century Gothic" panose="020B0502020202020204"/>
            </a:endParaRPr>
          </a:p>
          <a:p>
            <a:pPr marL="285750" indent="-285750" defTabSz="457200">
              <a:buFontTx/>
              <a:buChar char="-"/>
            </a:pPr>
            <a:endParaRPr lang="tr-TR" sz="1600" dirty="0">
              <a:solidFill>
                <a:prstClr val="white"/>
              </a:solidFill>
              <a:latin typeface="Century Gothic" panose="020B0502020202020204"/>
            </a:endParaRPr>
          </a:p>
          <a:p>
            <a:pPr defTabSz="457200"/>
            <a:r>
              <a:rPr lang="tr-TR" sz="1600" dirty="0">
                <a:solidFill>
                  <a:prstClr val="white"/>
                </a:solidFill>
                <a:latin typeface="Century Gothic" panose="020B0502020202020204"/>
              </a:rPr>
              <a:t>-https://www.veterinarypracticenews.com/feline-stomatitis-medical-therapy-for-refractory-cases/</a:t>
            </a:r>
          </a:p>
          <a:p>
            <a:pPr defTabSz="457200"/>
            <a:endParaRPr lang="tr-TR" sz="1600" dirty="0">
              <a:solidFill>
                <a:prstClr val="white"/>
              </a:solidFill>
              <a:latin typeface="Century Gothic" panose="020B0502020202020204"/>
            </a:endParaRPr>
          </a:p>
          <a:p>
            <a:pPr defTabSz="457200"/>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Lommer</a:t>
            </a:r>
            <a:r>
              <a:rPr lang="tr-TR" sz="1600" dirty="0">
                <a:solidFill>
                  <a:prstClr val="white"/>
                </a:solidFill>
                <a:latin typeface="Century Gothic" panose="020B0502020202020204"/>
              </a:rPr>
              <a:t> MJ. </a:t>
            </a:r>
            <a:r>
              <a:rPr lang="tr-TR" sz="1600" dirty="0" err="1">
                <a:solidFill>
                  <a:prstClr val="white"/>
                </a:solidFill>
                <a:latin typeface="Century Gothic" panose="020B0502020202020204"/>
              </a:rPr>
              <a:t>Efficacy</a:t>
            </a:r>
            <a:r>
              <a:rPr lang="tr-TR" sz="1600" dirty="0">
                <a:solidFill>
                  <a:prstClr val="white"/>
                </a:solidFill>
                <a:latin typeface="Century Gothic" panose="020B0502020202020204"/>
              </a:rPr>
              <a:t> of </a:t>
            </a:r>
            <a:r>
              <a:rPr lang="tr-TR" sz="1600" dirty="0" err="1">
                <a:solidFill>
                  <a:prstClr val="white"/>
                </a:solidFill>
                <a:latin typeface="Century Gothic" panose="020B0502020202020204"/>
              </a:rPr>
              <a:t>cyclosporine</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for</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chronic</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refractory</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stomatitis</a:t>
            </a:r>
            <a:r>
              <a:rPr lang="tr-TR" sz="1600" dirty="0">
                <a:solidFill>
                  <a:prstClr val="white"/>
                </a:solidFill>
                <a:latin typeface="Century Gothic" panose="020B0502020202020204"/>
              </a:rPr>
              <a:t> in </a:t>
            </a:r>
            <a:r>
              <a:rPr lang="tr-TR" sz="1600" dirty="0" err="1">
                <a:solidFill>
                  <a:prstClr val="white"/>
                </a:solidFill>
                <a:latin typeface="Century Gothic" panose="020B0502020202020204"/>
              </a:rPr>
              <a:t>cats</a:t>
            </a:r>
            <a:r>
              <a:rPr lang="tr-TR" sz="1600" dirty="0">
                <a:solidFill>
                  <a:prstClr val="white"/>
                </a:solidFill>
                <a:latin typeface="Century Gothic" panose="020B0502020202020204"/>
              </a:rPr>
              <a:t>: A </a:t>
            </a:r>
            <a:r>
              <a:rPr lang="tr-TR" sz="1600" dirty="0" err="1">
                <a:solidFill>
                  <a:prstClr val="white"/>
                </a:solidFill>
                <a:latin typeface="Century Gothic" panose="020B0502020202020204"/>
              </a:rPr>
              <a:t>randomized</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placebo-controlled</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double-blinded</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clinical</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study</a:t>
            </a:r>
            <a:r>
              <a:rPr lang="tr-TR" sz="1600" dirty="0">
                <a:solidFill>
                  <a:prstClr val="white"/>
                </a:solidFill>
                <a:latin typeface="Century Gothic" panose="020B0502020202020204"/>
              </a:rPr>
              <a:t>. J </a:t>
            </a:r>
            <a:r>
              <a:rPr lang="tr-TR" sz="1600" dirty="0" err="1">
                <a:solidFill>
                  <a:prstClr val="white"/>
                </a:solidFill>
                <a:latin typeface="Century Gothic" panose="020B0502020202020204"/>
              </a:rPr>
              <a:t>Vet</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Dent</a:t>
            </a:r>
            <a:r>
              <a:rPr lang="tr-TR" sz="1600" dirty="0">
                <a:solidFill>
                  <a:prstClr val="white"/>
                </a:solidFill>
                <a:latin typeface="Century Gothic" panose="020B0502020202020204"/>
              </a:rPr>
              <a:t> 2013;30:8-17.</a:t>
            </a:r>
          </a:p>
          <a:p>
            <a:pPr defTabSz="457200"/>
            <a:endParaRPr lang="tr-TR" sz="1600" dirty="0">
              <a:solidFill>
                <a:prstClr val="white"/>
              </a:solidFill>
              <a:latin typeface="Century Gothic" panose="020B0502020202020204"/>
            </a:endParaRPr>
          </a:p>
          <a:p>
            <a:pPr defTabSz="457200"/>
            <a:r>
              <a:rPr lang="tr-TR" sz="1600" dirty="0">
                <a:solidFill>
                  <a:prstClr val="white"/>
                </a:solidFill>
                <a:latin typeface="Century Gothic" panose="020B0502020202020204"/>
              </a:rPr>
              <a:t>-</a:t>
            </a:r>
            <a:r>
              <a:rPr lang="tr-TR" sz="1600" dirty="0" err="1">
                <a:solidFill>
                  <a:prstClr val="white"/>
                </a:solidFill>
                <a:latin typeface="Century Gothic" panose="020B0502020202020204"/>
              </a:rPr>
              <a:t>Hennet</a:t>
            </a:r>
            <a:r>
              <a:rPr lang="tr-TR" sz="1600" dirty="0">
                <a:solidFill>
                  <a:prstClr val="white"/>
                </a:solidFill>
                <a:latin typeface="Century Gothic" panose="020B0502020202020204"/>
              </a:rPr>
              <a:t> PR, et al. </a:t>
            </a:r>
            <a:r>
              <a:rPr lang="tr-TR" sz="1600" dirty="0" err="1">
                <a:solidFill>
                  <a:prstClr val="white"/>
                </a:solidFill>
                <a:latin typeface="Century Gothic" panose="020B0502020202020204"/>
              </a:rPr>
              <a:t>Comparative</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efficacy</a:t>
            </a:r>
            <a:r>
              <a:rPr lang="tr-TR" sz="1600" dirty="0">
                <a:solidFill>
                  <a:prstClr val="white"/>
                </a:solidFill>
                <a:latin typeface="Century Gothic" panose="020B0502020202020204"/>
              </a:rPr>
              <a:t> of a </a:t>
            </a:r>
            <a:r>
              <a:rPr lang="tr-TR" sz="1600" dirty="0" err="1">
                <a:solidFill>
                  <a:prstClr val="white"/>
                </a:solidFill>
                <a:latin typeface="Century Gothic" panose="020B0502020202020204"/>
              </a:rPr>
              <a:t>recombinant</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feline</a:t>
            </a:r>
            <a:r>
              <a:rPr lang="tr-TR" sz="1600" dirty="0">
                <a:solidFill>
                  <a:prstClr val="white"/>
                </a:solidFill>
                <a:latin typeface="Century Gothic" panose="020B0502020202020204"/>
              </a:rPr>
              <a:t> interferon </a:t>
            </a:r>
            <a:r>
              <a:rPr lang="tr-TR" sz="1600" dirty="0" err="1">
                <a:solidFill>
                  <a:prstClr val="white"/>
                </a:solidFill>
                <a:latin typeface="Century Gothic" panose="020B0502020202020204"/>
              </a:rPr>
              <a:t>omega</a:t>
            </a:r>
            <a:r>
              <a:rPr lang="tr-TR" sz="1600" dirty="0">
                <a:solidFill>
                  <a:prstClr val="white"/>
                </a:solidFill>
                <a:latin typeface="Century Gothic" panose="020B0502020202020204"/>
              </a:rPr>
              <a:t> in </a:t>
            </a:r>
            <a:r>
              <a:rPr lang="tr-TR" sz="1600" dirty="0" err="1">
                <a:solidFill>
                  <a:prstClr val="white"/>
                </a:solidFill>
                <a:latin typeface="Century Gothic" panose="020B0502020202020204"/>
              </a:rPr>
              <a:t>refractory</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cases</a:t>
            </a:r>
            <a:r>
              <a:rPr lang="tr-TR" sz="1600" dirty="0">
                <a:solidFill>
                  <a:prstClr val="white"/>
                </a:solidFill>
                <a:latin typeface="Century Gothic" panose="020B0502020202020204"/>
              </a:rPr>
              <a:t> of </a:t>
            </a:r>
            <a:r>
              <a:rPr lang="tr-TR" sz="1600" dirty="0" err="1">
                <a:solidFill>
                  <a:prstClr val="white"/>
                </a:solidFill>
                <a:latin typeface="Century Gothic" panose="020B0502020202020204"/>
              </a:rPr>
              <a:t>calicivirus-positive</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cats</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with</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caudal</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stomatitis</a:t>
            </a:r>
            <a:r>
              <a:rPr lang="tr-TR" sz="1600" dirty="0">
                <a:solidFill>
                  <a:prstClr val="white"/>
                </a:solidFill>
                <a:latin typeface="Century Gothic" panose="020B0502020202020204"/>
              </a:rPr>
              <a:t>: a </a:t>
            </a:r>
            <a:r>
              <a:rPr lang="tr-TR" sz="1600" dirty="0" err="1">
                <a:solidFill>
                  <a:prstClr val="white"/>
                </a:solidFill>
                <a:latin typeface="Century Gothic" panose="020B0502020202020204"/>
              </a:rPr>
              <a:t>randomised</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multi-centre</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controlled</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double-blind</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study</a:t>
            </a:r>
            <a:r>
              <a:rPr lang="tr-TR" sz="1600" dirty="0">
                <a:solidFill>
                  <a:prstClr val="white"/>
                </a:solidFill>
                <a:latin typeface="Century Gothic" panose="020B0502020202020204"/>
              </a:rPr>
              <a:t> in 39 </a:t>
            </a:r>
            <a:r>
              <a:rPr lang="tr-TR" sz="1600" dirty="0" err="1">
                <a:solidFill>
                  <a:prstClr val="white"/>
                </a:solidFill>
                <a:latin typeface="Century Gothic" panose="020B0502020202020204"/>
              </a:rPr>
              <a:t>cats</a:t>
            </a:r>
            <a:r>
              <a:rPr lang="tr-TR" sz="1600" dirty="0">
                <a:solidFill>
                  <a:prstClr val="white"/>
                </a:solidFill>
                <a:latin typeface="Century Gothic" panose="020B0502020202020204"/>
              </a:rPr>
              <a:t>. J </a:t>
            </a:r>
            <a:r>
              <a:rPr lang="tr-TR" sz="1600" dirty="0" err="1">
                <a:solidFill>
                  <a:prstClr val="white"/>
                </a:solidFill>
                <a:latin typeface="Century Gothic" panose="020B0502020202020204"/>
              </a:rPr>
              <a:t>Feline</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Med</a:t>
            </a:r>
            <a:r>
              <a:rPr lang="tr-TR" sz="1600" dirty="0">
                <a:solidFill>
                  <a:prstClr val="white"/>
                </a:solidFill>
                <a:latin typeface="Century Gothic" panose="020B0502020202020204"/>
              </a:rPr>
              <a:t> </a:t>
            </a:r>
            <a:r>
              <a:rPr lang="tr-TR" sz="1600" dirty="0" err="1">
                <a:solidFill>
                  <a:prstClr val="white"/>
                </a:solidFill>
                <a:latin typeface="Century Gothic" panose="020B0502020202020204"/>
              </a:rPr>
              <a:t>Surg</a:t>
            </a:r>
            <a:r>
              <a:rPr lang="tr-TR" sz="1600" dirty="0">
                <a:solidFill>
                  <a:prstClr val="white"/>
                </a:solidFill>
                <a:latin typeface="Century Gothic" panose="020B0502020202020204"/>
              </a:rPr>
              <a:t> 2011;13:577.</a:t>
            </a:r>
          </a:p>
          <a:p>
            <a:pPr marL="285750" indent="-285750" defTabSz="457200">
              <a:buFontTx/>
              <a:buChar char="-"/>
            </a:pPr>
            <a:endParaRPr lang="tr-TR" dirty="0">
              <a:solidFill>
                <a:prstClr val="white"/>
              </a:solidFill>
              <a:latin typeface="Century Gothic" panose="020B0502020202020204"/>
            </a:endParaRPr>
          </a:p>
          <a:p>
            <a:pPr marL="285750" indent="-285750" defTabSz="457200">
              <a:buFontTx/>
              <a:buChar char="-"/>
            </a:pPr>
            <a:endParaRPr lang="tr-TR" dirty="0">
              <a:solidFill>
                <a:prstClr val="white"/>
              </a:solidFill>
              <a:latin typeface="Century Gothic" panose="020B0502020202020204"/>
            </a:endParaRPr>
          </a:p>
        </p:txBody>
      </p:sp>
    </p:spTree>
    <p:extLst>
      <p:ext uri="{BB962C8B-B14F-4D97-AF65-F5344CB8AC3E}">
        <p14:creationId xmlns:p14="http://schemas.microsoft.com/office/powerpoint/2010/main" val="162888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flipH="1">
            <a:off x="1151906" y="620688"/>
            <a:ext cx="9939646" cy="2031325"/>
          </a:xfrm>
          <a:prstGeom prst="rect">
            <a:avLst/>
          </a:prstGeom>
          <a:noFill/>
        </p:spPr>
        <p:txBody>
          <a:bodyPr wrap="square" rtlCol="0">
            <a:spAutoFit/>
          </a:bodyPr>
          <a:lstStyle/>
          <a:p>
            <a:pPr algn="just">
              <a:lnSpc>
                <a:spcPct val="150000"/>
              </a:lnSpc>
            </a:pPr>
            <a:r>
              <a:rPr lang="tr-TR" sz="2400" dirty="0" smtClean="0"/>
              <a:t>	</a:t>
            </a:r>
            <a:r>
              <a:rPr lang="en-US" sz="2400" dirty="0" err="1" smtClean="0"/>
              <a:t>Gingivostomatitis</a:t>
            </a:r>
            <a:r>
              <a:rPr lang="en-US" sz="2400" dirty="0" smtClean="0"/>
              <a:t> is a debilitating feline dental disease marked by severe and chronic inflammation of a cat’s gingiva (gums) and mucosa, the moist tissue that lines its oral cavity</a:t>
            </a:r>
            <a:endParaRPr lang="tr-TR" sz="2400" dirty="0"/>
          </a:p>
          <a:p>
            <a:r>
              <a:rPr lang="tr-TR" dirty="0"/>
              <a:t> </a:t>
            </a:r>
          </a:p>
        </p:txBody>
      </p:sp>
      <p:sp>
        <p:nvSpPr>
          <p:cNvPr id="2" name="Dikdörtgen 1"/>
          <p:cNvSpPr/>
          <p:nvPr/>
        </p:nvSpPr>
        <p:spPr>
          <a:xfrm>
            <a:off x="950029" y="2926791"/>
            <a:ext cx="10236528" cy="3416320"/>
          </a:xfrm>
          <a:prstGeom prst="rect">
            <a:avLst/>
          </a:prstGeom>
        </p:spPr>
        <p:txBody>
          <a:bodyPr wrap="square">
            <a:spAutoFit/>
          </a:bodyPr>
          <a:lstStyle/>
          <a:p>
            <a:pPr algn="just">
              <a:lnSpc>
                <a:spcPct val="150000"/>
              </a:lnSpc>
            </a:pPr>
            <a:r>
              <a:rPr lang="tr-TR" sz="2400" dirty="0" smtClean="0"/>
              <a:t>	</a:t>
            </a:r>
            <a:r>
              <a:rPr lang="en-US" sz="2400" dirty="0" smtClean="0"/>
              <a:t>Although the condition is most frequently diagnosed among cats with certain viral diseases—especially infection with the </a:t>
            </a:r>
            <a:r>
              <a:rPr lang="en-US" sz="2400" dirty="0" smtClean="0">
                <a:solidFill>
                  <a:srgbClr val="FF0000"/>
                </a:solidFill>
              </a:rPr>
              <a:t>feline immunodeficiency virus (FIV)—</a:t>
            </a:r>
            <a:r>
              <a:rPr lang="en-US" sz="2400" dirty="0" smtClean="0"/>
              <a:t>as well as </a:t>
            </a:r>
            <a:r>
              <a:rPr lang="en-US" sz="2400" dirty="0" smtClean="0">
                <a:solidFill>
                  <a:srgbClr val="FF0000"/>
                </a:solidFill>
              </a:rPr>
              <a:t>bacterial infections </a:t>
            </a:r>
            <a:r>
              <a:rPr lang="en-US" sz="2400" dirty="0" smtClean="0"/>
              <a:t>and </a:t>
            </a:r>
            <a:r>
              <a:rPr lang="en-US" sz="2400" dirty="0" smtClean="0">
                <a:solidFill>
                  <a:srgbClr val="FF0000"/>
                </a:solidFill>
              </a:rPr>
              <a:t>various nutritional and hormonal conditions</a:t>
            </a:r>
            <a:r>
              <a:rPr lang="en-US" sz="2400" dirty="0" smtClean="0"/>
              <a:t>, no direct causal relationship between such disorders and </a:t>
            </a:r>
            <a:r>
              <a:rPr lang="en-US" sz="2400" dirty="0" err="1" smtClean="0"/>
              <a:t>gingivostomatitis</a:t>
            </a:r>
            <a:r>
              <a:rPr lang="en-US" sz="2400" dirty="0" smtClean="0"/>
              <a:t> has as yet been establish</a:t>
            </a:r>
            <a:r>
              <a:rPr lang="tr-TR" sz="2400" dirty="0" smtClean="0"/>
              <a:t>ed.</a:t>
            </a:r>
            <a:endParaRPr lang="tr-TR" sz="2400" dirty="0"/>
          </a:p>
        </p:txBody>
      </p:sp>
    </p:spTree>
    <p:extLst>
      <p:ext uri="{BB962C8B-B14F-4D97-AF65-F5344CB8AC3E}">
        <p14:creationId xmlns:p14="http://schemas.microsoft.com/office/powerpoint/2010/main" val="3917304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31273" y="834057"/>
            <a:ext cx="10094026" cy="4454104"/>
          </a:xfrm>
          <a:prstGeom prst="rect">
            <a:avLst/>
          </a:prstGeom>
        </p:spPr>
        <p:txBody>
          <a:bodyPr wrap="square">
            <a:spAutoFit/>
          </a:bodyPr>
          <a:lstStyle/>
          <a:p>
            <a:pPr algn="just">
              <a:lnSpc>
                <a:spcPct val="150000"/>
              </a:lnSpc>
            </a:pPr>
            <a:r>
              <a:rPr lang="en-US" sz="2400" dirty="0" smtClean="0"/>
              <a:t>“The immune system becomes overly reactive to plaque and causes severe inflammation in the gingiva, initially around an affected tooth and then quickly progressing to the tissue in the surrounding area. By the time a cat’s owner has noticed the inflammation, it is likely to have spread well beyond the tissue immediately around the affected tooth, potentially involving the tissue in the back of the mouth—the </a:t>
            </a:r>
            <a:r>
              <a:rPr lang="en-US" sz="2400" dirty="0" err="1" smtClean="0"/>
              <a:t>glossopalatine</a:t>
            </a:r>
            <a:r>
              <a:rPr lang="en-US" sz="2400" dirty="0" smtClean="0"/>
              <a:t> arch—and beneath the tongue.”</a:t>
            </a:r>
            <a:endParaRPr lang="tr-TR" sz="2400" dirty="0"/>
          </a:p>
        </p:txBody>
      </p:sp>
      <p:sp>
        <p:nvSpPr>
          <p:cNvPr id="3" name="Dikdörtgen 2"/>
          <p:cNvSpPr/>
          <p:nvPr/>
        </p:nvSpPr>
        <p:spPr>
          <a:xfrm>
            <a:off x="4449288" y="5288161"/>
            <a:ext cx="6096000" cy="923330"/>
          </a:xfrm>
          <a:prstGeom prst="rect">
            <a:avLst/>
          </a:prstGeom>
        </p:spPr>
        <p:txBody>
          <a:bodyPr>
            <a:spAutoFit/>
          </a:bodyPr>
          <a:lstStyle/>
          <a:p>
            <a:r>
              <a:rPr lang="tr-TR" dirty="0" smtClean="0"/>
              <a:t>J</a:t>
            </a:r>
            <a:r>
              <a:rPr lang="en-US" dirty="0" err="1" smtClean="0"/>
              <a:t>ennifer</a:t>
            </a:r>
            <a:r>
              <a:rPr lang="en-US" dirty="0" smtClean="0"/>
              <a:t> Rawlinson, DVM, chief of the dentistry and oral surgery section at Cornell University’s College of Veterinary Medicine,</a:t>
            </a:r>
            <a:endParaRPr lang="tr-TR" dirty="0"/>
          </a:p>
        </p:txBody>
      </p:sp>
    </p:spTree>
    <p:extLst>
      <p:ext uri="{BB962C8B-B14F-4D97-AF65-F5344CB8AC3E}">
        <p14:creationId xmlns:p14="http://schemas.microsoft.com/office/powerpoint/2010/main" val="20052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444795" y="97357"/>
            <a:ext cx="4713554" cy="6760643"/>
          </a:xfrm>
          <a:prstGeom prst="rect">
            <a:avLst/>
          </a:prstGeom>
        </p:spPr>
      </p:pic>
    </p:spTree>
    <p:extLst>
      <p:ext uri="{BB962C8B-B14F-4D97-AF65-F5344CB8AC3E}">
        <p14:creationId xmlns:p14="http://schemas.microsoft.com/office/powerpoint/2010/main" val="3862394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1201" y="427512"/>
            <a:ext cx="3136404" cy="752104"/>
          </a:xfrm>
        </p:spPr>
        <p:txBody>
          <a:bodyPr>
            <a:normAutofit/>
          </a:bodyPr>
          <a:lstStyle/>
          <a:p>
            <a:r>
              <a:rPr lang="tr-TR" sz="2400" dirty="0" err="1"/>
              <a:t>clinical</a:t>
            </a:r>
            <a:r>
              <a:rPr lang="tr-TR" sz="2400" dirty="0"/>
              <a:t> </a:t>
            </a:r>
            <a:r>
              <a:rPr lang="tr-TR" sz="2400" dirty="0" err="1"/>
              <a:t>signs</a:t>
            </a:r>
            <a:endParaRPr lang="tr-TR" sz="2400" dirty="0"/>
          </a:p>
        </p:txBody>
      </p:sp>
      <p:sp>
        <p:nvSpPr>
          <p:cNvPr id="3" name="İçerik Yer Tutucusu 2"/>
          <p:cNvSpPr>
            <a:spLocks noGrp="1"/>
          </p:cNvSpPr>
          <p:nvPr>
            <p:ph idx="1"/>
          </p:nvPr>
        </p:nvSpPr>
        <p:spPr>
          <a:xfrm>
            <a:off x="4499431" y="427512"/>
            <a:ext cx="4977080" cy="3767670"/>
          </a:xfrm>
        </p:spPr>
        <p:txBody>
          <a:bodyPr>
            <a:normAutofit lnSpcReduction="10000"/>
          </a:bodyPr>
          <a:lstStyle/>
          <a:p>
            <a:pPr marL="0" indent="0">
              <a:buNone/>
            </a:pPr>
            <a:r>
              <a:rPr lang="tr-TR" dirty="0" smtClean="0"/>
              <a:t>e</a:t>
            </a:r>
            <a:r>
              <a:rPr lang="en-US" dirty="0" err="1" smtClean="0"/>
              <a:t>xtreme</a:t>
            </a:r>
            <a:r>
              <a:rPr lang="en-US" dirty="0" smtClean="0"/>
              <a:t> </a:t>
            </a:r>
            <a:r>
              <a:rPr lang="en-US" dirty="0"/>
              <a:t>oral </a:t>
            </a:r>
            <a:r>
              <a:rPr lang="en-US" dirty="0" smtClean="0"/>
              <a:t>pain </a:t>
            </a:r>
            <a:endParaRPr lang="tr-TR" dirty="0" smtClean="0"/>
          </a:p>
          <a:p>
            <a:pPr marL="0" indent="0">
              <a:buNone/>
            </a:pPr>
            <a:r>
              <a:rPr lang="en-US" dirty="0" smtClean="0"/>
              <a:t>swollen</a:t>
            </a:r>
            <a:r>
              <a:rPr lang="en-US" dirty="0"/>
              <a:t>, ulcerated, and bleeding </a:t>
            </a:r>
            <a:r>
              <a:rPr lang="en-US" dirty="0" smtClean="0"/>
              <a:t>gums</a:t>
            </a:r>
            <a:endParaRPr lang="tr-TR" dirty="0" smtClean="0"/>
          </a:p>
          <a:p>
            <a:pPr marL="0" indent="0">
              <a:buNone/>
            </a:pPr>
            <a:r>
              <a:rPr lang="en-US" dirty="0" smtClean="0"/>
              <a:t>lack </a:t>
            </a:r>
            <a:r>
              <a:rPr lang="en-US" dirty="0"/>
              <a:t>of appetite </a:t>
            </a:r>
            <a:endParaRPr lang="tr-TR" dirty="0" smtClean="0"/>
          </a:p>
          <a:p>
            <a:pPr marL="0" indent="0">
              <a:buNone/>
            </a:pPr>
            <a:r>
              <a:rPr lang="en-US" dirty="0" smtClean="0"/>
              <a:t>consequent </a:t>
            </a:r>
            <a:r>
              <a:rPr lang="en-US" dirty="0"/>
              <a:t>weight </a:t>
            </a:r>
            <a:r>
              <a:rPr lang="en-US" dirty="0" smtClean="0"/>
              <a:t>loss</a:t>
            </a:r>
            <a:endParaRPr lang="tr-TR" dirty="0" smtClean="0"/>
          </a:p>
          <a:p>
            <a:pPr marL="0" indent="0">
              <a:buNone/>
            </a:pPr>
            <a:r>
              <a:rPr lang="en-US" dirty="0" smtClean="0"/>
              <a:t>excessive salivation</a:t>
            </a:r>
            <a:endParaRPr lang="tr-TR" dirty="0" smtClean="0"/>
          </a:p>
          <a:p>
            <a:pPr marL="0" indent="0">
              <a:buNone/>
            </a:pPr>
            <a:r>
              <a:rPr lang="en-US" dirty="0" smtClean="0"/>
              <a:t>blood </a:t>
            </a:r>
            <a:r>
              <a:rPr lang="en-US" dirty="0"/>
              <a:t>in the </a:t>
            </a:r>
            <a:r>
              <a:rPr lang="en-US" dirty="0" smtClean="0"/>
              <a:t>saliva</a:t>
            </a:r>
            <a:endParaRPr lang="tr-TR" dirty="0" smtClean="0"/>
          </a:p>
          <a:p>
            <a:pPr marL="0" indent="0">
              <a:buNone/>
            </a:pPr>
            <a:r>
              <a:rPr lang="en-US" dirty="0" smtClean="0"/>
              <a:t>bad breath</a:t>
            </a:r>
            <a:endParaRPr lang="tr-TR" dirty="0" smtClean="0"/>
          </a:p>
          <a:p>
            <a:pPr marL="0" indent="0">
              <a:buNone/>
            </a:pPr>
            <a:r>
              <a:rPr lang="en-US" dirty="0" smtClean="0"/>
              <a:t>pawing </a:t>
            </a:r>
            <a:r>
              <a:rPr lang="en-US" dirty="0"/>
              <a:t>at the mouth.</a:t>
            </a:r>
            <a:endParaRPr lang="tr-TR" dirty="0"/>
          </a:p>
        </p:txBody>
      </p:sp>
      <p:sp>
        <p:nvSpPr>
          <p:cNvPr id="4" name="Dikdörtgen 3"/>
          <p:cNvSpPr/>
          <p:nvPr/>
        </p:nvSpPr>
        <p:spPr>
          <a:xfrm>
            <a:off x="639949" y="4681387"/>
            <a:ext cx="9322129" cy="1754326"/>
          </a:xfrm>
          <a:prstGeom prst="rect">
            <a:avLst/>
          </a:prstGeom>
        </p:spPr>
        <p:txBody>
          <a:bodyPr wrap="square">
            <a:spAutoFit/>
          </a:bodyPr>
          <a:lstStyle/>
          <a:p>
            <a:pPr>
              <a:lnSpc>
                <a:spcPct val="150000"/>
              </a:lnSpc>
            </a:pPr>
            <a:r>
              <a:rPr lang="en-US" sz="2400" dirty="0" smtClean="0"/>
              <a:t>The condition of an affected cat’s teeth can vary</a:t>
            </a:r>
            <a:r>
              <a:rPr lang="tr-TR" sz="2400" dirty="0" smtClean="0"/>
              <a:t>. </a:t>
            </a:r>
            <a:r>
              <a:rPr lang="en-US" sz="2400" dirty="0" smtClean="0"/>
              <a:t>They may appear to be normal or they may have a lot of tartar on them. It depends on the stage of the disease.</a:t>
            </a:r>
            <a:endParaRPr lang="tr-TR" sz="2400" dirty="0"/>
          </a:p>
        </p:txBody>
      </p:sp>
    </p:spTree>
    <p:extLst>
      <p:ext uri="{BB962C8B-B14F-4D97-AF65-F5344CB8AC3E}">
        <p14:creationId xmlns:p14="http://schemas.microsoft.com/office/powerpoint/2010/main" val="294890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68106" y="0"/>
            <a:ext cx="3041402" cy="1524000"/>
          </a:xfrm>
        </p:spPr>
        <p:txBody>
          <a:bodyPr/>
          <a:lstStyle/>
          <a:p>
            <a:r>
              <a:rPr lang="tr-TR" dirty="0" smtClean="0"/>
              <a:t>TREATMENT</a:t>
            </a:r>
            <a:endParaRPr lang="tr-TR" dirty="0"/>
          </a:p>
        </p:txBody>
      </p:sp>
      <p:sp>
        <p:nvSpPr>
          <p:cNvPr id="5" name="İçerik Yer Tutucusu 4"/>
          <p:cNvSpPr>
            <a:spLocks noGrp="1"/>
          </p:cNvSpPr>
          <p:nvPr>
            <p:ph idx="1"/>
          </p:nvPr>
        </p:nvSpPr>
        <p:spPr>
          <a:xfrm>
            <a:off x="806204" y="1179925"/>
            <a:ext cx="9857838" cy="4825937"/>
          </a:xfrm>
          <a:prstGeom prst="rect">
            <a:avLst/>
          </a:prstGeom>
        </p:spPr>
        <p:txBody>
          <a:bodyPr wrap="square">
            <a:spAutoFit/>
          </a:bodyPr>
          <a:lstStyle/>
          <a:p>
            <a:pPr algn="just">
              <a:lnSpc>
                <a:spcPct val="150000"/>
              </a:lnSpc>
            </a:pPr>
            <a:r>
              <a:rPr lang="tr-TR" sz="2400" dirty="0" smtClean="0"/>
              <a:t>T</a:t>
            </a:r>
            <a:r>
              <a:rPr lang="en-US" sz="2400" dirty="0" smtClean="0"/>
              <a:t>he goal of treatment is to decrease the inflammatory response. If a hypersensitivity to dental plaque is believed to be the major factor in an individual cat’s</a:t>
            </a:r>
            <a:r>
              <a:rPr lang="tr-TR" sz="2400" dirty="0" smtClean="0"/>
              <a:t>, </a:t>
            </a:r>
            <a:r>
              <a:rPr lang="en-US" sz="2400" dirty="0" smtClean="0"/>
              <a:t>dental scaling and polishing should be performed. </a:t>
            </a:r>
            <a:endParaRPr lang="tr-TR" sz="2400" dirty="0" smtClean="0"/>
          </a:p>
          <a:p>
            <a:pPr algn="just">
              <a:lnSpc>
                <a:spcPct val="150000"/>
              </a:lnSpc>
            </a:pPr>
            <a:r>
              <a:rPr lang="en-US" sz="2400" dirty="0"/>
              <a:t>Antibiotics and anti-inflammatory steroids are of some benefit in many cats, however, the use of these drugs usually offers only a short-term “fix”</a:t>
            </a:r>
            <a:endParaRPr lang="tr-TR" sz="2400" dirty="0"/>
          </a:p>
          <a:p>
            <a:pPr algn="just">
              <a:lnSpc>
                <a:spcPct val="150000"/>
              </a:lnSpc>
            </a:pPr>
            <a:endParaRPr lang="tr-TR" sz="2400" dirty="0"/>
          </a:p>
        </p:txBody>
      </p:sp>
    </p:spTree>
    <p:extLst>
      <p:ext uri="{BB962C8B-B14F-4D97-AF65-F5344CB8AC3E}">
        <p14:creationId xmlns:p14="http://schemas.microsoft.com/office/powerpoint/2010/main" val="226171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2321" y="378514"/>
            <a:ext cx="8756073" cy="1754326"/>
          </a:xfrm>
          <a:prstGeom prst="rect">
            <a:avLst/>
          </a:prstGeom>
        </p:spPr>
        <p:txBody>
          <a:bodyPr wrap="square">
            <a:spAutoFit/>
          </a:bodyPr>
          <a:lstStyle/>
          <a:p>
            <a:pPr algn="just">
              <a:lnSpc>
                <a:spcPct val="150000"/>
              </a:lnSpc>
            </a:pPr>
            <a:r>
              <a:rPr lang="tr-TR" sz="2400" dirty="0" smtClean="0"/>
              <a:t>	</a:t>
            </a:r>
            <a:r>
              <a:rPr lang="en-US" sz="2400" dirty="0" smtClean="0"/>
              <a:t>Eventually, most cats become non-responsive to medical treatment and will require extraction of all of the teeth</a:t>
            </a:r>
            <a:endParaRPr lang="tr-TR" sz="2400" dirty="0"/>
          </a:p>
        </p:txBody>
      </p:sp>
      <p:sp>
        <p:nvSpPr>
          <p:cNvPr id="3" name="Dikdörtgen 2"/>
          <p:cNvSpPr/>
          <p:nvPr/>
        </p:nvSpPr>
        <p:spPr>
          <a:xfrm>
            <a:off x="1254825" y="2389588"/>
            <a:ext cx="9836727" cy="3416320"/>
          </a:xfrm>
          <a:prstGeom prst="rect">
            <a:avLst/>
          </a:prstGeom>
        </p:spPr>
        <p:txBody>
          <a:bodyPr wrap="square">
            <a:spAutoFit/>
          </a:bodyPr>
          <a:lstStyle/>
          <a:p>
            <a:pPr algn="just">
              <a:lnSpc>
                <a:spcPct val="150000"/>
              </a:lnSpc>
            </a:pPr>
            <a:r>
              <a:rPr lang="tr-TR" sz="2400" dirty="0" smtClean="0"/>
              <a:t>	</a:t>
            </a:r>
            <a:r>
              <a:rPr lang="en-US" sz="2400" dirty="0" smtClean="0"/>
              <a:t>In some cases, extraction alone successfully reduces the inflammation and allows the cat to eat and live normally. </a:t>
            </a:r>
            <a:endParaRPr lang="tr-TR" sz="2400" dirty="0" smtClean="0"/>
          </a:p>
          <a:p>
            <a:pPr algn="just">
              <a:lnSpc>
                <a:spcPct val="150000"/>
              </a:lnSpc>
            </a:pPr>
            <a:r>
              <a:rPr lang="tr-TR" sz="2400" dirty="0" smtClean="0"/>
              <a:t>	</a:t>
            </a:r>
            <a:r>
              <a:rPr lang="en-US" sz="2400" dirty="0" smtClean="0"/>
              <a:t>Clients often worry that their cat won’t be able to eat after full-mouth extraction, however, most cats tolerate extractions very well and can eat moist food readily, with many cats able to crunch on dry food after the extraction sites have fully healed.</a:t>
            </a:r>
            <a:endParaRPr lang="tr-TR" sz="2400" dirty="0"/>
          </a:p>
        </p:txBody>
      </p:sp>
    </p:spTree>
    <p:extLst>
      <p:ext uri="{BB962C8B-B14F-4D97-AF65-F5344CB8AC3E}">
        <p14:creationId xmlns:p14="http://schemas.microsoft.com/office/powerpoint/2010/main" val="235088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6281" y="667527"/>
            <a:ext cx="9310254" cy="2308324"/>
          </a:xfrm>
          <a:prstGeom prst="rect">
            <a:avLst/>
          </a:prstGeom>
        </p:spPr>
        <p:txBody>
          <a:bodyPr wrap="square">
            <a:spAutoFit/>
          </a:bodyPr>
          <a:lstStyle/>
          <a:p>
            <a:pPr algn="just">
              <a:lnSpc>
                <a:spcPct val="150000"/>
              </a:lnSpc>
            </a:pPr>
            <a:r>
              <a:rPr lang="tr-TR" sz="2400" dirty="0" smtClean="0"/>
              <a:t>	</a:t>
            </a:r>
            <a:r>
              <a:rPr lang="en-US" sz="2400" dirty="0" smtClean="0"/>
              <a:t>Ideally, the anti-inflammatory medication is given orally at initially high doses to control the inflammation, and then the dosage is tapered to the lowest dose that keeps the condition under control.</a:t>
            </a:r>
            <a:endParaRPr lang="tr-TR" sz="2400" dirty="0"/>
          </a:p>
        </p:txBody>
      </p:sp>
    </p:spTree>
    <p:extLst>
      <p:ext uri="{BB962C8B-B14F-4D97-AF65-F5344CB8AC3E}">
        <p14:creationId xmlns:p14="http://schemas.microsoft.com/office/powerpoint/2010/main" val="350525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flipH="1">
            <a:off x="2423592" y="596572"/>
            <a:ext cx="6696656" cy="5632311"/>
          </a:xfrm>
          <a:prstGeom prst="rect">
            <a:avLst/>
          </a:prstGeom>
          <a:noFill/>
        </p:spPr>
        <p:txBody>
          <a:bodyPr wrap="square" rtlCol="0">
            <a:spAutoFit/>
          </a:bodyPr>
          <a:lstStyle/>
          <a:p>
            <a:endParaRPr lang="tr-TR" dirty="0">
              <a:solidFill>
                <a:srgbClr val="FF0000"/>
              </a:solidFill>
            </a:endParaRPr>
          </a:p>
          <a:p>
            <a:r>
              <a:rPr lang="tr-TR" dirty="0" err="1">
                <a:solidFill>
                  <a:schemeClr val="bg1"/>
                </a:solidFill>
              </a:rPr>
              <a:t>Detertaraj</a:t>
            </a:r>
            <a:endParaRPr lang="tr-TR" dirty="0">
              <a:solidFill>
                <a:schemeClr val="bg1"/>
              </a:solidFill>
            </a:endParaRPr>
          </a:p>
          <a:p>
            <a:endParaRPr lang="tr-TR" dirty="0">
              <a:solidFill>
                <a:schemeClr val="bg1"/>
              </a:solidFill>
            </a:endParaRPr>
          </a:p>
          <a:p>
            <a:r>
              <a:rPr lang="tr-TR" dirty="0" err="1" smtClean="0">
                <a:solidFill>
                  <a:schemeClr val="bg1"/>
                </a:solidFill>
              </a:rPr>
              <a:t>tooth</a:t>
            </a:r>
            <a:r>
              <a:rPr lang="tr-TR" dirty="0" smtClean="0">
                <a:solidFill>
                  <a:schemeClr val="bg1"/>
                </a:solidFill>
              </a:rPr>
              <a:t> </a:t>
            </a:r>
            <a:r>
              <a:rPr lang="tr-TR" dirty="0" err="1" smtClean="0">
                <a:solidFill>
                  <a:schemeClr val="bg1"/>
                </a:solidFill>
              </a:rPr>
              <a:t>extraction</a:t>
            </a:r>
            <a:endParaRPr lang="tr-TR" dirty="0" smtClean="0">
              <a:solidFill>
                <a:schemeClr val="bg1"/>
              </a:solidFill>
            </a:endParaRPr>
          </a:p>
          <a:p>
            <a:endParaRPr lang="tr-TR" dirty="0">
              <a:solidFill>
                <a:schemeClr val="bg1"/>
              </a:solidFill>
            </a:endParaRPr>
          </a:p>
          <a:p>
            <a:r>
              <a:rPr lang="tr-TR" dirty="0" err="1" smtClean="0">
                <a:solidFill>
                  <a:schemeClr val="bg1"/>
                </a:solidFill>
              </a:rPr>
              <a:t>Clindamisin</a:t>
            </a:r>
            <a:r>
              <a:rPr lang="tr-TR" dirty="0" smtClean="0">
                <a:solidFill>
                  <a:schemeClr val="bg1"/>
                </a:solidFill>
              </a:rPr>
              <a:t> </a:t>
            </a:r>
            <a:r>
              <a:rPr lang="tr-TR" dirty="0">
                <a:solidFill>
                  <a:schemeClr val="bg1"/>
                </a:solidFill>
              </a:rPr>
              <a:t>(5mg/kg)</a:t>
            </a:r>
          </a:p>
          <a:p>
            <a:endParaRPr lang="tr-TR" dirty="0">
              <a:solidFill>
                <a:schemeClr val="bg1"/>
              </a:solidFill>
            </a:endParaRPr>
          </a:p>
          <a:p>
            <a:r>
              <a:rPr lang="tr-TR" dirty="0" err="1">
                <a:solidFill>
                  <a:schemeClr val="bg1"/>
                </a:solidFill>
              </a:rPr>
              <a:t>Prednisolon</a:t>
            </a:r>
            <a:endParaRPr lang="tr-TR" dirty="0">
              <a:solidFill>
                <a:schemeClr val="bg1"/>
              </a:solidFill>
            </a:endParaRPr>
          </a:p>
          <a:p>
            <a:r>
              <a:rPr lang="tr-TR" dirty="0" err="1" smtClean="0">
                <a:solidFill>
                  <a:schemeClr val="bg1"/>
                </a:solidFill>
              </a:rPr>
              <a:t>Cyclosporine</a:t>
            </a:r>
            <a:r>
              <a:rPr lang="tr-TR" dirty="0" smtClean="0">
                <a:solidFill>
                  <a:schemeClr val="bg1"/>
                </a:solidFill>
              </a:rPr>
              <a:t> :2.5 </a:t>
            </a:r>
            <a:r>
              <a:rPr lang="tr-TR" dirty="0">
                <a:solidFill>
                  <a:schemeClr val="bg1"/>
                </a:solidFill>
              </a:rPr>
              <a:t>mg/kg </a:t>
            </a:r>
            <a:r>
              <a:rPr lang="tr-TR" dirty="0" err="1">
                <a:solidFill>
                  <a:schemeClr val="bg1"/>
                </a:solidFill>
              </a:rPr>
              <a:t>po</a:t>
            </a:r>
            <a:r>
              <a:rPr lang="tr-TR" dirty="0">
                <a:solidFill>
                  <a:schemeClr val="bg1"/>
                </a:solidFill>
              </a:rPr>
              <a:t> q12h</a:t>
            </a:r>
          </a:p>
          <a:p>
            <a:endParaRPr lang="tr-TR" dirty="0">
              <a:solidFill>
                <a:schemeClr val="bg1"/>
              </a:solidFill>
            </a:endParaRPr>
          </a:p>
          <a:p>
            <a:r>
              <a:rPr lang="tr-TR" dirty="0" err="1">
                <a:solidFill>
                  <a:schemeClr val="bg1"/>
                </a:solidFill>
              </a:rPr>
              <a:t>Rekombine</a:t>
            </a:r>
            <a:r>
              <a:rPr lang="tr-TR" dirty="0">
                <a:solidFill>
                  <a:schemeClr val="bg1"/>
                </a:solidFill>
              </a:rPr>
              <a:t> </a:t>
            </a:r>
            <a:r>
              <a:rPr lang="tr-TR" dirty="0" err="1">
                <a:solidFill>
                  <a:schemeClr val="bg1"/>
                </a:solidFill>
              </a:rPr>
              <a:t>felin</a:t>
            </a:r>
            <a:r>
              <a:rPr lang="tr-TR" dirty="0">
                <a:solidFill>
                  <a:schemeClr val="bg1"/>
                </a:solidFill>
              </a:rPr>
              <a:t> interferon oral 0.1 </a:t>
            </a:r>
            <a:r>
              <a:rPr lang="tr-TR" dirty="0" smtClean="0">
                <a:solidFill>
                  <a:schemeClr val="bg1"/>
                </a:solidFill>
              </a:rPr>
              <a:t>MU </a:t>
            </a:r>
            <a:r>
              <a:rPr lang="tr-TR" dirty="0" err="1" smtClean="0">
                <a:solidFill>
                  <a:schemeClr val="bg1"/>
                </a:solidFill>
              </a:rPr>
              <a:t>day</a:t>
            </a:r>
            <a:endParaRPr lang="tr-TR" dirty="0">
              <a:solidFill>
                <a:schemeClr val="bg1"/>
              </a:solidFill>
            </a:endParaRPr>
          </a:p>
          <a:p>
            <a:endParaRPr lang="tr-TR" dirty="0">
              <a:solidFill>
                <a:schemeClr val="bg1"/>
              </a:solidFill>
            </a:endParaRPr>
          </a:p>
          <a:p>
            <a:r>
              <a:rPr lang="tr-TR" dirty="0" err="1">
                <a:solidFill>
                  <a:schemeClr val="bg1"/>
                </a:solidFill>
              </a:rPr>
              <a:t>Azitromisin</a:t>
            </a:r>
            <a:r>
              <a:rPr lang="tr-TR" dirty="0">
                <a:solidFill>
                  <a:schemeClr val="bg1"/>
                </a:solidFill>
              </a:rPr>
              <a:t> 5-10 mg/kg q24h 5-21 </a:t>
            </a:r>
            <a:r>
              <a:rPr lang="tr-TR" dirty="0" err="1" smtClean="0">
                <a:solidFill>
                  <a:schemeClr val="bg1"/>
                </a:solidFill>
              </a:rPr>
              <a:t>day</a:t>
            </a:r>
            <a:r>
              <a:rPr lang="tr-TR" dirty="0" smtClean="0">
                <a:solidFill>
                  <a:schemeClr val="bg1"/>
                </a:solidFill>
              </a:rPr>
              <a:t> </a:t>
            </a:r>
          </a:p>
          <a:p>
            <a:endParaRPr lang="tr-TR" dirty="0">
              <a:solidFill>
                <a:schemeClr val="bg1"/>
              </a:solidFill>
            </a:endParaRPr>
          </a:p>
          <a:p>
            <a:r>
              <a:rPr lang="tr-TR" dirty="0" err="1" smtClean="0">
                <a:solidFill>
                  <a:schemeClr val="bg1"/>
                </a:solidFill>
              </a:rPr>
              <a:t>Postoperative</a:t>
            </a:r>
            <a:r>
              <a:rPr lang="tr-TR" dirty="0" smtClean="0">
                <a:solidFill>
                  <a:schemeClr val="bg1"/>
                </a:solidFill>
              </a:rPr>
              <a:t> </a:t>
            </a:r>
            <a:r>
              <a:rPr lang="tr-TR" dirty="0" err="1" smtClean="0">
                <a:solidFill>
                  <a:schemeClr val="bg1"/>
                </a:solidFill>
              </a:rPr>
              <a:t>and</a:t>
            </a:r>
            <a:r>
              <a:rPr lang="tr-TR" dirty="0" smtClean="0">
                <a:solidFill>
                  <a:schemeClr val="bg1"/>
                </a:solidFill>
              </a:rPr>
              <a:t> </a:t>
            </a:r>
            <a:r>
              <a:rPr lang="tr-TR" dirty="0" err="1" smtClean="0">
                <a:solidFill>
                  <a:schemeClr val="bg1"/>
                </a:solidFill>
              </a:rPr>
              <a:t>chronic</a:t>
            </a:r>
            <a:r>
              <a:rPr lang="tr-TR" dirty="0" smtClean="0">
                <a:solidFill>
                  <a:schemeClr val="bg1"/>
                </a:solidFill>
              </a:rPr>
              <a:t> </a:t>
            </a:r>
            <a:r>
              <a:rPr lang="tr-TR" dirty="0" err="1" smtClean="0">
                <a:solidFill>
                  <a:schemeClr val="bg1"/>
                </a:solidFill>
              </a:rPr>
              <a:t>pain</a:t>
            </a:r>
            <a:r>
              <a:rPr lang="tr-TR" dirty="0" smtClean="0">
                <a:solidFill>
                  <a:schemeClr val="bg1"/>
                </a:solidFill>
              </a:rPr>
              <a:t>:  </a:t>
            </a:r>
            <a:r>
              <a:rPr lang="tr-TR" dirty="0" err="1" smtClean="0">
                <a:solidFill>
                  <a:schemeClr val="bg1"/>
                </a:solidFill>
              </a:rPr>
              <a:t>transmucosal</a:t>
            </a:r>
            <a:r>
              <a:rPr lang="tr-TR" dirty="0" smtClean="0">
                <a:solidFill>
                  <a:schemeClr val="bg1"/>
                </a:solidFill>
              </a:rPr>
              <a:t> </a:t>
            </a:r>
            <a:r>
              <a:rPr lang="tr-TR" dirty="0">
                <a:solidFill>
                  <a:schemeClr val="bg1"/>
                </a:solidFill>
              </a:rPr>
              <a:t>0.01-0.02 mg/kg </a:t>
            </a:r>
            <a:r>
              <a:rPr lang="tr-TR" dirty="0" err="1">
                <a:solidFill>
                  <a:schemeClr val="bg1"/>
                </a:solidFill>
              </a:rPr>
              <a:t>buprenorfin</a:t>
            </a:r>
            <a:endParaRPr lang="tr-TR" dirty="0">
              <a:solidFill>
                <a:schemeClr val="bg1"/>
              </a:solidFill>
            </a:endParaRPr>
          </a:p>
          <a:p>
            <a:endParaRPr lang="tr-TR" dirty="0">
              <a:solidFill>
                <a:schemeClr val="bg1"/>
              </a:solidFill>
            </a:endParaRPr>
          </a:p>
          <a:p>
            <a:r>
              <a:rPr lang="tr-TR" dirty="0" err="1">
                <a:solidFill>
                  <a:schemeClr val="bg1"/>
                </a:solidFill>
              </a:rPr>
              <a:t>Gabapentin</a:t>
            </a:r>
            <a:r>
              <a:rPr lang="tr-TR" dirty="0">
                <a:solidFill>
                  <a:schemeClr val="bg1"/>
                </a:solidFill>
              </a:rPr>
              <a:t> 5-10 mg/kg </a:t>
            </a:r>
            <a:r>
              <a:rPr lang="tr-TR" dirty="0" err="1">
                <a:solidFill>
                  <a:schemeClr val="bg1"/>
                </a:solidFill>
              </a:rPr>
              <a:t>po</a:t>
            </a:r>
            <a:r>
              <a:rPr lang="tr-TR" dirty="0">
                <a:solidFill>
                  <a:schemeClr val="bg1"/>
                </a:solidFill>
              </a:rPr>
              <a:t> q8-12h</a:t>
            </a:r>
          </a:p>
          <a:p>
            <a:endParaRPr lang="tr-TR" dirty="0">
              <a:solidFill>
                <a:schemeClr val="bg1"/>
              </a:solidFill>
            </a:endParaRPr>
          </a:p>
          <a:p>
            <a:r>
              <a:rPr lang="tr-TR" dirty="0">
                <a:solidFill>
                  <a:srgbClr val="FF0000"/>
                </a:solidFill>
              </a:rPr>
              <a:t> </a:t>
            </a:r>
          </a:p>
        </p:txBody>
      </p:sp>
    </p:spTree>
    <p:extLst>
      <p:ext uri="{BB962C8B-B14F-4D97-AF65-F5344CB8AC3E}">
        <p14:creationId xmlns:p14="http://schemas.microsoft.com/office/powerpoint/2010/main" val="136870850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211</TotalTime>
  <Words>509</Words>
  <Application>Microsoft Office PowerPoint</Application>
  <PresentationFormat>Geniş ekran</PresentationFormat>
  <Paragraphs>77</Paragraphs>
  <Slides>19</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19</vt:i4>
      </vt:variant>
    </vt:vector>
  </HeadingPairs>
  <TitlesOfParts>
    <vt:vector size="26" baseType="lpstr">
      <vt:lpstr>Arial</vt:lpstr>
      <vt:lpstr>Calibri</vt:lpstr>
      <vt:lpstr>Calibri Light</vt:lpstr>
      <vt:lpstr>Century Gothic</vt:lpstr>
      <vt:lpstr>Wingdings 3</vt:lpstr>
      <vt:lpstr>Office Teması</vt:lpstr>
      <vt:lpstr>Dilim</vt:lpstr>
      <vt:lpstr>    feline gingivitis-stomatitis syndrome   lymphocytic plasmacytic gingivitis/stomatitis (LPGS)    </vt:lpstr>
      <vt:lpstr>PowerPoint Sunusu</vt:lpstr>
      <vt:lpstr>PowerPoint Sunusu</vt:lpstr>
      <vt:lpstr>PowerPoint Sunusu</vt:lpstr>
      <vt:lpstr>clinical signs</vt:lpstr>
      <vt:lpstr>TREATMENT</vt:lpstr>
      <vt:lpstr>PowerPoint Sunusu</vt:lpstr>
      <vt:lpstr>PowerPoint Sunusu</vt:lpstr>
      <vt:lpstr>PowerPoint Sunusu</vt:lpstr>
      <vt:lpstr>PowerPoint Sunusu</vt:lpstr>
      <vt:lpstr>PowerPoint Sunusu</vt:lpstr>
      <vt:lpstr>PowerPoint Sunusu</vt:lpstr>
      <vt:lpstr>PowerPoint Sunusu</vt:lpstr>
      <vt:lpstr>Feline orofacial pain syndrome (FOPS)</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dc:creator>
  <cp:lastModifiedBy>Murat</cp:lastModifiedBy>
  <cp:revision>13</cp:revision>
  <dcterms:created xsi:type="dcterms:W3CDTF">2019-10-24T05:19:07Z</dcterms:created>
  <dcterms:modified xsi:type="dcterms:W3CDTF">2019-10-24T09:13:58Z</dcterms:modified>
</cp:coreProperties>
</file>