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98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54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53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4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44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42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52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4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46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48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31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4A3C0-BF42-44A5-8113-3AE55694BE8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960EC-0634-49FC-BF16-645F59BACD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6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40586"/>
            <a:ext cx="9144000" cy="84119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87141" y="1270535"/>
            <a:ext cx="11107554" cy="4774130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D. </a:t>
            </a:r>
            <a:r>
              <a:rPr lang="tr-TR" dirty="0" err="1" smtClean="0"/>
              <a:t>Hume</a:t>
            </a:r>
            <a:r>
              <a:rPr lang="tr-TR" dirty="0" smtClean="0"/>
              <a:t> (1711-1776)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Hume</a:t>
            </a:r>
            <a:r>
              <a:rPr lang="tr-TR" dirty="0" smtClean="0"/>
              <a:t> için insan bilgisi tecrübeye, deneyime dayanır (izlenim, duyum, gözlem). Yani, bilgi, tecrübeden sonra gelir ( a </a:t>
            </a:r>
            <a:r>
              <a:rPr lang="tr-TR" dirty="0" err="1" smtClean="0"/>
              <a:t>posteriori</a:t>
            </a:r>
            <a:r>
              <a:rPr lang="tr-TR" dirty="0" smtClean="0"/>
              <a:t>).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Tanrı’yı düşünmek ile tahtayı düşünmek arasında bir fark yoktur. Bir düşünceyi bir nesneye bağlamak, o nesneye bir şey katmaz. Burada akıl, sadece düşünce ve deney kurallarını  sadeleştirmek noktasında vardır.</a:t>
            </a:r>
          </a:p>
          <a:p>
            <a:pPr algn="l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271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40586"/>
            <a:ext cx="9144000" cy="84119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96766" y="1270535"/>
            <a:ext cx="11595234" cy="5014762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Tutkulu bir </a:t>
            </a:r>
            <a:r>
              <a:rPr lang="tr-TR" dirty="0" err="1" smtClean="0"/>
              <a:t>amprisist</a:t>
            </a:r>
            <a:r>
              <a:rPr lang="tr-TR" dirty="0" smtClean="0"/>
              <a:t> olan </a:t>
            </a:r>
            <a:r>
              <a:rPr lang="tr-TR" dirty="0" err="1" smtClean="0"/>
              <a:t>Hume</a:t>
            </a:r>
            <a:r>
              <a:rPr lang="tr-TR" dirty="0" smtClean="0"/>
              <a:t>, aslında akla müracaattan da rahatsızdır; onun alanını sınırlandırmak hevesi kendisini </a:t>
            </a:r>
            <a:r>
              <a:rPr lang="tr-TR" dirty="0" err="1" smtClean="0"/>
              <a:t>nedensel</a:t>
            </a:r>
            <a:r>
              <a:rPr lang="tr-TR" dirty="0" smtClean="0"/>
              <a:t> ilişkinin reddi noktasına taşımıştır. 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Çünkü iki olgu arasındaki her </a:t>
            </a:r>
            <a:r>
              <a:rPr lang="tr-TR" dirty="0" err="1" smtClean="0"/>
              <a:t>nedensel</a:t>
            </a:r>
            <a:r>
              <a:rPr lang="tr-TR" dirty="0" smtClean="0"/>
              <a:t> ilişki, mantıksal bir soyutlama olduğuna göre, bu yapıldığı anda a </a:t>
            </a:r>
            <a:r>
              <a:rPr lang="tr-TR" dirty="0" err="1" smtClean="0"/>
              <a:t>priori</a:t>
            </a:r>
            <a:r>
              <a:rPr lang="tr-TR" dirty="0" smtClean="0"/>
              <a:t> olarak bir neden düşüncesinin varlığı da kabul edilmiş olacaktır.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Hume’a</a:t>
            </a:r>
            <a:r>
              <a:rPr lang="tr-TR" dirty="0" smtClean="0"/>
              <a:t> göre hiçbir şey a </a:t>
            </a:r>
            <a:r>
              <a:rPr lang="tr-TR" dirty="0" err="1" smtClean="0"/>
              <a:t>priori</a:t>
            </a:r>
            <a:r>
              <a:rPr lang="tr-TR" dirty="0"/>
              <a:t> </a:t>
            </a:r>
            <a:r>
              <a:rPr lang="tr-TR" dirty="0" smtClean="0"/>
              <a:t>olarak bir neden düşüncesi inşa edemez; </a:t>
            </a:r>
            <a:r>
              <a:rPr lang="tr-TR" dirty="0" err="1" smtClean="0"/>
              <a:t>nedensel</a:t>
            </a:r>
            <a:r>
              <a:rPr lang="tr-TR" dirty="0" smtClean="0"/>
              <a:t> ilişki a </a:t>
            </a:r>
            <a:r>
              <a:rPr lang="tr-TR" dirty="0" err="1" smtClean="0"/>
              <a:t>posteriori</a:t>
            </a:r>
            <a:r>
              <a:rPr lang="tr-TR" dirty="0" smtClean="0"/>
              <a:t> olarak inşa edildiğinde ise bu alışkanlıktan başka bir şey değildir. 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Hume</a:t>
            </a:r>
            <a:r>
              <a:rPr lang="tr-TR" dirty="0" smtClean="0"/>
              <a:t>, </a:t>
            </a:r>
            <a:r>
              <a:rPr lang="tr-TR" dirty="0" err="1" smtClean="0"/>
              <a:t>rayonalist</a:t>
            </a:r>
            <a:r>
              <a:rPr lang="tr-TR" dirty="0" smtClean="0"/>
              <a:t> geleneğin akıl-beden ikiliğinin karşısına, felsefede adına </a:t>
            </a:r>
            <a:r>
              <a:rPr lang="tr-TR" b="1" dirty="0" err="1" smtClean="0"/>
              <a:t>Hume</a:t>
            </a:r>
            <a:r>
              <a:rPr lang="tr-TR" b="1" dirty="0" smtClean="0"/>
              <a:t> çatalı </a:t>
            </a:r>
            <a:r>
              <a:rPr lang="tr-TR" dirty="0" smtClean="0"/>
              <a:t>adı verilen </a:t>
            </a:r>
            <a:r>
              <a:rPr lang="tr-TR" b="1" dirty="0" smtClean="0"/>
              <a:t>olgu-değer</a:t>
            </a:r>
            <a:r>
              <a:rPr lang="tr-TR" dirty="0" smtClean="0"/>
              <a:t> ikiliğini dikmiştir.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4754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40586"/>
            <a:ext cx="9144000" cy="84119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04775" y="1270535"/>
            <a:ext cx="10722543" cy="4610501"/>
          </a:xfrm>
        </p:spPr>
        <p:txBody>
          <a:bodyPr>
            <a:normAutofit/>
          </a:bodyPr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Aklın sınırlılığı ve mutlak aklın olumsuz etkileri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Hume</a:t>
            </a:r>
            <a:r>
              <a:rPr lang="tr-TR" dirty="0" smtClean="0"/>
              <a:t> </a:t>
            </a:r>
            <a:r>
              <a:rPr lang="tr-TR" dirty="0"/>
              <a:t>aklın sınırlılıklarını kanıtlamaya çalışırken, aklı entelektüel </a:t>
            </a:r>
            <a:r>
              <a:rPr lang="tr-TR" dirty="0" smtClean="0"/>
              <a:t>faaliyetlerinden dışlamayı </a:t>
            </a:r>
            <a:r>
              <a:rPr lang="tr-TR" dirty="0"/>
              <a:t>düşünmemiştir. Asıl yapmak istediği bilimsel çalışma alanlarında ilerlemek </a:t>
            </a:r>
            <a:r>
              <a:rPr lang="tr-TR" dirty="0" smtClean="0"/>
              <a:t>için yararlanılabilecek</a:t>
            </a:r>
            <a:r>
              <a:rPr lang="tr-TR" dirty="0"/>
              <a:t>/ izlenebilecek yolun bulunabilmesi, olguların açıklanabilmesi ve </a:t>
            </a:r>
            <a:r>
              <a:rPr lang="tr-TR" dirty="0" smtClean="0"/>
              <a:t>tahlil edilebilmesidir</a:t>
            </a:r>
            <a:r>
              <a:rPr lang="tr-TR" dirty="0"/>
              <a:t>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Bu </a:t>
            </a:r>
            <a:r>
              <a:rPr lang="tr-TR" dirty="0"/>
              <a:t>nedenle </a:t>
            </a:r>
            <a:r>
              <a:rPr lang="tr-TR" dirty="0" err="1"/>
              <a:t>Hume</a:t>
            </a:r>
            <a:r>
              <a:rPr lang="tr-TR" dirty="0"/>
              <a:t>, aklın sınırlılığını kabul ederek deneyim ve </a:t>
            </a:r>
            <a:r>
              <a:rPr lang="tr-TR" dirty="0" smtClean="0"/>
              <a:t>gözlemi öne </a:t>
            </a:r>
            <a:r>
              <a:rPr lang="tr-TR" dirty="0"/>
              <a:t>çıkarmıştır.</a:t>
            </a:r>
          </a:p>
        </p:txBody>
      </p:sp>
    </p:spTree>
    <p:extLst>
      <p:ext uri="{BB962C8B-B14F-4D97-AF65-F5344CB8AC3E}">
        <p14:creationId xmlns:p14="http://schemas.microsoft.com/office/powerpoint/2010/main" val="1324766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40586"/>
            <a:ext cx="9144000" cy="84119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70535"/>
            <a:ext cx="9144000" cy="3987265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/>
              <a:t>Olguculuk</a:t>
            </a:r>
            <a:r>
              <a:rPr lang="tr-TR" dirty="0" smtClean="0"/>
              <a:t> ve Akılcılık akımları, 17. yüzyılda, Modern felsefenin erken dönemlerinden itibaren etkili olan iki büyük tarihsel akımdır: Her iki akım için de bilgiye ilişkin temel problem şöyle ifade edilebilir: Kendi aklımızın kafesinden nasıl özgürleşebilir ve kendi düşüncemizin bilinebilir içeriği ile dışımızdaki dünyanın bilgisini edinebiliriz.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1846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40586"/>
            <a:ext cx="9144000" cy="84119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70535"/>
            <a:ext cx="9144000" cy="3987265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/>
              <a:t>Olgucu</a:t>
            </a:r>
            <a:r>
              <a:rPr lang="tr-TR" dirty="0" smtClean="0"/>
              <a:t> akımın bu soruya yanıtı, duyularımız ve tecrübe sonrası (a </a:t>
            </a:r>
            <a:r>
              <a:rPr lang="tr-TR" dirty="0" err="1" smtClean="0"/>
              <a:t>posteriori</a:t>
            </a:r>
            <a:r>
              <a:rPr lang="tr-TR" dirty="0" smtClean="0"/>
              <a:t>) bilgi iken, Akılcılar bu bağı a </a:t>
            </a:r>
            <a:r>
              <a:rPr lang="tr-TR" dirty="0" err="1" smtClean="0"/>
              <a:t>priori</a:t>
            </a:r>
            <a:r>
              <a:rPr lang="tr-TR" dirty="0" smtClean="0"/>
              <a:t> nedensellikle kurdular.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6943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40586"/>
            <a:ext cx="9144000" cy="84119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Pozitivizm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01028" y="981777"/>
            <a:ext cx="4908884" cy="5524901"/>
          </a:xfrm>
        </p:spPr>
        <p:txBody>
          <a:bodyPr>
            <a:normAutofit/>
          </a:bodyPr>
          <a:lstStyle/>
          <a:p>
            <a:pPr algn="l"/>
            <a:r>
              <a:rPr lang="tr-TR" u="sng" dirty="0" smtClean="0"/>
              <a:t>Rasyonalizm (Akılcılık)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R. Descartes (1596-1650)</a:t>
            </a:r>
            <a:endParaRPr lang="tr-TR" dirty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6833937" y="981776"/>
            <a:ext cx="5147912" cy="5524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u="sng" dirty="0" err="1" smtClean="0"/>
              <a:t>Ampirisizm</a:t>
            </a:r>
            <a:r>
              <a:rPr lang="tr-TR" u="sng" dirty="0" smtClean="0"/>
              <a:t> (</a:t>
            </a:r>
            <a:r>
              <a:rPr lang="tr-TR" u="sng" dirty="0" err="1" smtClean="0"/>
              <a:t>Olguculuk</a:t>
            </a:r>
            <a:r>
              <a:rPr lang="tr-TR" u="sng" dirty="0" smtClean="0"/>
              <a:t>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F. Bacon (1561-1626)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J. Locke (1632-1704)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D. </a:t>
            </a:r>
            <a:r>
              <a:rPr lang="tr-TR" dirty="0" err="1" smtClean="0"/>
              <a:t>Hume</a:t>
            </a:r>
            <a:r>
              <a:rPr lang="tr-TR" dirty="0" smtClean="0"/>
              <a:t> (1711-1776)</a:t>
            </a:r>
            <a:endParaRPr lang="tr-TR" dirty="0"/>
          </a:p>
        </p:txBody>
      </p:sp>
      <p:cxnSp>
        <p:nvCxnSpPr>
          <p:cNvPr id="6" name="Düz Bağlayıcı 5"/>
          <p:cNvCxnSpPr>
            <a:stCxn id="2" idx="2"/>
          </p:cNvCxnSpPr>
          <p:nvPr/>
        </p:nvCxnSpPr>
        <p:spPr>
          <a:xfrm>
            <a:off x="6096000" y="981777"/>
            <a:ext cx="6417" cy="55249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81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330</Words>
  <Application>Microsoft Office PowerPoint</Application>
  <PresentationFormat>Geniş ekran</PresentationFormat>
  <Paragraphs>37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Pozitivizm</vt:lpstr>
      <vt:lpstr>Pozitivizm</vt:lpstr>
      <vt:lpstr>Pozitivizm</vt:lpstr>
      <vt:lpstr>Pozitivizm</vt:lpstr>
      <vt:lpstr>Pozitivizm</vt:lpstr>
      <vt:lpstr>Pozitivizm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Pozitivizm</dc:title>
  <dc:creator>Asus</dc:creator>
  <cp:lastModifiedBy>Asus</cp:lastModifiedBy>
  <cp:revision>1</cp:revision>
  <dcterms:created xsi:type="dcterms:W3CDTF">2020-01-31T23:51:52Z</dcterms:created>
  <dcterms:modified xsi:type="dcterms:W3CDTF">2020-01-31T23:52:55Z</dcterms:modified>
</cp:coreProperties>
</file>