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8" r:id="rId6"/>
    <p:sldId id="261" r:id="rId7"/>
    <p:sldId id="262" r:id="rId8"/>
    <p:sldId id="263" r:id="rId9"/>
    <p:sldId id="264" r:id="rId10"/>
    <p:sldId id="265" r:id="rId11"/>
    <p:sldId id="269" r:id="rId12"/>
  </p:sldIdLst>
  <p:sldSz cx="10799763" cy="719931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 userDrawn="1">
          <p15:clr>
            <a:srgbClr val="A4A3A4"/>
          </p15:clr>
        </p15:guide>
        <p15:guide id="2" pos="34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6"/>
  </p:normalViewPr>
  <p:slideViewPr>
    <p:cSldViewPr snapToGrid="0" showGuides="1">
      <p:cViewPr varScale="1">
        <p:scale>
          <a:sx n="102" d="100"/>
          <a:sy n="102" d="100"/>
        </p:scale>
        <p:origin x="1392" y="184"/>
      </p:cViewPr>
      <p:guideLst>
        <p:guide orient="horz" pos="2268"/>
        <p:guide pos="34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983" y="1178222"/>
            <a:ext cx="9179799" cy="2506427"/>
          </a:xfrm>
        </p:spPr>
        <p:txBody>
          <a:bodyPr anchor="b"/>
          <a:lstStyle>
            <a:lvl1pPr algn="ctr">
              <a:defRPr sz="531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3781307"/>
            <a:ext cx="8099822" cy="1738167"/>
          </a:xfrm>
        </p:spPr>
        <p:txBody>
          <a:bodyPr/>
          <a:lstStyle>
            <a:lvl1pPr marL="0" indent="0" algn="ctr">
              <a:buNone/>
              <a:defRPr sz="2126"/>
            </a:lvl1pPr>
            <a:lvl2pPr marL="404990" indent="0" algn="ctr">
              <a:buNone/>
              <a:defRPr sz="1772"/>
            </a:lvl2pPr>
            <a:lvl3pPr marL="809981" indent="0" algn="ctr">
              <a:buNone/>
              <a:defRPr sz="1594"/>
            </a:lvl3pPr>
            <a:lvl4pPr marL="1214971" indent="0" algn="ctr">
              <a:buNone/>
              <a:defRPr sz="1417"/>
            </a:lvl4pPr>
            <a:lvl5pPr marL="1619962" indent="0" algn="ctr">
              <a:buNone/>
              <a:defRPr sz="1417"/>
            </a:lvl5pPr>
            <a:lvl6pPr marL="2024952" indent="0" algn="ctr">
              <a:buNone/>
              <a:defRPr sz="1417"/>
            </a:lvl6pPr>
            <a:lvl7pPr marL="2429943" indent="0" algn="ctr">
              <a:buNone/>
              <a:defRPr sz="1417"/>
            </a:lvl7pPr>
            <a:lvl8pPr marL="2834933" indent="0" algn="ctr">
              <a:buNone/>
              <a:defRPr sz="1417"/>
            </a:lvl8pPr>
            <a:lvl9pPr marL="3239923" indent="0" algn="ctr">
              <a:buNone/>
              <a:defRPr sz="1417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A7F45-782C-4847-88E5-8F8B595BA79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65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A7F45-782C-4847-88E5-8F8B595BA79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800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0" y="383298"/>
            <a:ext cx="2328699" cy="610108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5" y="383298"/>
            <a:ext cx="6851100" cy="610108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A7F45-782C-4847-88E5-8F8B595BA79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784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A7F45-782C-4847-88E5-8F8B595BA79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303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60" y="1794831"/>
            <a:ext cx="9314796" cy="2994714"/>
          </a:xfrm>
        </p:spPr>
        <p:txBody>
          <a:bodyPr anchor="b"/>
          <a:lstStyle>
            <a:lvl1pPr>
              <a:defRPr sz="531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60" y="4817877"/>
            <a:ext cx="9314796" cy="1574849"/>
          </a:xfrm>
        </p:spPr>
        <p:txBody>
          <a:bodyPr/>
          <a:lstStyle>
            <a:lvl1pPr marL="0" indent="0">
              <a:buNone/>
              <a:defRPr sz="2126">
                <a:solidFill>
                  <a:schemeClr val="tx1"/>
                </a:solidFill>
              </a:defRPr>
            </a:lvl1pPr>
            <a:lvl2pPr marL="404990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2pPr>
            <a:lvl3pPr marL="809981" indent="0">
              <a:buNone/>
              <a:defRPr sz="1594">
                <a:solidFill>
                  <a:schemeClr val="tx1">
                    <a:tint val="75000"/>
                  </a:schemeClr>
                </a:solidFill>
              </a:defRPr>
            </a:lvl3pPr>
            <a:lvl4pPr marL="1214971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4pPr>
            <a:lvl5pPr marL="1619962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5pPr>
            <a:lvl6pPr marL="2024952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6pPr>
            <a:lvl7pPr marL="2429943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7pPr>
            <a:lvl8pPr marL="2834933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8pPr>
            <a:lvl9pPr marL="3239923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A7F45-782C-4847-88E5-8F8B595BA79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86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1916484"/>
            <a:ext cx="4589900" cy="456789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1" y="1916484"/>
            <a:ext cx="4589900" cy="456789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A7F45-782C-4847-88E5-8F8B595BA79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296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383299"/>
            <a:ext cx="9314796" cy="139153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2" y="1764832"/>
            <a:ext cx="4568805" cy="864917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4990" indent="0">
              <a:buNone/>
              <a:defRPr sz="1772" b="1"/>
            </a:lvl2pPr>
            <a:lvl3pPr marL="809981" indent="0">
              <a:buNone/>
              <a:defRPr sz="1594" b="1"/>
            </a:lvl3pPr>
            <a:lvl4pPr marL="1214971" indent="0">
              <a:buNone/>
              <a:defRPr sz="1417" b="1"/>
            </a:lvl4pPr>
            <a:lvl5pPr marL="1619962" indent="0">
              <a:buNone/>
              <a:defRPr sz="1417" b="1"/>
            </a:lvl5pPr>
            <a:lvl6pPr marL="2024952" indent="0">
              <a:buNone/>
              <a:defRPr sz="1417" b="1"/>
            </a:lvl6pPr>
            <a:lvl7pPr marL="2429943" indent="0">
              <a:buNone/>
              <a:defRPr sz="1417" b="1"/>
            </a:lvl7pPr>
            <a:lvl8pPr marL="2834933" indent="0">
              <a:buNone/>
              <a:defRPr sz="1417" b="1"/>
            </a:lvl8pPr>
            <a:lvl9pPr marL="3239923" indent="0">
              <a:buNone/>
              <a:defRPr sz="1417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2" y="2629749"/>
            <a:ext cx="4568805" cy="386796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1" y="1764832"/>
            <a:ext cx="4591306" cy="864917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4990" indent="0">
              <a:buNone/>
              <a:defRPr sz="1772" b="1"/>
            </a:lvl2pPr>
            <a:lvl3pPr marL="809981" indent="0">
              <a:buNone/>
              <a:defRPr sz="1594" b="1"/>
            </a:lvl3pPr>
            <a:lvl4pPr marL="1214971" indent="0">
              <a:buNone/>
              <a:defRPr sz="1417" b="1"/>
            </a:lvl4pPr>
            <a:lvl5pPr marL="1619962" indent="0">
              <a:buNone/>
              <a:defRPr sz="1417" b="1"/>
            </a:lvl5pPr>
            <a:lvl6pPr marL="2024952" indent="0">
              <a:buNone/>
              <a:defRPr sz="1417" b="1"/>
            </a:lvl6pPr>
            <a:lvl7pPr marL="2429943" indent="0">
              <a:buNone/>
              <a:defRPr sz="1417" b="1"/>
            </a:lvl7pPr>
            <a:lvl8pPr marL="2834933" indent="0">
              <a:buNone/>
              <a:defRPr sz="1417" b="1"/>
            </a:lvl8pPr>
            <a:lvl9pPr marL="3239923" indent="0">
              <a:buNone/>
              <a:defRPr sz="1417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1" y="2629749"/>
            <a:ext cx="4591306" cy="386796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A7F45-782C-4847-88E5-8F8B595BA79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3440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A7F45-782C-4847-88E5-8F8B595BA79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323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A7F45-782C-4847-88E5-8F8B595BA79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8729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79954"/>
            <a:ext cx="3483204" cy="167984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1036571"/>
            <a:ext cx="5467380" cy="5116178"/>
          </a:xfrm>
        </p:spPr>
        <p:txBody>
          <a:bodyPr/>
          <a:lstStyle>
            <a:lvl1pPr>
              <a:defRPr sz="2835"/>
            </a:lvl1pPr>
            <a:lvl2pPr>
              <a:defRPr sz="2480"/>
            </a:lvl2pPr>
            <a:lvl3pPr>
              <a:defRPr sz="2126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2159794"/>
            <a:ext cx="3483204" cy="4001285"/>
          </a:xfrm>
        </p:spPr>
        <p:txBody>
          <a:bodyPr/>
          <a:lstStyle>
            <a:lvl1pPr marL="0" indent="0">
              <a:buNone/>
              <a:defRPr sz="1417"/>
            </a:lvl1pPr>
            <a:lvl2pPr marL="404990" indent="0">
              <a:buNone/>
              <a:defRPr sz="1240"/>
            </a:lvl2pPr>
            <a:lvl3pPr marL="809981" indent="0">
              <a:buNone/>
              <a:defRPr sz="1063"/>
            </a:lvl3pPr>
            <a:lvl4pPr marL="1214971" indent="0">
              <a:buNone/>
              <a:defRPr sz="886"/>
            </a:lvl4pPr>
            <a:lvl5pPr marL="1619962" indent="0">
              <a:buNone/>
              <a:defRPr sz="886"/>
            </a:lvl5pPr>
            <a:lvl6pPr marL="2024952" indent="0">
              <a:buNone/>
              <a:defRPr sz="886"/>
            </a:lvl6pPr>
            <a:lvl7pPr marL="2429943" indent="0">
              <a:buNone/>
              <a:defRPr sz="886"/>
            </a:lvl7pPr>
            <a:lvl8pPr marL="2834933" indent="0">
              <a:buNone/>
              <a:defRPr sz="886"/>
            </a:lvl8pPr>
            <a:lvl9pPr marL="3239923" indent="0">
              <a:buNone/>
              <a:defRPr sz="886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A7F45-782C-4847-88E5-8F8B595BA79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1528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79954"/>
            <a:ext cx="3483204" cy="167984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1036571"/>
            <a:ext cx="5467380" cy="5116178"/>
          </a:xfrm>
        </p:spPr>
        <p:txBody>
          <a:bodyPr anchor="t"/>
          <a:lstStyle>
            <a:lvl1pPr marL="0" indent="0">
              <a:buNone/>
              <a:defRPr sz="2835"/>
            </a:lvl1pPr>
            <a:lvl2pPr marL="404990" indent="0">
              <a:buNone/>
              <a:defRPr sz="2480"/>
            </a:lvl2pPr>
            <a:lvl3pPr marL="809981" indent="0">
              <a:buNone/>
              <a:defRPr sz="2126"/>
            </a:lvl3pPr>
            <a:lvl4pPr marL="1214971" indent="0">
              <a:buNone/>
              <a:defRPr sz="1772"/>
            </a:lvl4pPr>
            <a:lvl5pPr marL="1619962" indent="0">
              <a:buNone/>
              <a:defRPr sz="1772"/>
            </a:lvl5pPr>
            <a:lvl6pPr marL="2024952" indent="0">
              <a:buNone/>
              <a:defRPr sz="1772"/>
            </a:lvl6pPr>
            <a:lvl7pPr marL="2429943" indent="0">
              <a:buNone/>
              <a:defRPr sz="1772"/>
            </a:lvl7pPr>
            <a:lvl8pPr marL="2834933" indent="0">
              <a:buNone/>
              <a:defRPr sz="1772"/>
            </a:lvl8pPr>
            <a:lvl9pPr marL="3239923" indent="0">
              <a:buNone/>
              <a:defRPr sz="1772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2159794"/>
            <a:ext cx="3483204" cy="4001285"/>
          </a:xfrm>
        </p:spPr>
        <p:txBody>
          <a:bodyPr/>
          <a:lstStyle>
            <a:lvl1pPr marL="0" indent="0">
              <a:buNone/>
              <a:defRPr sz="1417"/>
            </a:lvl1pPr>
            <a:lvl2pPr marL="404990" indent="0">
              <a:buNone/>
              <a:defRPr sz="1240"/>
            </a:lvl2pPr>
            <a:lvl3pPr marL="809981" indent="0">
              <a:buNone/>
              <a:defRPr sz="1063"/>
            </a:lvl3pPr>
            <a:lvl4pPr marL="1214971" indent="0">
              <a:buNone/>
              <a:defRPr sz="886"/>
            </a:lvl4pPr>
            <a:lvl5pPr marL="1619962" indent="0">
              <a:buNone/>
              <a:defRPr sz="886"/>
            </a:lvl5pPr>
            <a:lvl6pPr marL="2024952" indent="0">
              <a:buNone/>
              <a:defRPr sz="886"/>
            </a:lvl6pPr>
            <a:lvl7pPr marL="2429943" indent="0">
              <a:buNone/>
              <a:defRPr sz="886"/>
            </a:lvl7pPr>
            <a:lvl8pPr marL="2834933" indent="0">
              <a:buNone/>
              <a:defRPr sz="886"/>
            </a:lvl8pPr>
            <a:lvl9pPr marL="3239923" indent="0">
              <a:buNone/>
              <a:defRPr sz="886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A7F45-782C-4847-88E5-8F8B595BA79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5547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383299"/>
            <a:ext cx="9314796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1916484"/>
            <a:ext cx="9314796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6672699"/>
            <a:ext cx="2429947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A7F45-782C-4847-88E5-8F8B595BA79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6672699"/>
            <a:ext cx="364492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6672699"/>
            <a:ext cx="2429947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050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809981" rtl="0" eaLnBrk="1" latinLnBrk="0" hangingPunct="1">
        <a:lnSpc>
          <a:spcPct val="90000"/>
        </a:lnSpc>
        <a:spcBef>
          <a:spcPct val="0"/>
        </a:spcBef>
        <a:buNone/>
        <a:defRPr sz="38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2496" indent="-202496" algn="l" defTabSz="809981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1pPr>
      <a:lvl2pPr marL="607485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12476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417466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4pPr>
      <a:lvl5pPr marL="1822456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5pPr>
      <a:lvl6pPr marL="2227448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6pPr>
      <a:lvl7pPr marL="2632437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7pPr>
      <a:lvl8pPr marL="3037429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8pPr>
      <a:lvl9pPr marL="3442418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1pPr>
      <a:lvl2pPr marL="404990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2pPr>
      <a:lvl3pPr marL="809981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3pPr>
      <a:lvl4pPr marL="1214971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4pPr>
      <a:lvl5pPr marL="1619962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5pPr>
      <a:lvl6pPr marL="2024952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6pPr>
      <a:lvl7pPr marL="2429943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7pPr>
      <a:lvl8pPr marL="2834933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8pPr>
      <a:lvl9pPr marL="3239923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POLARIMETRY</a:t>
            </a:r>
            <a:r>
              <a:rPr lang="tr-TR" dirty="0"/>
              <a:t>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7090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2484" y="1071563"/>
            <a:ext cx="9314796" cy="703270"/>
          </a:xfrm>
        </p:spPr>
        <p:txBody>
          <a:bodyPr>
            <a:normAutofit/>
          </a:bodyPr>
          <a:lstStyle/>
          <a:p>
            <a:r>
              <a:rPr lang="tr-TR" sz="3600" b="1" u="sng" dirty="0"/>
              <a:t>DETERMINATION OF GLUCOSE MONOHYDRATE </a:t>
            </a:r>
            <a:endParaRPr lang="tr-TR" sz="3600" u="sng" dirty="0"/>
          </a:p>
        </p:txBody>
      </p:sp>
      <p:sp>
        <p:nvSpPr>
          <p:cNvPr id="7" name="İçerik Yer Tutucusu 6">
            <a:extLst>
              <a:ext uri="{FF2B5EF4-FFF2-40B4-BE49-F238E27FC236}">
                <a16:creationId xmlns:a16="http://schemas.microsoft.com/office/drawing/2014/main" id="{29335B5E-318B-6F48-9F97-D52983C6B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/>
              <a:t>1 M </a:t>
            </a:r>
            <a:r>
              <a:rPr lang="tr-TR" dirty="0" err="1"/>
              <a:t>stock</a:t>
            </a:r>
            <a:r>
              <a:rPr lang="tr-TR" dirty="0"/>
              <a:t> </a:t>
            </a:r>
            <a:r>
              <a:rPr lang="tr-TR" dirty="0" err="1"/>
              <a:t>solution</a:t>
            </a:r>
            <a:r>
              <a:rPr lang="tr-TR" dirty="0"/>
              <a:t> is </a:t>
            </a:r>
            <a:r>
              <a:rPr lang="tr-TR" dirty="0" err="1"/>
              <a:t>prepared</a:t>
            </a:r>
            <a:r>
              <a:rPr lang="tr-TR" dirty="0"/>
              <a:t>. (19.817 g </a:t>
            </a:r>
            <a:r>
              <a:rPr lang="tr-TR" dirty="0" err="1"/>
              <a:t>glucose</a:t>
            </a:r>
            <a:r>
              <a:rPr lang="tr-TR" dirty="0"/>
              <a:t> </a:t>
            </a:r>
            <a:r>
              <a:rPr lang="tr-TR" dirty="0" err="1"/>
              <a:t>monohydrate</a:t>
            </a:r>
            <a:r>
              <a:rPr lang="tr-TR" dirty="0"/>
              <a:t> </a:t>
            </a:r>
            <a:r>
              <a:rPr lang="tr-TR" dirty="0" err="1"/>
              <a:t>dissolved</a:t>
            </a:r>
            <a:r>
              <a:rPr lang="tr-TR" dirty="0"/>
              <a:t> in 100 </a:t>
            </a:r>
            <a:r>
              <a:rPr lang="tr-TR" dirty="0" err="1"/>
              <a:t>mL</a:t>
            </a:r>
            <a:r>
              <a:rPr lang="tr-TR" dirty="0"/>
              <a:t> </a:t>
            </a:r>
            <a:r>
              <a:rPr lang="tr-TR" dirty="0" err="1"/>
              <a:t>water</a:t>
            </a:r>
            <a:r>
              <a:rPr lang="tr-TR" dirty="0"/>
              <a:t> in </a:t>
            </a:r>
            <a:r>
              <a:rPr lang="tr-TR" dirty="0" err="1"/>
              <a:t>volumetric</a:t>
            </a:r>
            <a:r>
              <a:rPr lang="tr-TR" dirty="0"/>
              <a:t> </a:t>
            </a:r>
            <a:r>
              <a:rPr lang="tr-TR" dirty="0" err="1"/>
              <a:t>flask</a:t>
            </a:r>
            <a:r>
              <a:rPr lang="tr-TR" dirty="0"/>
              <a:t>) </a:t>
            </a:r>
          </a:p>
          <a:p>
            <a:pPr algn="just"/>
            <a:r>
              <a:rPr lang="tr-TR" dirty="0"/>
              <a:t>0.1 M, 0.15 M, 0.20 M, 0.25 M </a:t>
            </a:r>
            <a:r>
              <a:rPr lang="tr-TR" dirty="0" err="1"/>
              <a:t>and</a:t>
            </a:r>
            <a:r>
              <a:rPr lang="tr-TR" dirty="0"/>
              <a:t> 0.50 M </a:t>
            </a:r>
            <a:r>
              <a:rPr lang="tr-TR" dirty="0" err="1"/>
              <a:t>standard</a:t>
            </a:r>
            <a:r>
              <a:rPr lang="tr-TR" dirty="0"/>
              <a:t> </a:t>
            </a:r>
            <a:r>
              <a:rPr lang="tr-TR" dirty="0" err="1"/>
              <a:t>solutions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prepared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stock</a:t>
            </a:r>
            <a:r>
              <a:rPr lang="tr-TR" dirty="0"/>
              <a:t> </a:t>
            </a:r>
            <a:r>
              <a:rPr lang="tr-TR" dirty="0" err="1"/>
              <a:t>solution</a:t>
            </a:r>
            <a:r>
              <a:rPr lang="tr-TR" dirty="0"/>
              <a:t>. </a:t>
            </a:r>
          </a:p>
          <a:p>
            <a:pPr algn="just"/>
            <a:r>
              <a:rPr lang="tr-TR" dirty="0"/>
              <a:t>A </a:t>
            </a:r>
            <a:r>
              <a:rPr lang="tr-TR" dirty="0" err="1"/>
              <a:t>sample</a:t>
            </a:r>
            <a:r>
              <a:rPr lang="tr-TR" dirty="0"/>
              <a:t> of </a:t>
            </a:r>
            <a:r>
              <a:rPr lang="tr-TR" dirty="0" err="1"/>
              <a:t>unknown</a:t>
            </a:r>
            <a:r>
              <a:rPr lang="tr-TR" dirty="0"/>
              <a:t> </a:t>
            </a:r>
            <a:r>
              <a:rPr lang="tr-TR" dirty="0" err="1"/>
              <a:t>concentration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teaching</a:t>
            </a:r>
            <a:r>
              <a:rPr lang="tr-TR" dirty="0"/>
              <a:t> </a:t>
            </a:r>
            <a:r>
              <a:rPr lang="tr-TR" dirty="0" err="1"/>
              <a:t>assistant</a:t>
            </a:r>
            <a:r>
              <a:rPr lang="tr-TR" dirty="0"/>
              <a:t>. </a:t>
            </a:r>
          </a:p>
          <a:p>
            <a:pPr algn="just"/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small</a:t>
            </a:r>
            <a:r>
              <a:rPr lang="tr-TR" dirty="0"/>
              <a:t> </a:t>
            </a:r>
            <a:r>
              <a:rPr lang="tr-TR" dirty="0" err="1"/>
              <a:t>tube</a:t>
            </a:r>
            <a:r>
              <a:rPr lang="tr-TR" dirty="0"/>
              <a:t> is </a:t>
            </a:r>
            <a:r>
              <a:rPr lang="tr-TR" dirty="0" err="1"/>
              <a:t>filled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pure</a:t>
            </a:r>
            <a:r>
              <a:rPr lang="tr-TR" dirty="0"/>
              <a:t> </a:t>
            </a:r>
            <a:r>
              <a:rPr lang="tr-TR" dirty="0" err="1"/>
              <a:t>water</a:t>
            </a:r>
            <a:r>
              <a:rPr lang="tr-TR" dirty="0"/>
              <a:t> </a:t>
            </a:r>
            <a:r>
              <a:rPr lang="tr-TR" dirty="0" err="1"/>
              <a:t>so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air</a:t>
            </a:r>
            <a:r>
              <a:rPr lang="tr-TR" dirty="0"/>
              <a:t> </a:t>
            </a:r>
            <a:r>
              <a:rPr lang="tr-TR" dirty="0" err="1"/>
              <a:t>bubble</a:t>
            </a:r>
            <a:r>
              <a:rPr lang="tr-TR" dirty="0"/>
              <a:t> is </a:t>
            </a:r>
            <a:r>
              <a:rPr lang="tr-TR" dirty="0" err="1"/>
              <a:t>left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it is </a:t>
            </a:r>
            <a:r>
              <a:rPr lang="tr-TR" dirty="0" err="1"/>
              <a:t>placed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center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reading</a:t>
            </a:r>
            <a:r>
              <a:rPr lang="tr-TR" dirty="0"/>
              <a:t> </a:t>
            </a:r>
            <a:r>
              <a:rPr lang="tr-TR" dirty="0" err="1"/>
              <a:t>compartment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device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lid</a:t>
            </a:r>
            <a:r>
              <a:rPr lang="tr-TR" dirty="0"/>
              <a:t> is </a:t>
            </a:r>
            <a:r>
              <a:rPr lang="tr-TR" dirty="0" err="1"/>
              <a:t>closed</a:t>
            </a:r>
            <a:r>
              <a:rPr lang="tr-TR" dirty="0"/>
              <a:t>.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looking</a:t>
            </a:r>
            <a:r>
              <a:rPr lang="tr-TR" dirty="0"/>
              <a:t> at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microscope</a:t>
            </a:r>
            <a:r>
              <a:rPr lang="tr-TR" dirty="0"/>
              <a:t> hole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device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color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compartments</a:t>
            </a:r>
            <a:r>
              <a:rPr lang="tr-TR" dirty="0"/>
              <a:t> is </a:t>
            </a:r>
            <a:r>
              <a:rPr lang="tr-TR" dirty="0" err="1"/>
              <a:t>equalized</a:t>
            </a:r>
            <a:r>
              <a:rPr lang="tr-TR" dirty="0"/>
              <a:t>.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right-hand</a:t>
            </a:r>
            <a:r>
              <a:rPr lang="tr-TR" dirty="0"/>
              <a:t> </a:t>
            </a:r>
            <a:r>
              <a:rPr lang="tr-TR" dirty="0" err="1"/>
              <a:t>pane</a:t>
            </a:r>
            <a:r>
              <a:rPr lang="tr-TR" dirty="0"/>
              <a:t> is </a:t>
            </a:r>
            <a:r>
              <a:rPr lang="tr-TR" dirty="0" err="1"/>
              <a:t>darker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LEFT </a:t>
            </a:r>
            <a:r>
              <a:rPr lang="tr-TR" dirty="0" err="1"/>
              <a:t>key</a:t>
            </a:r>
            <a:r>
              <a:rPr lang="tr-TR" dirty="0"/>
              <a:t> is </a:t>
            </a:r>
            <a:r>
              <a:rPr lang="tr-TR" dirty="0" err="1"/>
              <a:t>pressed</a:t>
            </a:r>
            <a:r>
              <a:rPr lang="tr-TR" dirty="0"/>
              <a:t> </a:t>
            </a:r>
            <a:r>
              <a:rPr lang="tr-TR" dirty="0" err="1"/>
              <a:t>until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color</a:t>
            </a:r>
            <a:r>
              <a:rPr lang="tr-TR" dirty="0"/>
              <a:t> is </a:t>
            </a:r>
            <a:r>
              <a:rPr lang="tr-TR" dirty="0" err="1"/>
              <a:t>equalized</a:t>
            </a:r>
            <a:r>
              <a:rPr lang="tr-TR" dirty="0"/>
              <a:t>.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left-hand</a:t>
            </a:r>
            <a:r>
              <a:rPr lang="tr-TR" dirty="0"/>
              <a:t> </a:t>
            </a:r>
            <a:r>
              <a:rPr lang="tr-TR" dirty="0" err="1"/>
              <a:t>pane</a:t>
            </a:r>
            <a:r>
              <a:rPr lang="tr-TR" dirty="0"/>
              <a:t> is </a:t>
            </a:r>
            <a:r>
              <a:rPr lang="tr-TR" dirty="0" err="1"/>
              <a:t>darker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RIGHT </a:t>
            </a:r>
            <a:r>
              <a:rPr lang="tr-TR" dirty="0" err="1"/>
              <a:t>key</a:t>
            </a:r>
            <a:r>
              <a:rPr lang="tr-TR" dirty="0"/>
              <a:t> is </a:t>
            </a:r>
            <a:r>
              <a:rPr lang="tr-TR" dirty="0" err="1"/>
              <a:t>pressed</a:t>
            </a:r>
            <a:r>
              <a:rPr lang="tr-TR" dirty="0"/>
              <a:t> </a:t>
            </a:r>
            <a:r>
              <a:rPr lang="tr-TR" dirty="0" err="1"/>
              <a:t>until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color</a:t>
            </a:r>
            <a:r>
              <a:rPr lang="tr-TR" dirty="0"/>
              <a:t> is </a:t>
            </a:r>
            <a:r>
              <a:rPr lang="tr-TR" dirty="0" err="1"/>
              <a:t>equalized</a:t>
            </a:r>
            <a:r>
              <a:rPr lang="tr-TR" dirty="0"/>
              <a:t>.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colors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equal</a:t>
            </a:r>
            <a:r>
              <a:rPr lang="tr-TR" dirty="0"/>
              <a:t>, </a:t>
            </a:r>
            <a:r>
              <a:rPr lang="tr-TR" dirty="0" err="1"/>
              <a:t>press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ZERO SET </a:t>
            </a:r>
            <a:r>
              <a:rPr lang="tr-TR" dirty="0" err="1"/>
              <a:t>key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screen</a:t>
            </a:r>
            <a:r>
              <a:rPr lang="tr-TR" dirty="0"/>
              <a:t> </a:t>
            </a:r>
            <a:r>
              <a:rPr lang="tr-TR" dirty="0" err="1"/>
              <a:t>displays</a:t>
            </a:r>
            <a:r>
              <a:rPr lang="tr-TR" dirty="0"/>
              <a:t> a </a:t>
            </a:r>
            <a:r>
              <a:rPr lang="tr-TR" dirty="0" err="1"/>
              <a:t>red</a:t>
            </a:r>
            <a:r>
              <a:rPr lang="tr-TR" dirty="0"/>
              <a:t> </a:t>
            </a:r>
            <a:r>
              <a:rPr lang="tr-TR" dirty="0" err="1"/>
              <a:t>zero</a:t>
            </a:r>
            <a:r>
              <a:rPr lang="tr-TR" dirty="0"/>
              <a:t>. </a:t>
            </a:r>
            <a:r>
              <a:rPr lang="tr-TR" dirty="0" err="1"/>
              <a:t>Then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samples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read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placed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reading</a:t>
            </a:r>
            <a:r>
              <a:rPr lang="tr-TR" dirty="0"/>
              <a:t> </a:t>
            </a:r>
            <a:r>
              <a:rPr lang="tr-TR" dirty="0" err="1"/>
              <a:t>compartment</a:t>
            </a:r>
            <a:r>
              <a:rPr lang="tr-TR" dirty="0"/>
              <a:t> </a:t>
            </a:r>
            <a:r>
              <a:rPr lang="tr-TR" dirty="0" err="1"/>
              <a:t>so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air</a:t>
            </a:r>
            <a:r>
              <a:rPr lang="tr-TR" dirty="0"/>
              <a:t> </a:t>
            </a:r>
            <a:r>
              <a:rPr lang="tr-TR" dirty="0" err="1"/>
              <a:t>bubbles</a:t>
            </a:r>
            <a:r>
              <a:rPr lang="tr-TR" dirty="0"/>
              <a:t> </a:t>
            </a:r>
            <a:r>
              <a:rPr lang="tr-TR" dirty="0" err="1"/>
              <a:t>remain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tube</a:t>
            </a:r>
            <a:r>
              <a:rPr lang="tr-TR" dirty="0"/>
              <a:t>. </a:t>
            </a:r>
            <a:r>
              <a:rPr lang="tr-TR" dirty="0" err="1"/>
              <a:t>Looking</a:t>
            </a:r>
            <a:r>
              <a:rPr lang="tr-TR" dirty="0"/>
              <a:t> at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microscope</a:t>
            </a:r>
            <a:r>
              <a:rPr lang="tr-TR" dirty="0"/>
              <a:t> </a:t>
            </a:r>
            <a:r>
              <a:rPr lang="tr-TR" dirty="0" err="1"/>
              <a:t>glass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colors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pane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equalized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red</a:t>
            </a:r>
            <a:r>
              <a:rPr lang="tr-TR" dirty="0"/>
              <a:t> </a:t>
            </a:r>
            <a:r>
              <a:rPr lang="tr-TR" dirty="0" err="1"/>
              <a:t>numbers</a:t>
            </a:r>
            <a:r>
              <a:rPr lang="tr-TR" dirty="0"/>
              <a:t> </a:t>
            </a:r>
            <a:r>
              <a:rPr lang="tr-TR" dirty="0" err="1"/>
              <a:t>shown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screen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recorded</a:t>
            </a:r>
            <a:r>
              <a:rPr lang="tr-TR" dirty="0"/>
              <a:t>. </a:t>
            </a:r>
          </a:p>
          <a:p>
            <a:pPr algn="just"/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recorded</a:t>
            </a:r>
            <a:r>
              <a:rPr lang="tr-TR" dirty="0"/>
              <a:t> </a:t>
            </a:r>
            <a:r>
              <a:rPr lang="tr-TR" dirty="0" err="1"/>
              <a:t>values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plotted</a:t>
            </a:r>
            <a:r>
              <a:rPr lang="tr-TR" dirty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concentration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calibration</a:t>
            </a:r>
            <a:r>
              <a:rPr lang="tr-TR" dirty="0"/>
              <a:t> </a:t>
            </a:r>
            <a:r>
              <a:rPr lang="tr-TR" dirty="0" err="1"/>
              <a:t>graph</a:t>
            </a:r>
            <a:r>
              <a:rPr lang="tr-TR" dirty="0"/>
              <a:t> is </a:t>
            </a:r>
            <a:r>
              <a:rPr lang="tr-TR" dirty="0" err="1"/>
              <a:t>created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regression</a:t>
            </a:r>
            <a:r>
              <a:rPr lang="tr-TR" dirty="0"/>
              <a:t> </a:t>
            </a:r>
            <a:r>
              <a:rPr lang="tr-TR" dirty="0" err="1"/>
              <a:t>equation</a:t>
            </a:r>
            <a:r>
              <a:rPr lang="tr-TR" dirty="0"/>
              <a:t> is </a:t>
            </a:r>
            <a:r>
              <a:rPr lang="tr-TR" dirty="0" err="1"/>
              <a:t>calculated</a:t>
            </a:r>
            <a:r>
              <a:rPr lang="tr-TR" dirty="0"/>
              <a:t>. </a:t>
            </a:r>
          </a:p>
          <a:p>
            <a:pPr algn="just"/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sample</a:t>
            </a:r>
            <a:r>
              <a:rPr lang="tr-TR" dirty="0"/>
              <a:t> is </a:t>
            </a:r>
            <a:r>
              <a:rPr lang="tr-TR" dirty="0" err="1"/>
              <a:t>measured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same</a:t>
            </a:r>
            <a:r>
              <a:rPr lang="tr-TR" dirty="0"/>
              <a:t> </a:t>
            </a:r>
            <a:r>
              <a:rPr lang="tr-TR" dirty="0" err="1"/>
              <a:t>way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obtained</a:t>
            </a:r>
            <a:r>
              <a:rPr lang="tr-TR" dirty="0"/>
              <a:t> </a:t>
            </a:r>
            <a:r>
              <a:rPr lang="tr-TR" dirty="0" err="1"/>
              <a:t>value</a:t>
            </a:r>
            <a:r>
              <a:rPr lang="tr-TR" dirty="0"/>
              <a:t> is </a:t>
            </a:r>
            <a:r>
              <a:rPr lang="tr-TR" dirty="0" err="1"/>
              <a:t>substituted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regression</a:t>
            </a:r>
            <a:r>
              <a:rPr lang="tr-TR" dirty="0"/>
              <a:t> </a:t>
            </a:r>
            <a:r>
              <a:rPr lang="tr-TR" dirty="0" err="1"/>
              <a:t>equation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concentration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sample</a:t>
            </a:r>
            <a:r>
              <a:rPr lang="tr-TR" dirty="0"/>
              <a:t> is </a:t>
            </a:r>
            <a:r>
              <a:rPr lang="tr-TR" dirty="0" err="1"/>
              <a:t>calculated</a:t>
            </a:r>
            <a:r>
              <a:rPr lang="tr-TR" dirty="0"/>
              <a:t>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0069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5431CD-DBD2-354E-ADA8-DB74E134E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484" y="1202499"/>
            <a:ext cx="9314796" cy="572334"/>
          </a:xfrm>
        </p:spPr>
        <p:txBody>
          <a:bodyPr>
            <a:normAutofit fontScale="90000"/>
          </a:bodyPr>
          <a:lstStyle/>
          <a:p>
            <a:r>
              <a:rPr lang="tr-TR" dirty="0"/>
              <a:t>REFERENCES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7A28008-D1D5-A84E-AABC-ED44D39D2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1. Fundamentals of </a:t>
            </a:r>
            <a:r>
              <a:rPr lang="tr-TR" dirty="0" err="1"/>
              <a:t>Analytical</a:t>
            </a:r>
            <a:r>
              <a:rPr lang="tr-TR" dirty="0"/>
              <a:t> </a:t>
            </a:r>
            <a:r>
              <a:rPr lang="tr-TR" dirty="0" err="1"/>
              <a:t>Chemistry</a:t>
            </a:r>
            <a:r>
              <a:rPr lang="tr-TR" dirty="0"/>
              <a:t>, D.A. </a:t>
            </a:r>
            <a:r>
              <a:rPr lang="tr-TR" dirty="0" err="1"/>
              <a:t>Skoog</a:t>
            </a:r>
            <a:r>
              <a:rPr lang="tr-TR" dirty="0"/>
              <a:t>, D.M. West, </a:t>
            </a:r>
            <a:r>
              <a:rPr lang="tr-TR" dirty="0" err="1"/>
              <a:t>Hollar</a:t>
            </a:r>
            <a:r>
              <a:rPr lang="tr-TR" dirty="0"/>
              <a:t>, F.J. </a:t>
            </a:r>
            <a:r>
              <a:rPr lang="tr-TR" dirty="0" err="1"/>
              <a:t>Crouch</a:t>
            </a:r>
            <a:r>
              <a:rPr lang="tr-TR" dirty="0"/>
              <a:t> S.R., IIX. Ed. 2004 </a:t>
            </a:r>
          </a:p>
          <a:p>
            <a:pPr marL="0" indent="0">
              <a:buNone/>
            </a:pPr>
            <a:r>
              <a:rPr lang="tr-TR" dirty="0"/>
              <a:t>2. </a:t>
            </a:r>
            <a:r>
              <a:rPr lang="tr-TR" dirty="0" err="1"/>
              <a:t>Principles</a:t>
            </a:r>
            <a:r>
              <a:rPr lang="tr-TR" dirty="0"/>
              <a:t> of </a:t>
            </a:r>
            <a:r>
              <a:rPr lang="tr-TR" dirty="0" err="1"/>
              <a:t>Instrumental</a:t>
            </a:r>
            <a:r>
              <a:rPr lang="tr-TR" dirty="0"/>
              <a:t> Analysis, D.A. </a:t>
            </a:r>
            <a:r>
              <a:rPr lang="tr-TR" dirty="0" err="1"/>
              <a:t>Skoog</a:t>
            </a:r>
            <a:r>
              <a:rPr lang="tr-TR" dirty="0"/>
              <a:t>, </a:t>
            </a:r>
            <a:r>
              <a:rPr lang="tr-TR" dirty="0" err="1"/>
              <a:t>Hollar</a:t>
            </a:r>
            <a:r>
              <a:rPr lang="tr-TR" dirty="0"/>
              <a:t>, F.J. </a:t>
            </a:r>
            <a:r>
              <a:rPr lang="tr-TR" dirty="0" err="1"/>
              <a:t>Crouch</a:t>
            </a:r>
            <a:r>
              <a:rPr lang="tr-TR" dirty="0"/>
              <a:t> S.R., II. Ed. 1981 </a:t>
            </a:r>
          </a:p>
          <a:p>
            <a:pPr marL="0" indent="0">
              <a:buNone/>
            </a:pPr>
            <a:r>
              <a:rPr lang="tr-TR" dirty="0"/>
              <a:t>3. Analitik Kimya II, F. Onur, A.Ü. Eczacılık Fakültesi Yayınları No. 101, 2011 </a:t>
            </a:r>
          </a:p>
          <a:p>
            <a:pPr marL="0" indent="0">
              <a:buNone/>
            </a:pPr>
            <a:r>
              <a:rPr lang="tr-TR" dirty="0"/>
              <a:t>4. Analitik Kimya Pratikleri Kantitatif Analiz, F. Onur (Ed.), A.Ü. Eczacılık Fakültesi Yayınları No. 111, 2014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5924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2484" y="1100137"/>
            <a:ext cx="9314796" cy="674695"/>
          </a:xfrm>
        </p:spPr>
        <p:txBody>
          <a:bodyPr/>
          <a:lstStyle/>
          <a:p>
            <a:r>
              <a:rPr lang="tr-TR" b="1" u="sng" dirty="0"/>
              <a:t>POLARIMETRY</a:t>
            </a:r>
            <a:r>
              <a:rPr lang="en-US" b="1" u="sng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substances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turn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polarized</a:t>
            </a:r>
            <a:r>
              <a:rPr lang="tr-TR" dirty="0"/>
              <a:t> </a:t>
            </a:r>
            <a:r>
              <a:rPr lang="tr-TR" dirty="0" err="1"/>
              <a:t>light</a:t>
            </a:r>
            <a:r>
              <a:rPr lang="tr-TR" dirty="0"/>
              <a:t> </a:t>
            </a:r>
            <a:r>
              <a:rPr lang="tr-TR" dirty="0" err="1"/>
              <a:t>plane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right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left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optically</a:t>
            </a:r>
            <a:r>
              <a:rPr lang="tr-TR" dirty="0"/>
              <a:t> </a:t>
            </a:r>
            <a:r>
              <a:rPr lang="tr-TR" dirty="0" err="1"/>
              <a:t>active</a:t>
            </a:r>
            <a:r>
              <a:rPr lang="tr-TR" dirty="0"/>
              <a:t> </a:t>
            </a:r>
            <a:r>
              <a:rPr lang="tr-TR" dirty="0" err="1"/>
              <a:t>substances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substances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turn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polarized</a:t>
            </a:r>
            <a:r>
              <a:rPr lang="tr-TR" dirty="0"/>
              <a:t> </a:t>
            </a:r>
            <a:r>
              <a:rPr lang="tr-TR" dirty="0" err="1"/>
              <a:t>light</a:t>
            </a:r>
            <a:r>
              <a:rPr lang="tr-TR" dirty="0"/>
              <a:t> </a:t>
            </a:r>
            <a:r>
              <a:rPr lang="tr-TR" dirty="0" err="1"/>
              <a:t>plane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right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b="1" i="1" dirty="0" err="1"/>
              <a:t>dextrojir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ones</a:t>
            </a:r>
            <a:r>
              <a:rPr lang="tr-TR" dirty="0"/>
              <a:t> </a:t>
            </a:r>
            <a:r>
              <a:rPr lang="tr-TR" dirty="0" err="1"/>
              <a:t>turning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left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b="1" i="1" dirty="0" err="1"/>
              <a:t>levojir</a:t>
            </a:r>
            <a:r>
              <a:rPr lang="tr-TR" dirty="0"/>
              <a:t>. (+) </a:t>
            </a:r>
            <a:r>
              <a:rPr lang="tr-TR" dirty="0" err="1"/>
              <a:t>sign</a:t>
            </a:r>
            <a:r>
              <a:rPr lang="tr-TR" dirty="0"/>
              <a:t> is put in </a:t>
            </a:r>
            <a:r>
              <a:rPr lang="tr-TR" dirty="0" err="1"/>
              <a:t>front</a:t>
            </a:r>
            <a:r>
              <a:rPr lang="tr-TR" dirty="0"/>
              <a:t> of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turned</a:t>
            </a:r>
            <a:r>
              <a:rPr lang="tr-TR" dirty="0"/>
              <a:t> </a:t>
            </a:r>
            <a:r>
              <a:rPr lang="tr-TR" dirty="0" err="1"/>
              <a:t>right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(-) </a:t>
            </a:r>
            <a:r>
              <a:rPr lang="tr-TR" dirty="0" err="1"/>
              <a:t>sign</a:t>
            </a:r>
            <a:r>
              <a:rPr lang="tr-TR" dirty="0"/>
              <a:t> is put in </a:t>
            </a:r>
            <a:r>
              <a:rPr lang="tr-TR" dirty="0" err="1"/>
              <a:t>front</a:t>
            </a:r>
            <a:r>
              <a:rPr lang="tr-TR" dirty="0"/>
              <a:t> of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turned</a:t>
            </a:r>
            <a:r>
              <a:rPr lang="tr-TR" dirty="0"/>
              <a:t> </a:t>
            </a:r>
            <a:r>
              <a:rPr lang="tr-TR" dirty="0" err="1"/>
              <a:t>left</a:t>
            </a:r>
            <a:r>
              <a:rPr lang="tr-TR" dirty="0"/>
              <a:t>. 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560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2484" y="1100137"/>
            <a:ext cx="9314796" cy="674695"/>
          </a:xfrm>
        </p:spPr>
        <p:txBody>
          <a:bodyPr/>
          <a:lstStyle/>
          <a:p>
            <a:r>
              <a:rPr lang="tr-TR" b="1" u="sng" dirty="0"/>
              <a:t>POLARIMETRY</a:t>
            </a:r>
            <a:r>
              <a:rPr lang="en-US" b="1" u="sng" dirty="0"/>
              <a:t> </a:t>
            </a:r>
            <a:endParaRPr lang="tr-TR" b="1" u="sng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2484" y="1916483"/>
            <a:ext cx="9314796" cy="5010409"/>
          </a:xfrm>
        </p:spPr>
        <p:txBody>
          <a:bodyPr>
            <a:normAutofit fontScale="92500"/>
          </a:bodyPr>
          <a:lstStyle/>
          <a:p>
            <a:pPr algn="just"/>
            <a:r>
              <a:rPr lang="tr-TR" dirty="0" err="1"/>
              <a:t>Optically</a:t>
            </a:r>
            <a:r>
              <a:rPr lang="tr-TR" dirty="0"/>
              <a:t> </a:t>
            </a:r>
            <a:r>
              <a:rPr lang="tr-TR" dirty="0" err="1"/>
              <a:t>active</a:t>
            </a:r>
            <a:r>
              <a:rPr lang="tr-TR" dirty="0"/>
              <a:t> </a:t>
            </a:r>
            <a:r>
              <a:rPr lang="tr-TR" dirty="0" err="1"/>
              <a:t>compounds</a:t>
            </a:r>
            <a:r>
              <a:rPr lang="tr-TR" dirty="0"/>
              <a:t> form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types</a:t>
            </a:r>
            <a:r>
              <a:rPr lang="tr-TR" dirty="0"/>
              <a:t> of </a:t>
            </a:r>
            <a:r>
              <a:rPr lang="tr-TR" dirty="0" err="1"/>
              <a:t>molecules</a:t>
            </a:r>
            <a:r>
              <a:rPr lang="tr-TR" dirty="0"/>
              <a:t>, </a:t>
            </a:r>
            <a:r>
              <a:rPr lang="tr-TR" dirty="0" err="1"/>
              <a:t>one</a:t>
            </a:r>
            <a:r>
              <a:rPr lang="tr-TR" dirty="0"/>
              <a:t> of </a:t>
            </a:r>
            <a:r>
              <a:rPr lang="tr-TR" dirty="0" err="1"/>
              <a:t>which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mirror</a:t>
            </a:r>
            <a:r>
              <a:rPr lang="tr-TR" dirty="0"/>
              <a:t> </a:t>
            </a:r>
            <a:r>
              <a:rPr lang="tr-TR" dirty="0" err="1"/>
              <a:t>image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.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molecules</a:t>
            </a:r>
            <a:r>
              <a:rPr lang="tr-TR" dirty="0"/>
              <a:t> in </a:t>
            </a:r>
            <a:r>
              <a:rPr lang="tr-TR" dirty="0" err="1"/>
              <a:t>mirror</a:t>
            </a:r>
            <a:r>
              <a:rPr lang="tr-TR" dirty="0"/>
              <a:t> </a:t>
            </a:r>
            <a:r>
              <a:rPr lang="tr-TR" dirty="0" err="1"/>
              <a:t>symmetry</a:t>
            </a:r>
            <a:r>
              <a:rPr lang="tr-TR" dirty="0"/>
              <a:t> do not </a:t>
            </a:r>
            <a:r>
              <a:rPr lang="tr-TR" dirty="0" err="1"/>
              <a:t>overlap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. 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way</a:t>
            </a:r>
            <a:r>
              <a:rPr lang="tr-TR" dirty="0"/>
              <a:t>, </a:t>
            </a:r>
            <a:r>
              <a:rPr lang="tr-TR" dirty="0" err="1"/>
              <a:t>molecules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mirror</a:t>
            </a:r>
            <a:r>
              <a:rPr lang="tr-TR" dirty="0"/>
              <a:t> </a:t>
            </a:r>
            <a:r>
              <a:rPr lang="tr-TR" dirty="0" err="1"/>
              <a:t>images</a:t>
            </a:r>
            <a:r>
              <a:rPr lang="tr-TR" dirty="0"/>
              <a:t> of </a:t>
            </a: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b="1" i="1" dirty="0" err="1"/>
              <a:t>optical</a:t>
            </a:r>
            <a:r>
              <a:rPr lang="tr-TR" b="1" i="1" dirty="0"/>
              <a:t> </a:t>
            </a:r>
            <a:r>
              <a:rPr lang="tr-TR" b="1" i="1" dirty="0" err="1"/>
              <a:t>isomers</a:t>
            </a:r>
            <a:r>
              <a:rPr lang="tr-TR" dirty="0"/>
              <a:t>. </a:t>
            </a:r>
            <a:r>
              <a:rPr lang="tr-TR" dirty="0" err="1"/>
              <a:t>It</a:t>
            </a:r>
            <a:r>
              <a:rPr lang="tr-TR" dirty="0"/>
              <a:t> is </a:t>
            </a:r>
            <a:r>
              <a:rPr lang="tr-TR" dirty="0" err="1"/>
              <a:t>necessary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a </a:t>
            </a:r>
            <a:r>
              <a:rPr lang="tr-TR" dirty="0" err="1"/>
              <a:t>substance</a:t>
            </a:r>
            <a:r>
              <a:rPr lang="tr-TR" dirty="0"/>
              <a:t> </a:t>
            </a:r>
            <a:r>
              <a:rPr lang="tr-TR" dirty="0" err="1"/>
              <a:t>contains</a:t>
            </a:r>
            <a:r>
              <a:rPr lang="tr-TR" dirty="0"/>
              <a:t> an </a:t>
            </a:r>
            <a:r>
              <a:rPr lang="tr-TR" dirty="0" err="1"/>
              <a:t>asymmetric</a:t>
            </a:r>
            <a:r>
              <a:rPr lang="tr-TR" dirty="0"/>
              <a:t> </a:t>
            </a:r>
            <a:r>
              <a:rPr lang="tr-TR" dirty="0" err="1"/>
              <a:t>carbon</a:t>
            </a:r>
            <a:r>
              <a:rPr lang="tr-TR" dirty="0"/>
              <a:t> atom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optical</a:t>
            </a:r>
            <a:r>
              <a:rPr lang="tr-TR" dirty="0"/>
              <a:t> </a:t>
            </a:r>
            <a:r>
              <a:rPr lang="tr-TR" dirty="0" err="1"/>
              <a:t>isomers</a:t>
            </a:r>
            <a:r>
              <a:rPr lang="tr-TR" dirty="0"/>
              <a:t>. 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r>
              <a:rPr lang="tr-TR" dirty="0" err="1"/>
              <a:t>In</a:t>
            </a:r>
            <a:r>
              <a:rPr lang="tr-TR" dirty="0"/>
              <a:t> D (</a:t>
            </a:r>
            <a:r>
              <a:rPr lang="tr-TR" dirty="0" err="1"/>
              <a:t>dextrojir</a:t>
            </a:r>
            <a:r>
              <a:rPr lang="tr-TR" dirty="0"/>
              <a:t>) </a:t>
            </a:r>
            <a:r>
              <a:rPr lang="tr-TR" dirty="0" err="1"/>
              <a:t>glyceraldehyde</a:t>
            </a:r>
            <a:r>
              <a:rPr lang="tr-TR" dirty="0"/>
              <a:t>, -OH </a:t>
            </a:r>
            <a:r>
              <a:rPr lang="tr-TR" dirty="0" err="1"/>
              <a:t>group</a:t>
            </a:r>
            <a:r>
              <a:rPr lang="tr-TR" dirty="0"/>
              <a:t> is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right</a:t>
            </a:r>
            <a:r>
              <a:rPr lang="tr-TR" dirty="0"/>
              <a:t>, in L (</a:t>
            </a:r>
            <a:r>
              <a:rPr lang="tr-TR" dirty="0" err="1"/>
              <a:t>levojir</a:t>
            </a:r>
            <a:r>
              <a:rPr lang="tr-TR" dirty="0"/>
              <a:t>) </a:t>
            </a:r>
            <a:r>
              <a:rPr lang="tr-TR" dirty="0" err="1"/>
              <a:t>glyceraldehyde</a:t>
            </a:r>
            <a:r>
              <a:rPr lang="tr-TR" dirty="0"/>
              <a:t>, -OH </a:t>
            </a:r>
            <a:r>
              <a:rPr lang="tr-TR" dirty="0" err="1"/>
              <a:t>group</a:t>
            </a:r>
            <a:r>
              <a:rPr lang="tr-TR" dirty="0"/>
              <a:t> is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left</a:t>
            </a:r>
            <a:r>
              <a:rPr lang="tr-TR" dirty="0"/>
              <a:t>. 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D820E147-2511-014E-B5E0-FB2E8C2657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2243" y="3874011"/>
            <a:ext cx="5689600" cy="200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843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2484" y="1071563"/>
            <a:ext cx="9314796" cy="703270"/>
          </a:xfrm>
        </p:spPr>
        <p:txBody>
          <a:bodyPr>
            <a:normAutofit/>
          </a:bodyPr>
          <a:lstStyle/>
          <a:p>
            <a:r>
              <a:rPr lang="tr-TR" sz="3600" b="1" u="sng" dirty="0"/>
              <a:t>POLARIMETER </a:t>
            </a:r>
            <a:endParaRPr lang="tr-TR" sz="3600" u="sng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2484" y="1690567"/>
            <a:ext cx="9448385" cy="501027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instrument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measures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rotation</a:t>
            </a:r>
            <a:r>
              <a:rPr lang="tr-TR" dirty="0"/>
              <a:t> </a:t>
            </a:r>
            <a:r>
              <a:rPr lang="tr-TR" dirty="0" err="1"/>
              <a:t>angle</a:t>
            </a:r>
            <a:r>
              <a:rPr lang="tr-TR" dirty="0"/>
              <a:t> of </a:t>
            </a:r>
            <a:r>
              <a:rPr lang="tr-TR" dirty="0" err="1"/>
              <a:t>polarized</a:t>
            </a:r>
            <a:r>
              <a:rPr lang="tr-TR" dirty="0"/>
              <a:t> </a:t>
            </a:r>
            <a:r>
              <a:rPr lang="tr-TR" dirty="0" err="1"/>
              <a:t>light</a:t>
            </a:r>
            <a:r>
              <a:rPr lang="tr-TR" dirty="0"/>
              <a:t> </a:t>
            </a:r>
            <a:r>
              <a:rPr lang="tr-TR" dirty="0" err="1"/>
              <a:t>plane</a:t>
            </a:r>
            <a:r>
              <a:rPr lang="tr-TR" dirty="0"/>
              <a:t> is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b="1" i="1" dirty="0" err="1"/>
              <a:t>polarimeter</a:t>
            </a:r>
            <a:r>
              <a:rPr lang="tr-TR" dirty="0"/>
              <a:t>. </a:t>
            </a:r>
            <a:r>
              <a:rPr lang="tr-TR" dirty="0" err="1"/>
              <a:t>Polarimeters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determine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concentration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molecular</a:t>
            </a:r>
            <a:r>
              <a:rPr lang="tr-TR" dirty="0"/>
              <a:t> size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control</a:t>
            </a:r>
            <a:r>
              <a:rPr lang="tr-TR" dirty="0"/>
              <a:t> </a:t>
            </a:r>
            <a:r>
              <a:rPr lang="tr-TR" dirty="0" err="1"/>
              <a:t>foodstuffs</a:t>
            </a:r>
            <a:r>
              <a:rPr lang="tr-TR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A </a:t>
            </a:r>
            <a:r>
              <a:rPr lang="tr-TR" dirty="0" err="1"/>
              <a:t>polarimeter</a:t>
            </a:r>
            <a:r>
              <a:rPr lang="tr-TR" dirty="0"/>
              <a:t> </a:t>
            </a:r>
            <a:r>
              <a:rPr lang="tr-TR" dirty="0" err="1"/>
              <a:t>consists</a:t>
            </a:r>
            <a:r>
              <a:rPr lang="tr-TR" dirty="0"/>
              <a:t> of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polarizers</a:t>
            </a:r>
            <a:r>
              <a:rPr lang="tr-TR" dirty="0"/>
              <a:t>, </a:t>
            </a:r>
            <a:r>
              <a:rPr lang="tr-TR" dirty="0" err="1"/>
              <a:t>one</a:t>
            </a:r>
            <a:r>
              <a:rPr lang="tr-TR" dirty="0"/>
              <a:t> of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rotates</a:t>
            </a:r>
            <a:r>
              <a:rPr lang="tr-TR" dirty="0"/>
              <a:t> in a </a:t>
            </a:r>
            <a:r>
              <a:rPr lang="tr-TR" dirty="0" err="1"/>
              <a:t>vertical</a:t>
            </a:r>
            <a:r>
              <a:rPr lang="tr-TR" dirty="0"/>
              <a:t> </a:t>
            </a:r>
            <a:r>
              <a:rPr lang="tr-TR" dirty="0" err="1"/>
              <a:t>plane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is </a:t>
            </a:r>
            <a:r>
              <a:rPr lang="tr-TR" dirty="0" err="1"/>
              <a:t>stable</a:t>
            </a:r>
            <a:r>
              <a:rPr lang="tr-TR" dirty="0"/>
              <a:t>. </a:t>
            </a:r>
            <a:r>
              <a:rPr lang="tr-TR" dirty="0" err="1"/>
              <a:t>Calcite</a:t>
            </a:r>
            <a:r>
              <a:rPr lang="tr-TR" dirty="0"/>
              <a:t> </a:t>
            </a:r>
            <a:r>
              <a:rPr lang="tr-TR" dirty="0" err="1"/>
              <a:t>crystals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as </a:t>
            </a:r>
            <a:r>
              <a:rPr lang="tr-TR" dirty="0" err="1"/>
              <a:t>polarizers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stable</a:t>
            </a:r>
            <a:r>
              <a:rPr lang="tr-TR" dirty="0"/>
              <a:t> </a:t>
            </a:r>
            <a:r>
              <a:rPr lang="tr-TR" dirty="0" err="1"/>
              <a:t>calcite</a:t>
            </a:r>
            <a:r>
              <a:rPr lang="tr-TR" dirty="0"/>
              <a:t> </a:t>
            </a:r>
            <a:r>
              <a:rPr lang="tr-TR" dirty="0" err="1"/>
              <a:t>crystal</a:t>
            </a:r>
            <a:r>
              <a:rPr lang="tr-TR" dirty="0"/>
              <a:t> is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b="1" i="1" dirty="0" err="1"/>
              <a:t>polarizer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rotatable</a:t>
            </a:r>
            <a:r>
              <a:rPr lang="tr-TR" dirty="0"/>
              <a:t> is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b="1" i="1" dirty="0" err="1"/>
              <a:t>analyzer</a:t>
            </a:r>
            <a:r>
              <a:rPr lang="tr-TR" b="1" i="1" dirty="0"/>
              <a:t> </a:t>
            </a:r>
            <a:r>
              <a:rPr lang="tr-TR" dirty="0"/>
              <a:t>(A </a:t>
            </a:r>
            <a:r>
              <a:rPr lang="tr-TR" dirty="0" err="1"/>
              <a:t>polarizer</a:t>
            </a:r>
            <a:r>
              <a:rPr lang="tr-TR" dirty="0"/>
              <a:t> is a </a:t>
            </a:r>
            <a:r>
              <a:rPr lang="tr-TR" dirty="0" err="1"/>
              <a:t>device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introduces</a:t>
            </a:r>
            <a:r>
              <a:rPr lang="tr-TR" dirty="0"/>
              <a:t> a </a:t>
            </a:r>
            <a:r>
              <a:rPr lang="tr-TR" dirty="0" err="1"/>
              <a:t>beam</a:t>
            </a:r>
            <a:r>
              <a:rPr lang="tr-TR" dirty="0"/>
              <a:t> of </a:t>
            </a:r>
            <a:r>
              <a:rPr lang="tr-TR" dirty="0" err="1"/>
              <a:t>undefined</a:t>
            </a:r>
            <a:r>
              <a:rPr lang="tr-TR" dirty="0"/>
              <a:t> </a:t>
            </a:r>
            <a:r>
              <a:rPr lang="tr-TR" dirty="0" err="1"/>
              <a:t>electromagnetic</a:t>
            </a:r>
            <a:r>
              <a:rPr lang="tr-TR" dirty="0"/>
              <a:t> </a:t>
            </a:r>
            <a:r>
              <a:rPr lang="tr-TR" dirty="0" err="1"/>
              <a:t>waves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a </a:t>
            </a:r>
            <a:r>
              <a:rPr lang="tr-TR" dirty="0" err="1"/>
              <a:t>defined</a:t>
            </a:r>
            <a:r>
              <a:rPr lang="tr-TR" dirty="0"/>
              <a:t> </a:t>
            </a:r>
            <a:r>
              <a:rPr lang="tr-TR" dirty="0" err="1"/>
              <a:t>polarization</a:t>
            </a:r>
            <a:r>
              <a:rPr lang="tr-TR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474458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etin kutusu 9">
            <a:extLst>
              <a:ext uri="{FF2B5EF4-FFF2-40B4-BE49-F238E27FC236}">
                <a16:creationId xmlns:a16="http://schemas.microsoft.com/office/drawing/2014/main" id="{E51E45C9-232D-8141-A82E-B0B1E951DEAD}"/>
              </a:ext>
            </a:extLst>
          </p:cNvPr>
          <p:cNvSpPr txBox="1"/>
          <p:nvPr/>
        </p:nvSpPr>
        <p:spPr>
          <a:xfrm>
            <a:off x="463463" y="2349223"/>
            <a:ext cx="10008295" cy="2126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light</a:t>
            </a:r>
            <a:r>
              <a:rPr lang="tr-TR" dirty="0"/>
              <a:t> </a:t>
            </a:r>
            <a:r>
              <a:rPr lang="tr-TR" dirty="0" err="1"/>
              <a:t>falls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analyzer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entering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polarizing</a:t>
            </a:r>
            <a:r>
              <a:rPr lang="tr-TR" dirty="0"/>
              <a:t> it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polarizer</a:t>
            </a:r>
            <a:r>
              <a:rPr lang="tr-TR" dirty="0"/>
              <a:t>.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light</a:t>
            </a:r>
            <a:r>
              <a:rPr lang="tr-TR" dirty="0"/>
              <a:t> </a:t>
            </a:r>
            <a:r>
              <a:rPr lang="tr-TR" dirty="0" err="1"/>
              <a:t>passes</a:t>
            </a:r>
            <a:r>
              <a:rPr lang="tr-TR" dirty="0"/>
              <a:t> </a:t>
            </a:r>
            <a:r>
              <a:rPr lang="tr-TR" dirty="0" err="1"/>
              <a:t>through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analyzer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interposed</a:t>
            </a:r>
            <a:r>
              <a:rPr lang="tr-TR" dirty="0"/>
              <a:t> </a:t>
            </a:r>
            <a:r>
              <a:rPr lang="tr-TR" dirty="0" err="1"/>
              <a:t>material</a:t>
            </a:r>
            <a:r>
              <a:rPr lang="tr-TR" dirty="0"/>
              <a:t> </a:t>
            </a:r>
            <a:r>
              <a:rPr lang="tr-TR" dirty="0" err="1"/>
              <a:t>turns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polarization</a:t>
            </a:r>
            <a:r>
              <a:rPr lang="tr-TR" dirty="0"/>
              <a:t> </a:t>
            </a:r>
            <a:r>
              <a:rPr lang="tr-TR" dirty="0" err="1"/>
              <a:t>plane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light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amount</a:t>
            </a:r>
            <a:r>
              <a:rPr lang="tr-TR" dirty="0"/>
              <a:t> of </a:t>
            </a:r>
            <a:r>
              <a:rPr lang="tr-TR" dirty="0" err="1"/>
              <a:t>rotation</a:t>
            </a:r>
            <a:r>
              <a:rPr lang="tr-TR" dirty="0"/>
              <a:t> is </a:t>
            </a:r>
            <a:r>
              <a:rPr lang="tr-TR" dirty="0" err="1"/>
              <a:t>found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turning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analyzer</a:t>
            </a:r>
            <a:r>
              <a:rPr lang="tr-TR" dirty="0"/>
              <a:t> </a:t>
            </a:r>
            <a:r>
              <a:rPr lang="tr-TR" dirty="0" err="1"/>
              <a:t>back</a:t>
            </a:r>
            <a:r>
              <a:rPr lang="tr-TR" dirty="0"/>
              <a:t> </a:t>
            </a:r>
            <a:r>
              <a:rPr lang="tr-TR" dirty="0" err="1"/>
              <a:t>so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light</a:t>
            </a:r>
            <a:r>
              <a:rPr lang="tr-TR" dirty="0"/>
              <a:t> </a:t>
            </a:r>
            <a:r>
              <a:rPr lang="tr-TR" dirty="0" err="1"/>
              <a:t>passes</a:t>
            </a:r>
            <a:r>
              <a:rPr lang="tr-TR" dirty="0"/>
              <a:t> </a:t>
            </a:r>
            <a:r>
              <a:rPr lang="tr-TR" dirty="0" err="1"/>
              <a:t>through</a:t>
            </a:r>
            <a:r>
              <a:rPr lang="tr-TR" dirty="0"/>
              <a:t> it. </a:t>
            </a:r>
            <a:r>
              <a:rPr lang="tr-TR" dirty="0" err="1"/>
              <a:t>Thus</a:t>
            </a:r>
            <a:r>
              <a:rPr lang="tr-TR" dirty="0"/>
              <a:t>,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angles</a:t>
            </a:r>
            <a:r>
              <a:rPr lang="tr-TR" dirty="0"/>
              <a:t> of </a:t>
            </a:r>
            <a:r>
              <a:rPr lang="tr-TR" dirty="0" err="1"/>
              <a:t>rotation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materials</a:t>
            </a:r>
            <a:r>
              <a:rPr lang="tr-TR" dirty="0"/>
              <a:t> </a:t>
            </a:r>
            <a:r>
              <a:rPr lang="tr-TR" dirty="0" err="1"/>
              <a:t>could</a:t>
            </a:r>
            <a:r>
              <a:rPr lang="tr-TR" dirty="0"/>
              <a:t> be </a:t>
            </a:r>
            <a:r>
              <a:rPr lang="tr-TR" dirty="0" err="1"/>
              <a:t>found</a:t>
            </a:r>
            <a:r>
              <a:rPr lang="tr-TR" dirty="0"/>
              <a:t>. </a:t>
            </a:r>
          </a:p>
          <a:p>
            <a:pPr algn="just">
              <a:lnSpc>
                <a:spcPct val="150000"/>
              </a:lnSpc>
            </a:pPr>
            <a:endParaRPr lang="tr-TR" dirty="0"/>
          </a:p>
        </p:txBody>
      </p:sp>
      <p:sp>
        <p:nvSpPr>
          <p:cNvPr id="13" name="Unvan 1">
            <a:extLst>
              <a:ext uri="{FF2B5EF4-FFF2-40B4-BE49-F238E27FC236}">
                <a16:creationId xmlns:a16="http://schemas.microsoft.com/office/drawing/2014/main" id="{03B79BFE-3DCC-D849-85EF-ED24296F5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63" y="1484922"/>
            <a:ext cx="9314796" cy="703270"/>
          </a:xfrm>
        </p:spPr>
        <p:txBody>
          <a:bodyPr/>
          <a:lstStyle/>
          <a:p>
            <a:r>
              <a:rPr lang="tr-TR" b="1" u="sng" dirty="0"/>
              <a:t>POLARIMETER </a:t>
            </a:r>
            <a:endParaRPr lang="tr-TR" u="sng" dirty="0"/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1865ECE2-E178-1C49-8ED0-BA6DE5CE40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123" y="4104599"/>
            <a:ext cx="8407291" cy="2440270"/>
          </a:xfrm>
          <a:prstGeom prst="rect">
            <a:avLst/>
          </a:prstGeom>
        </p:spPr>
      </p:pic>
      <p:sp>
        <p:nvSpPr>
          <p:cNvPr id="12" name="Dikdörtgen 11">
            <a:extLst>
              <a:ext uri="{FF2B5EF4-FFF2-40B4-BE49-F238E27FC236}">
                <a16:creationId xmlns:a16="http://schemas.microsoft.com/office/drawing/2014/main" id="{0CBA762E-9368-7744-A75C-A25B8BC786E4}"/>
              </a:ext>
            </a:extLst>
          </p:cNvPr>
          <p:cNvSpPr/>
          <p:nvPr/>
        </p:nvSpPr>
        <p:spPr>
          <a:xfrm>
            <a:off x="3606257" y="6544869"/>
            <a:ext cx="4116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i="1" dirty="0" err="1">
                <a:latin typeface="Calibri" panose="020F0502020204030204" pitchFamily="34" charset="0"/>
              </a:rPr>
              <a:t>Schematic</a:t>
            </a:r>
            <a:r>
              <a:rPr lang="tr-TR" b="1" i="1" dirty="0">
                <a:latin typeface="Calibri" panose="020F0502020204030204" pitchFamily="34" charset="0"/>
              </a:rPr>
              <a:t> </a:t>
            </a:r>
            <a:r>
              <a:rPr lang="tr-TR" b="1" i="1" dirty="0" err="1">
                <a:latin typeface="Calibri" panose="020F0502020204030204" pitchFamily="34" charset="0"/>
              </a:rPr>
              <a:t>representation</a:t>
            </a:r>
            <a:r>
              <a:rPr lang="tr-TR" b="1" i="1" dirty="0">
                <a:latin typeface="Calibri" panose="020F0502020204030204" pitchFamily="34" charset="0"/>
              </a:rPr>
              <a:t> of </a:t>
            </a:r>
            <a:r>
              <a:rPr lang="tr-TR" b="1" i="1" dirty="0" err="1">
                <a:latin typeface="Calibri" panose="020F0502020204030204" pitchFamily="34" charset="0"/>
              </a:rPr>
              <a:t>polarimeter</a:t>
            </a:r>
            <a:r>
              <a:rPr lang="tr-TR" b="1" i="1" dirty="0">
                <a:latin typeface="Calibri" panose="020F0502020204030204" pitchFamily="34" charset="0"/>
              </a:rPr>
              <a:t>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088807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2484" y="1116213"/>
            <a:ext cx="9314796" cy="658620"/>
          </a:xfrm>
        </p:spPr>
        <p:txBody>
          <a:bodyPr>
            <a:normAutofit/>
          </a:bodyPr>
          <a:lstStyle/>
          <a:p>
            <a:r>
              <a:rPr lang="tr-TR" sz="3600" b="1" u="sng" dirty="0"/>
              <a:t>FACTORS AFFECTING THE ANGLE OF ROTATION </a:t>
            </a:r>
          </a:p>
        </p:txBody>
      </p:sp>
      <p:sp>
        <p:nvSpPr>
          <p:cNvPr id="13" name="İçerik Yer Tutucusu 12">
            <a:extLst>
              <a:ext uri="{FF2B5EF4-FFF2-40B4-BE49-F238E27FC236}">
                <a16:creationId xmlns:a16="http://schemas.microsoft.com/office/drawing/2014/main" id="{0C9745EC-7343-0840-89F5-A289E55C5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err="1"/>
              <a:t>Temperature</a:t>
            </a:r>
            <a:r>
              <a:rPr lang="tr-TR" dirty="0"/>
              <a:t> </a:t>
            </a:r>
          </a:p>
          <a:p>
            <a:pPr algn="just"/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wavelength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light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(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wavelength</a:t>
            </a:r>
            <a:r>
              <a:rPr lang="tr-TR" dirty="0"/>
              <a:t> is </a:t>
            </a:r>
            <a:r>
              <a:rPr lang="tr-TR" dirty="0" err="1"/>
              <a:t>smaller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angle</a:t>
            </a:r>
            <a:r>
              <a:rPr lang="tr-TR" dirty="0"/>
              <a:t> of </a:t>
            </a:r>
            <a:r>
              <a:rPr lang="tr-TR" dirty="0" err="1"/>
              <a:t>rotation</a:t>
            </a:r>
            <a:r>
              <a:rPr lang="tr-TR" dirty="0"/>
              <a:t> 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large</a:t>
            </a:r>
            <a:r>
              <a:rPr lang="tr-TR" dirty="0"/>
              <a:t>) </a:t>
            </a:r>
          </a:p>
          <a:p>
            <a:pPr algn="just"/>
            <a:r>
              <a:rPr lang="tr-TR" dirty="0" err="1"/>
              <a:t>Path</a:t>
            </a:r>
            <a:r>
              <a:rPr lang="tr-TR" dirty="0"/>
              <a:t> </a:t>
            </a:r>
            <a:r>
              <a:rPr lang="tr-TR" dirty="0" err="1"/>
              <a:t>length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light</a:t>
            </a:r>
            <a:r>
              <a:rPr lang="tr-TR" dirty="0"/>
              <a:t> </a:t>
            </a:r>
            <a:r>
              <a:rPr lang="tr-TR" dirty="0" err="1"/>
              <a:t>pass</a:t>
            </a:r>
            <a:r>
              <a:rPr lang="tr-TR" dirty="0"/>
              <a:t> </a:t>
            </a:r>
            <a:r>
              <a:rPr lang="tr-TR" dirty="0" err="1"/>
              <a:t>through</a:t>
            </a:r>
            <a:r>
              <a:rPr lang="tr-TR" dirty="0"/>
              <a:t> </a:t>
            </a:r>
          </a:p>
          <a:p>
            <a:pPr algn="just"/>
            <a:r>
              <a:rPr lang="tr-TR" dirty="0" err="1"/>
              <a:t>Structure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substance</a:t>
            </a:r>
            <a:r>
              <a:rPr lang="tr-TR" dirty="0"/>
              <a:t> </a:t>
            </a:r>
          </a:p>
          <a:p>
            <a:pPr algn="just"/>
            <a:r>
              <a:rPr lang="tr-TR" dirty="0" err="1"/>
              <a:t>Concentration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substance</a:t>
            </a:r>
            <a:r>
              <a:rPr lang="tr-TR" dirty="0"/>
              <a:t> </a:t>
            </a:r>
          </a:p>
          <a:p>
            <a:pPr algn="just"/>
            <a:r>
              <a:rPr lang="tr-TR" dirty="0"/>
              <a:t>Since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aim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polarimetry</a:t>
            </a:r>
            <a:r>
              <a:rPr lang="tr-TR" dirty="0"/>
              <a:t> is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determine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concentration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taking</a:t>
            </a:r>
            <a:r>
              <a:rPr lang="tr-TR" dirty="0"/>
              <a:t> </a:t>
            </a:r>
            <a:r>
              <a:rPr lang="tr-TR" dirty="0" err="1"/>
              <a:t>advantage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measured</a:t>
            </a:r>
            <a:r>
              <a:rPr lang="tr-TR" dirty="0"/>
              <a:t> </a:t>
            </a:r>
            <a:r>
              <a:rPr lang="tr-TR" dirty="0" err="1"/>
              <a:t>angle</a:t>
            </a:r>
            <a:r>
              <a:rPr lang="tr-TR" dirty="0"/>
              <a:t> of </a:t>
            </a:r>
            <a:r>
              <a:rPr lang="tr-TR" dirty="0" err="1"/>
              <a:t>rotation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work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done is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keep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factors</a:t>
            </a:r>
            <a:r>
              <a:rPr lang="tr-TR" dirty="0"/>
              <a:t> </a:t>
            </a:r>
            <a:r>
              <a:rPr lang="tr-TR" dirty="0" err="1"/>
              <a:t>constant</a:t>
            </a:r>
            <a:r>
              <a:rPr lang="tr-TR" dirty="0"/>
              <a:t> </a:t>
            </a:r>
            <a:r>
              <a:rPr lang="tr-TR" dirty="0" err="1"/>
              <a:t>except</a:t>
            </a:r>
            <a:r>
              <a:rPr lang="tr-TR" dirty="0"/>
              <a:t> </a:t>
            </a:r>
            <a:r>
              <a:rPr lang="tr-TR" dirty="0" err="1"/>
              <a:t>concentration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establish</a:t>
            </a:r>
            <a:r>
              <a:rPr lang="tr-TR" dirty="0"/>
              <a:t> a </a:t>
            </a:r>
            <a:r>
              <a:rPr lang="tr-TR" dirty="0" err="1"/>
              <a:t>connection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concentration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angle</a:t>
            </a:r>
            <a:r>
              <a:rPr lang="tr-TR" dirty="0"/>
              <a:t> of </a:t>
            </a:r>
            <a:r>
              <a:rPr lang="tr-TR" dirty="0" err="1"/>
              <a:t>rotation</a:t>
            </a:r>
            <a:r>
              <a:rPr lang="tr-TR" dirty="0"/>
              <a:t>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1383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2484" y="1057275"/>
            <a:ext cx="9314796" cy="717558"/>
          </a:xfrm>
        </p:spPr>
        <p:txBody>
          <a:bodyPr>
            <a:normAutofit/>
          </a:bodyPr>
          <a:lstStyle/>
          <a:p>
            <a:endParaRPr lang="tr-TR" sz="2303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E9AAE0F-04AF-C742-8BB1-DDD89F238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compound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has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asymmetric</a:t>
            </a:r>
            <a:r>
              <a:rPr lang="tr-TR" dirty="0"/>
              <a:t> </a:t>
            </a:r>
            <a:r>
              <a:rPr lang="tr-TR" dirty="0" err="1"/>
              <a:t>carbon</a:t>
            </a:r>
            <a:r>
              <a:rPr lang="tr-TR" dirty="0"/>
              <a:t> atom is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optically</a:t>
            </a:r>
            <a:r>
              <a:rPr lang="tr-TR" dirty="0"/>
              <a:t> </a:t>
            </a:r>
            <a:r>
              <a:rPr lang="tr-TR" dirty="0" err="1"/>
              <a:t>active</a:t>
            </a:r>
            <a:r>
              <a:rPr lang="tr-TR" dirty="0"/>
              <a:t>. Optical </a:t>
            </a:r>
            <a:r>
              <a:rPr lang="tr-TR" dirty="0" err="1"/>
              <a:t>activity</a:t>
            </a:r>
            <a:r>
              <a:rPr lang="tr-TR" dirty="0"/>
              <a:t> is </a:t>
            </a:r>
            <a:r>
              <a:rPr lang="tr-TR" dirty="0" err="1"/>
              <a:t>ability</a:t>
            </a:r>
            <a:r>
              <a:rPr lang="tr-TR" dirty="0"/>
              <a:t> of a </a:t>
            </a:r>
            <a:r>
              <a:rPr lang="tr-TR" dirty="0" err="1"/>
              <a:t>material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deflect</a:t>
            </a:r>
            <a:r>
              <a:rPr lang="tr-TR" dirty="0"/>
              <a:t> a </a:t>
            </a:r>
            <a:r>
              <a:rPr lang="tr-TR" dirty="0" err="1"/>
              <a:t>polarized</a:t>
            </a:r>
            <a:r>
              <a:rPr lang="tr-TR" dirty="0"/>
              <a:t> </a:t>
            </a:r>
            <a:r>
              <a:rPr lang="tr-TR" dirty="0" err="1"/>
              <a:t>light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plane</a:t>
            </a:r>
            <a:r>
              <a:rPr lang="tr-TR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planar</a:t>
            </a:r>
            <a:r>
              <a:rPr lang="tr-TR" dirty="0"/>
              <a:t> </a:t>
            </a:r>
            <a:r>
              <a:rPr lang="tr-TR" dirty="0" err="1"/>
              <a:t>polarized</a:t>
            </a:r>
            <a:r>
              <a:rPr lang="tr-TR" dirty="0"/>
              <a:t> </a:t>
            </a:r>
            <a:r>
              <a:rPr lang="tr-TR" dirty="0" err="1"/>
              <a:t>light</a:t>
            </a:r>
            <a:r>
              <a:rPr lang="tr-TR" dirty="0"/>
              <a:t> </a:t>
            </a:r>
            <a:r>
              <a:rPr lang="tr-TR" dirty="0" err="1"/>
              <a:t>interacts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asymmetric</a:t>
            </a:r>
            <a:r>
              <a:rPr lang="tr-TR" dirty="0"/>
              <a:t> </a:t>
            </a:r>
            <a:r>
              <a:rPr lang="tr-TR" dirty="0" err="1"/>
              <a:t>organic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inorganic</a:t>
            </a:r>
            <a:r>
              <a:rPr lang="tr-TR" dirty="0"/>
              <a:t> </a:t>
            </a:r>
            <a:r>
              <a:rPr lang="tr-TR" dirty="0" err="1"/>
              <a:t>compounds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plane</a:t>
            </a:r>
            <a:r>
              <a:rPr lang="tr-TR" dirty="0"/>
              <a:t> </a:t>
            </a:r>
            <a:r>
              <a:rPr lang="tr-TR" dirty="0" err="1"/>
              <a:t>angle</a:t>
            </a:r>
            <a:r>
              <a:rPr lang="tr-TR" dirty="0"/>
              <a:t> of </a:t>
            </a:r>
            <a:r>
              <a:rPr lang="tr-TR" dirty="0" err="1"/>
              <a:t>polarized</a:t>
            </a:r>
            <a:r>
              <a:rPr lang="tr-TR" dirty="0"/>
              <a:t> </a:t>
            </a:r>
            <a:r>
              <a:rPr lang="tr-TR" dirty="0" err="1"/>
              <a:t>light</a:t>
            </a:r>
            <a:r>
              <a:rPr lang="tr-TR" dirty="0"/>
              <a:t> </a:t>
            </a:r>
            <a:r>
              <a:rPr lang="tr-TR" dirty="0" err="1"/>
              <a:t>changes</a:t>
            </a:r>
            <a:r>
              <a:rPr lang="tr-TR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tr-TR" dirty="0" err="1"/>
              <a:t>Each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optically</a:t>
            </a:r>
            <a:r>
              <a:rPr lang="tr-TR" dirty="0"/>
              <a:t> </a:t>
            </a:r>
            <a:r>
              <a:rPr lang="tr-TR" dirty="0" err="1"/>
              <a:t>active</a:t>
            </a:r>
            <a:r>
              <a:rPr lang="tr-TR" dirty="0"/>
              <a:t> </a:t>
            </a:r>
            <a:r>
              <a:rPr lang="tr-TR" dirty="0" err="1"/>
              <a:t>substances</a:t>
            </a:r>
            <a:r>
              <a:rPr lang="tr-TR" dirty="0"/>
              <a:t>,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turns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polarizer</a:t>
            </a:r>
            <a:r>
              <a:rPr lang="tr-TR" dirty="0"/>
              <a:t> </a:t>
            </a:r>
            <a:r>
              <a:rPr lang="tr-TR" dirty="0" err="1"/>
              <a:t>light</a:t>
            </a:r>
            <a:r>
              <a:rPr lang="tr-TR" dirty="0"/>
              <a:t> </a:t>
            </a:r>
            <a:r>
              <a:rPr lang="tr-TR" dirty="0" err="1"/>
              <a:t>direction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right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left</a:t>
            </a:r>
            <a:r>
              <a:rPr lang="tr-TR" dirty="0"/>
              <a:t>,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b="1" i="1" dirty="0" err="1"/>
              <a:t>enantiomer</a:t>
            </a:r>
            <a:r>
              <a:rPr lang="tr-TR" dirty="0"/>
              <a:t>. </a:t>
            </a:r>
          </a:p>
          <a:p>
            <a:pPr algn="just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3965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2484" y="1085849"/>
            <a:ext cx="9314796" cy="688983"/>
          </a:xfrm>
        </p:spPr>
        <p:txBody>
          <a:bodyPr>
            <a:normAutofit/>
          </a:bodyPr>
          <a:lstStyle/>
          <a:p>
            <a:pPr algn="just"/>
            <a:r>
              <a:rPr lang="tr-TR" sz="3600" b="1" u="sng" dirty="0"/>
              <a:t>DETERMINATION WITH POLARIMETER </a:t>
            </a:r>
            <a:endParaRPr lang="en-US" sz="3600" b="1" u="sng" dirty="0"/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4C3C91F1-1319-D34A-8684-DB294665B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</a:pPr>
            <a:r>
              <a:rPr lang="tr-TR" sz="2400" dirty="0" err="1"/>
              <a:t>Determination</a:t>
            </a:r>
            <a:r>
              <a:rPr lang="tr-TR" sz="2400" dirty="0"/>
              <a:t> of </a:t>
            </a:r>
            <a:r>
              <a:rPr lang="tr-TR" sz="2400" dirty="0" err="1"/>
              <a:t>molecular</a:t>
            </a:r>
            <a:r>
              <a:rPr lang="tr-TR" sz="2400" dirty="0"/>
              <a:t> size, </a:t>
            </a:r>
          </a:p>
          <a:p>
            <a:pPr lvl="1">
              <a:lnSpc>
                <a:spcPct val="150000"/>
              </a:lnSpc>
            </a:pPr>
            <a:r>
              <a:rPr lang="tr-TR" sz="2400" dirty="0" err="1"/>
              <a:t>Determination</a:t>
            </a:r>
            <a:r>
              <a:rPr lang="tr-TR" sz="2400" dirty="0"/>
              <a:t> of </a:t>
            </a:r>
            <a:r>
              <a:rPr lang="tr-TR" sz="2400" dirty="0" err="1"/>
              <a:t>concentration</a:t>
            </a:r>
            <a:r>
              <a:rPr lang="tr-TR" sz="2400" dirty="0"/>
              <a:t>, </a:t>
            </a:r>
          </a:p>
          <a:p>
            <a:pPr lvl="1">
              <a:lnSpc>
                <a:spcPct val="150000"/>
              </a:lnSpc>
            </a:pPr>
            <a:r>
              <a:rPr lang="tr-TR" sz="2400" dirty="0"/>
              <a:t>Control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foodstuffs</a:t>
            </a:r>
            <a:r>
              <a:rPr lang="tr-TR" sz="2400" dirty="0"/>
              <a:t> </a:t>
            </a:r>
          </a:p>
          <a:p>
            <a:pPr lvl="1">
              <a:lnSpc>
                <a:spcPct val="150000"/>
              </a:lnSpc>
            </a:pPr>
            <a:r>
              <a:rPr lang="tr-TR" sz="2400" dirty="0" err="1"/>
              <a:t>Determination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purity</a:t>
            </a:r>
            <a:r>
              <a:rPr lang="tr-TR" sz="2400" dirty="0"/>
              <a:t> of </a:t>
            </a:r>
            <a:r>
              <a:rPr lang="tr-TR" sz="2400" dirty="0" err="1"/>
              <a:t>materials</a:t>
            </a:r>
            <a:r>
              <a:rPr lang="tr-TR" sz="2400" dirty="0"/>
              <a:t> </a:t>
            </a:r>
            <a:r>
              <a:rPr lang="tr-TR" sz="2400" dirty="0" err="1"/>
              <a:t>produced</a:t>
            </a:r>
            <a:r>
              <a:rPr lang="tr-TR" sz="2400" dirty="0"/>
              <a:t> in </a:t>
            </a:r>
            <a:r>
              <a:rPr lang="tr-TR" sz="2400" dirty="0" err="1"/>
              <a:t>scientific</a:t>
            </a:r>
            <a:r>
              <a:rPr lang="tr-TR" sz="2400" dirty="0"/>
              <a:t> </a:t>
            </a:r>
            <a:r>
              <a:rPr lang="tr-TR" sz="2400" dirty="0" err="1"/>
              <a:t>research</a:t>
            </a:r>
            <a:r>
              <a:rPr lang="tr-TR" sz="2400" dirty="0"/>
              <a:t> </a:t>
            </a:r>
          </a:p>
          <a:p>
            <a:pPr lvl="1">
              <a:lnSpc>
                <a:spcPct val="150000"/>
              </a:lnSpc>
            </a:pPr>
            <a:r>
              <a:rPr lang="tr-TR" sz="2400" dirty="0"/>
              <a:t>At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production</a:t>
            </a:r>
            <a:r>
              <a:rPr lang="tr-TR" sz="2400" dirty="0"/>
              <a:t> </a:t>
            </a:r>
            <a:r>
              <a:rPr lang="tr-TR" sz="2400" dirty="0" err="1"/>
              <a:t>plants</a:t>
            </a:r>
            <a:r>
              <a:rPr lang="tr-TR" sz="2400" dirty="0"/>
              <a:t> </a:t>
            </a:r>
            <a:r>
              <a:rPr lang="tr-TR" sz="2400" dirty="0" err="1"/>
              <a:t>where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chemical</a:t>
            </a:r>
            <a:r>
              <a:rPr lang="tr-TR" sz="2400" dirty="0"/>
              <a:t> </a:t>
            </a:r>
            <a:r>
              <a:rPr lang="tr-TR" sz="2400" dirty="0" err="1"/>
              <a:t>industry</a:t>
            </a:r>
            <a:r>
              <a:rPr lang="tr-TR" sz="2400" dirty="0"/>
              <a:t> </a:t>
            </a:r>
            <a:r>
              <a:rPr lang="tr-TR" sz="2400" dirty="0" err="1"/>
              <a:t>stands</a:t>
            </a:r>
            <a:r>
              <a:rPr lang="tr-TR" sz="2400" dirty="0"/>
              <a:t> </a:t>
            </a:r>
            <a:r>
              <a:rPr lang="tr-TR" sz="2400" dirty="0" err="1"/>
              <a:t>out</a:t>
            </a:r>
            <a:r>
              <a:rPr lang="tr-TR" sz="2400" dirty="0"/>
              <a:t> 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5239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2484" y="1171575"/>
            <a:ext cx="9314796" cy="603258"/>
          </a:xfrm>
        </p:spPr>
        <p:txBody>
          <a:bodyPr>
            <a:normAutofit fontScale="90000"/>
          </a:bodyPr>
          <a:lstStyle/>
          <a:p>
            <a:r>
              <a:rPr lang="tr-TR" sz="4000" b="1" u="sng" dirty="0"/>
              <a:t>USAGE AREAS OF POLARIMETER </a:t>
            </a:r>
            <a:endParaRPr lang="tr-TR" b="1" u="sng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 algn="just">
              <a:lnSpc>
                <a:spcPct val="150000"/>
              </a:lnSpc>
            </a:pPr>
            <a:r>
              <a:rPr lang="tr-TR" sz="2400" b="1" dirty="0" err="1"/>
              <a:t>Pharmacy</a:t>
            </a:r>
            <a:r>
              <a:rPr lang="tr-TR" sz="2400" b="1" dirty="0"/>
              <a:t>; </a:t>
            </a:r>
            <a:r>
              <a:rPr lang="tr-TR" sz="2400" dirty="0" err="1"/>
              <a:t>It</a:t>
            </a:r>
            <a:r>
              <a:rPr lang="tr-TR" sz="2400" dirty="0"/>
              <a:t> is </a:t>
            </a:r>
            <a:r>
              <a:rPr lang="tr-TR" sz="2400" dirty="0" err="1"/>
              <a:t>used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measure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concentration</a:t>
            </a:r>
            <a:r>
              <a:rPr lang="tr-TR" sz="2400" dirty="0"/>
              <a:t> of </a:t>
            </a:r>
            <a:r>
              <a:rPr lang="tr-TR" sz="2400" dirty="0" err="1"/>
              <a:t>some</a:t>
            </a:r>
            <a:r>
              <a:rPr lang="tr-TR" sz="2400" dirty="0"/>
              <a:t> </a:t>
            </a:r>
            <a:r>
              <a:rPr lang="tr-TR" sz="2400" dirty="0" err="1"/>
              <a:t>optically</a:t>
            </a:r>
            <a:r>
              <a:rPr lang="tr-TR" sz="2400" dirty="0"/>
              <a:t> </a:t>
            </a:r>
            <a:r>
              <a:rPr lang="tr-TR" sz="2400" dirty="0" err="1"/>
              <a:t>active</a:t>
            </a:r>
            <a:r>
              <a:rPr lang="tr-TR" sz="2400" dirty="0"/>
              <a:t> </a:t>
            </a:r>
          </a:p>
          <a:p>
            <a:pPr lvl="1" algn="just">
              <a:lnSpc>
                <a:spcPct val="150000"/>
              </a:lnSpc>
            </a:pPr>
            <a:r>
              <a:rPr lang="tr-TR" sz="2400" dirty="0" err="1"/>
              <a:t>compounds</a:t>
            </a:r>
            <a:r>
              <a:rPr lang="tr-TR" sz="2400" dirty="0"/>
              <a:t> in </a:t>
            </a:r>
            <a:r>
              <a:rPr lang="tr-TR" sz="2400" dirty="0" err="1"/>
              <a:t>produced</a:t>
            </a:r>
            <a:r>
              <a:rPr lang="tr-TR" sz="2400" dirty="0"/>
              <a:t> </a:t>
            </a:r>
            <a:r>
              <a:rPr lang="tr-TR" sz="2400" dirty="0" err="1"/>
              <a:t>pharmaceutical</a:t>
            </a:r>
            <a:r>
              <a:rPr lang="tr-TR" sz="2400" dirty="0"/>
              <a:t> </a:t>
            </a:r>
            <a:r>
              <a:rPr lang="tr-TR" sz="2400" dirty="0" err="1"/>
              <a:t>products</a:t>
            </a:r>
            <a:r>
              <a:rPr lang="tr-TR" sz="2400" dirty="0"/>
              <a:t>. </a:t>
            </a:r>
          </a:p>
          <a:p>
            <a:pPr lvl="1" algn="just">
              <a:lnSpc>
                <a:spcPct val="150000"/>
              </a:lnSpc>
            </a:pPr>
            <a:r>
              <a:rPr lang="tr-TR" sz="2400" b="1" dirty="0" err="1"/>
              <a:t>Cosmetic</a:t>
            </a:r>
            <a:r>
              <a:rPr lang="tr-TR" sz="2400" b="1" dirty="0"/>
              <a:t> </a:t>
            </a:r>
            <a:r>
              <a:rPr lang="tr-TR" sz="2400" b="1" dirty="0" err="1"/>
              <a:t>Industry</a:t>
            </a:r>
            <a:r>
              <a:rPr lang="tr-TR" sz="2400" b="1" dirty="0"/>
              <a:t>; </a:t>
            </a:r>
            <a:r>
              <a:rPr lang="tr-TR" sz="2400" dirty="0" err="1"/>
              <a:t>It</a:t>
            </a:r>
            <a:r>
              <a:rPr lang="tr-TR" sz="2400" dirty="0"/>
              <a:t> is </a:t>
            </a:r>
            <a:r>
              <a:rPr lang="tr-TR" sz="2400" dirty="0" err="1"/>
              <a:t>used</a:t>
            </a:r>
            <a:r>
              <a:rPr lang="tr-TR" sz="2400" dirty="0"/>
              <a:t>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quality</a:t>
            </a:r>
            <a:r>
              <a:rPr lang="tr-TR" sz="2400" dirty="0"/>
              <a:t> </a:t>
            </a:r>
            <a:r>
              <a:rPr lang="tr-TR" sz="2400" dirty="0" err="1"/>
              <a:t>control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used</a:t>
            </a:r>
            <a:r>
              <a:rPr lang="tr-TR" sz="2400" dirty="0"/>
              <a:t> </a:t>
            </a:r>
            <a:r>
              <a:rPr lang="tr-TR" sz="2400" dirty="0" err="1"/>
              <a:t>essences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aromatic</a:t>
            </a:r>
            <a:r>
              <a:rPr lang="tr-TR" sz="2400" dirty="0"/>
              <a:t> </a:t>
            </a:r>
            <a:r>
              <a:rPr lang="tr-TR" sz="2400" dirty="0" err="1"/>
              <a:t>oils</a:t>
            </a:r>
            <a:r>
              <a:rPr lang="tr-TR" sz="2400" dirty="0"/>
              <a:t>. </a:t>
            </a:r>
          </a:p>
          <a:p>
            <a:pPr lvl="1" algn="just">
              <a:lnSpc>
                <a:spcPct val="150000"/>
              </a:lnSpc>
            </a:pPr>
            <a:r>
              <a:rPr lang="tr-TR" sz="2400" b="1" dirty="0" err="1"/>
              <a:t>Food</a:t>
            </a:r>
            <a:r>
              <a:rPr lang="tr-TR" sz="2400" b="1" dirty="0"/>
              <a:t> </a:t>
            </a:r>
            <a:r>
              <a:rPr lang="tr-TR" sz="2400" b="1" dirty="0" err="1"/>
              <a:t>Industry</a:t>
            </a:r>
            <a:r>
              <a:rPr lang="tr-TR" sz="2400" b="1" dirty="0"/>
              <a:t>; </a:t>
            </a:r>
            <a:r>
              <a:rPr lang="tr-TR" sz="2400" dirty="0" err="1"/>
              <a:t>It</a:t>
            </a:r>
            <a:r>
              <a:rPr lang="tr-TR" sz="2400" dirty="0"/>
              <a:t> is </a:t>
            </a:r>
            <a:r>
              <a:rPr lang="tr-TR" sz="2400" dirty="0" err="1"/>
              <a:t>used</a:t>
            </a:r>
            <a:r>
              <a:rPr lang="tr-TR" sz="2400" dirty="0"/>
              <a:t> in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quality</a:t>
            </a:r>
            <a:r>
              <a:rPr lang="tr-TR" sz="2400" dirty="0"/>
              <a:t> </a:t>
            </a:r>
            <a:r>
              <a:rPr lang="tr-TR" sz="2400" dirty="0" err="1"/>
              <a:t>control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produced</a:t>
            </a:r>
            <a:r>
              <a:rPr lang="tr-TR" sz="2400" dirty="0"/>
              <a:t> </a:t>
            </a:r>
            <a:r>
              <a:rPr lang="tr-TR" sz="2400" dirty="0" err="1"/>
              <a:t>foods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in </a:t>
            </a:r>
            <a:r>
              <a:rPr lang="tr-TR" sz="2400" dirty="0" err="1"/>
              <a:t>determining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upper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lower</a:t>
            </a:r>
            <a:r>
              <a:rPr lang="tr-TR" sz="2400" dirty="0"/>
              <a:t> </a:t>
            </a:r>
            <a:r>
              <a:rPr lang="tr-TR" sz="2400" dirty="0" err="1"/>
              <a:t>limits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additives</a:t>
            </a:r>
            <a:r>
              <a:rPr lang="tr-TR" sz="2400" dirty="0"/>
              <a:t>. </a:t>
            </a:r>
            <a:r>
              <a:rPr lang="tr-TR" sz="2400" dirty="0" err="1"/>
              <a:t>Generally</a:t>
            </a:r>
            <a:r>
              <a:rPr lang="tr-TR" sz="2400" dirty="0"/>
              <a:t>, it is </a:t>
            </a:r>
            <a:r>
              <a:rPr lang="tr-TR" sz="2400" dirty="0" err="1"/>
              <a:t>utilized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optical</a:t>
            </a:r>
            <a:r>
              <a:rPr lang="tr-TR" sz="2400" dirty="0"/>
              <a:t> </a:t>
            </a:r>
            <a:r>
              <a:rPr lang="tr-TR" sz="2400" dirty="0" err="1"/>
              <a:t>activity</a:t>
            </a:r>
            <a:r>
              <a:rPr lang="tr-TR" sz="2400" dirty="0"/>
              <a:t> of </a:t>
            </a:r>
            <a:r>
              <a:rPr lang="tr-TR" sz="2400" dirty="0" err="1"/>
              <a:t>substances</a:t>
            </a:r>
            <a:r>
              <a:rPr lang="tr-TR" sz="2400" dirty="0"/>
              <a:t> </a:t>
            </a:r>
            <a:r>
              <a:rPr lang="tr-TR" sz="2400" dirty="0" err="1"/>
              <a:t>which</a:t>
            </a:r>
            <a:r>
              <a:rPr lang="tr-TR" sz="2400" dirty="0"/>
              <a:t> </a:t>
            </a:r>
            <a:r>
              <a:rPr lang="tr-TR" sz="2400" dirty="0" err="1"/>
              <a:t>contains</a:t>
            </a:r>
            <a:r>
              <a:rPr lang="tr-TR" sz="2400" dirty="0"/>
              <a:t> </a:t>
            </a:r>
            <a:r>
              <a:rPr lang="tr-TR" sz="2400" dirty="0" err="1"/>
              <a:t>sugar</a:t>
            </a:r>
            <a:r>
              <a:rPr lang="tr-TR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58231284"/>
      </p:ext>
    </p:extLst>
  </p:cSld>
  <p:clrMapOvr>
    <a:masterClrMapping/>
  </p:clrMapOvr>
</p:sld>
</file>

<file path=ppt/theme/theme1.xml><?xml version="1.0" encoding="utf-8"?>
<a:theme xmlns:a="http://schemas.openxmlformats.org/drawingml/2006/main" name="analitik kimya sunum şablonu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u4" id="{64DBD848-1D7F-4F91-9E18-118574148C75}" vid="{B6435B35-8D22-4FFA-8ABF-A25BBC5C72A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analitik kimya sunum şablonu</Template>
  <TotalTime>226</TotalTime>
  <Words>993</Words>
  <Application>Microsoft Macintosh PowerPoint</Application>
  <PresentationFormat>Özel</PresentationFormat>
  <Paragraphs>51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analitik kimya sunum şablonu</vt:lpstr>
      <vt:lpstr>POLARIMETRY </vt:lpstr>
      <vt:lpstr>POLARIMETRY </vt:lpstr>
      <vt:lpstr>POLARIMETRY </vt:lpstr>
      <vt:lpstr>POLARIMETER </vt:lpstr>
      <vt:lpstr>POLARIMETER </vt:lpstr>
      <vt:lpstr>FACTORS AFFECTING THE ANGLE OF ROTATION </vt:lpstr>
      <vt:lpstr>PowerPoint Sunusu</vt:lpstr>
      <vt:lpstr>DETERMINATION WITH POLARIMETER </vt:lpstr>
      <vt:lpstr>USAGE AREAS OF POLARIMETER </vt:lpstr>
      <vt:lpstr>DETERMINATION OF GLUCOSE MONOHYDRATE </vt:lpstr>
      <vt:lpstr>REFERENCES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SPECTROPHOTOMETRY</dc:title>
  <dc:creator>ali kemal</dc:creator>
  <cp:lastModifiedBy>Goksu.Ozcelikay</cp:lastModifiedBy>
  <cp:revision>36</cp:revision>
  <dcterms:created xsi:type="dcterms:W3CDTF">2017-02-28T18:47:32Z</dcterms:created>
  <dcterms:modified xsi:type="dcterms:W3CDTF">2020-04-06T16:18:50Z</dcterms:modified>
</cp:coreProperties>
</file>