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a:t>
            </a:fld>
            <a:endParaRPr lang="tr-TR"/>
          </a:p>
        </p:txBody>
      </p:sp>
    </p:spTree>
    <p:extLst>
      <p:ext uri="{BB962C8B-B14F-4D97-AF65-F5344CB8AC3E}">
        <p14:creationId xmlns:p14="http://schemas.microsoft.com/office/powerpoint/2010/main" val="28678133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10</a:t>
            </a:fld>
            <a:endParaRPr lang="tr-TR"/>
          </a:p>
        </p:txBody>
      </p:sp>
    </p:spTree>
    <p:extLst>
      <p:ext uri="{BB962C8B-B14F-4D97-AF65-F5344CB8AC3E}">
        <p14:creationId xmlns:p14="http://schemas.microsoft.com/office/powerpoint/2010/main" val="1016618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2</a:t>
            </a:fld>
            <a:endParaRPr lang="tr-TR"/>
          </a:p>
        </p:txBody>
      </p:sp>
    </p:spTree>
    <p:extLst>
      <p:ext uri="{BB962C8B-B14F-4D97-AF65-F5344CB8AC3E}">
        <p14:creationId xmlns:p14="http://schemas.microsoft.com/office/powerpoint/2010/main" val="32802885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3</a:t>
            </a:fld>
            <a:endParaRPr lang="tr-TR"/>
          </a:p>
        </p:txBody>
      </p:sp>
    </p:spTree>
    <p:extLst>
      <p:ext uri="{BB962C8B-B14F-4D97-AF65-F5344CB8AC3E}">
        <p14:creationId xmlns:p14="http://schemas.microsoft.com/office/powerpoint/2010/main" val="40018108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4</a:t>
            </a:fld>
            <a:endParaRPr lang="tr-TR"/>
          </a:p>
        </p:txBody>
      </p:sp>
    </p:spTree>
    <p:extLst>
      <p:ext uri="{BB962C8B-B14F-4D97-AF65-F5344CB8AC3E}">
        <p14:creationId xmlns:p14="http://schemas.microsoft.com/office/powerpoint/2010/main" val="1205267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5</a:t>
            </a:fld>
            <a:endParaRPr lang="tr-TR"/>
          </a:p>
        </p:txBody>
      </p:sp>
    </p:spTree>
    <p:extLst>
      <p:ext uri="{BB962C8B-B14F-4D97-AF65-F5344CB8AC3E}">
        <p14:creationId xmlns:p14="http://schemas.microsoft.com/office/powerpoint/2010/main" val="723262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6</a:t>
            </a:fld>
            <a:endParaRPr lang="tr-TR"/>
          </a:p>
        </p:txBody>
      </p:sp>
    </p:spTree>
    <p:extLst>
      <p:ext uri="{BB962C8B-B14F-4D97-AF65-F5344CB8AC3E}">
        <p14:creationId xmlns:p14="http://schemas.microsoft.com/office/powerpoint/2010/main" val="350895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7</a:t>
            </a:fld>
            <a:endParaRPr lang="tr-TR"/>
          </a:p>
        </p:txBody>
      </p:sp>
    </p:spTree>
    <p:extLst>
      <p:ext uri="{BB962C8B-B14F-4D97-AF65-F5344CB8AC3E}">
        <p14:creationId xmlns:p14="http://schemas.microsoft.com/office/powerpoint/2010/main" val="12291007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8</a:t>
            </a:fld>
            <a:endParaRPr lang="tr-TR"/>
          </a:p>
        </p:txBody>
      </p:sp>
    </p:spTree>
    <p:extLst>
      <p:ext uri="{BB962C8B-B14F-4D97-AF65-F5344CB8AC3E}">
        <p14:creationId xmlns:p14="http://schemas.microsoft.com/office/powerpoint/2010/main" val="2958569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9</a:t>
            </a:fld>
            <a:endParaRPr lang="tr-TR"/>
          </a:p>
        </p:txBody>
      </p:sp>
    </p:spTree>
    <p:extLst>
      <p:ext uri="{BB962C8B-B14F-4D97-AF65-F5344CB8AC3E}">
        <p14:creationId xmlns:p14="http://schemas.microsoft.com/office/powerpoint/2010/main" val="8330795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DRENAJ</a:t>
            </a:r>
          </a:p>
          <a:p>
            <a:endParaRPr lang="tr-TR" dirty="0"/>
          </a:p>
        </p:txBody>
      </p:sp>
      <p:sp>
        <p:nvSpPr>
          <p:cNvPr id="5" name="İçerik Yer Tutucusu 2"/>
          <p:cNvSpPr>
            <a:spLocks noGrp="1"/>
          </p:cNvSpPr>
          <p:nvPr>
            <p:ph idx="1"/>
          </p:nvPr>
        </p:nvSpPr>
        <p:spPr>
          <a:xfrm>
            <a:off x="323528" y="2060848"/>
            <a:ext cx="8496944" cy="5112568"/>
          </a:xfrm>
        </p:spPr>
        <p:txBody>
          <a:bodyPr>
            <a:normAutofit/>
          </a:bodyPr>
          <a:lstStyle/>
          <a:p>
            <a:pPr marL="0" indent="0" algn="just">
              <a:buNone/>
              <a:defRPr/>
            </a:pPr>
            <a:r>
              <a:rPr lang="tr-TR" sz="2400" dirty="0"/>
              <a:t>Basit bir tanımla ile drenaj; herhangi bir alanda toprağın su tutma kapasitesini aşan fazla suyun, toprak içerisinde yanlara ve aşağıya doğru sızması ya da geçirimsiz yüzeylerde çeşitli nedenlerle (yağmur, kar vb. gibi) oluşan suların birikmesi veya daha düşük kotlu yerlere akması olayıdır.</a:t>
            </a: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a:p>
            <a:pPr marL="0" indent="0">
              <a:buNone/>
              <a:defRPr/>
            </a:pPr>
            <a:endParaRPr lang="tr-TR" sz="2400" dirty="0"/>
          </a:p>
          <a:p>
            <a:pPr marL="0" indent="0" algn="just">
              <a:spcBef>
                <a:spcPts val="0"/>
              </a:spcBef>
              <a:buNone/>
            </a:pPr>
            <a:endParaRPr lang="tr-TR" sz="1400" dirty="0">
              <a:solidFill>
                <a:schemeClr val="bg1">
                  <a:lumMod val="50000"/>
                </a:schemeClr>
              </a:solidFill>
              <a:cs typeface="Arial" panose="020B0604020202020204" pitchFamily="34" charset="0"/>
            </a:endParaRPr>
          </a:p>
        </p:txBody>
      </p:sp>
    </p:spTree>
    <p:extLst>
      <p:ext uri="{BB962C8B-B14F-4D97-AF65-F5344CB8AC3E}">
        <p14:creationId xmlns:p14="http://schemas.microsoft.com/office/powerpoint/2010/main" val="3580010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AÇIK KANAL ve HENDEKLER</a:t>
            </a:r>
          </a:p>
          <a:p>
            <a:endParaRPr lang="tr-TR" dirty="0"/>
          </a:p>
        </p:txBody>
      </p:sp>
      <p:sp>
        <p:nvSpPr>
          <p:cNvPr id="5" name="İçerik Yer Tutucusu 2"/>
          <p:cNvSpPr>
            <a:spLocks noGrp="1"/>
          </p:cNvSpPr>
          <p:nvPr>
            <p:ph idx="1"/>
          </p:nvPr>
        </p:nvSpPr>
        <p:spPr>
          <a:xfrm>
            <a:off x="323528" y="1412776"/>
            <a:ext cx="8496944" cy="5184576"/>
          </a:xfrm>
        </p:spPr>
        <p:txBody>
          <a:bodyPr>
            <a:normAutofit/>
          </a:bodyPr>
          <a:lstStyle/>
          <a:p>
            <a:pPr algn="just">
              <a:buFont typeface="Wingdings" panose="05000000000000000000" pitchFamily="2" charset="2"/>
              <a:buChar char="ü"/>
              <a:defRPr/>
            </a:pPr>
            <a:r>
              <a:rPr lang="tr-TR" sz="2400" dirty="0">
                <a:cs typeface="Arial" panose="020B0604020202020204" pitchFamily="34" charset="0"/>
              </a:rPr>
              <a:t>Kanal veya hendeklerin projelendirilmesinde dikkat edilecek bir diğer önemli özellik, birleşme noktaları ve kavislerin düzenlenmesidir. Kanal ya da hendeklerin birbirleriyle birleşmesi durumunda, taban kotlarının mümkün olduğunca aynı değerde olması sağlanmalıdır.</a:t>
            </a:r>
          </a:p>
          <a:p>
            <a:pPr algn="just">
              <a:buFont typeface="Wingdings" panose="05000000000000000000" pitchFamily="2" charset="2"/>
              <a:buChar char="ü"/>
              <a:defRPr/>
            </a:pPr>
            <a:r>
              <a:rPr lang="tr-TR" sz="2400" dirty="0">
                <a:cs typeface="Arial" panose="020B0604020202020204" pitchFamily="34" charset="0"/>
              </a:rPr>
              <a:t>Drenaj kanal ya da hendeklerinin sistem planlarının hazırlanmasındaki son aşama; güzergahlarda son ayarlamaların yapılması, eğimlerin, dönüş yarıçap veya açılarının, bağlantı noktalarının ve kanal ya da hendek boyutlarının ayrıntılı belirlenmesi, alt (taban) ve üst (banket) kotların, birleşme noktaları yüksekliklerinin ve uygulama için gerekli olabilecek tüm kotların güzergahlar boyunca tespit edilmesidir.</a:t>
            </a:r>
          </a:p>
          <a:p>
            <a:pPr marL="0" indent="0" algn="just">
              <a:buNone/>
              <a:defRPr/>
            </a:pPr>
            <a:endParaRPr lang="tr-TR" sz="2400" dirty="0">
              <a:cs typeface="Arial" panose="020B0604020202020204" pitchFamily="34" charset="0"/>
            </a:endParaRP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2812791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DRENAJ</a:t>
            </a:r>
          </a:p>
          <a:p>
            <a:endParaRPr lang="tr-TR" dirty="0"/>
          </a:p>
        </p:txBody>
      </p:sp>
      <p:sp>
        <p:nvSpPr>
          <p:cNvPr id="5" name="İçerik Yer Tutucusu 2"/>
          <p:cNvSpPr>
            <a:spLocks noGrp="1"/>
          </p:cNvSpPr>
          <p:nvPr>
            <p:ph idx="1"/>
          </p:nvPr>
        </p:nvSpPr>
        <p:spPr>
          <a:xfrm>
            <a:off x="323528" y="1772816"/>
            <a:ext cx="8496944" cy="4536504"/>
          </a:xfrm>
        </p:spPr>
        <p:txBody>
          <a:bodyPr>
            <a:normAutofit/>
          </a:bodyPr>
          <a:lstStyle/>
          <a:p>
            <a:pPr marL="0" indent="0">
              <a:buNone/>
              <a:defRPr/>
            </a:pPr>
            <a:r>
              <a:rPr lang="tr-TR" sz="2400" dirty="0"/>
              <a:t>Peyzaj mühendisliği uygulamalarındaki drenaj sorunu iki şekilde oluşmaktadır. Bu sorunlar şöyle ifade edilebilir;</a:t>
            </a:r>
          </a:p>
          <a:p>
            <a:pPr marL="457200" indent="-457200">
              <a:buFont typeface="+mj-lt"/>
              <a:buAutoNum type="arabicPeriod"/>
              <a:defRPr/>
            </a:pPr>
            <a:r>
              <a:rPr lang="tr-TR" sz="2400" dirty="0"/>
              <a:t>Geçirgen olmayan ya da çok az geçirgen olan zeminlerde sağanak yağışlar veya karların erimesi gibi nedenlerle oluşan yüzey akışlarıdır. </a:t>
            </a:r>
          </a:p>
          <a:p>
            <a:pPr marL="457200" indent="-457200">
              <a:buFont typeface="+mj-lt"/>
              <a:buAutoNum type="arabicPeriod"/>
              <a:defRPr/>
            </a:pPr>
            <a:r>
              <a:rPr lang="tr-TR" sz="2400" dirty="0"/>
              <a:t>Geçirgenliği yüksek zeminlerde yüzeyden aşağıya doğru sızan suların toprağın su tutma kapasitesini aşan bölümünün gösterdiği toprakaltı akışlarıdır.  </a:t>
            </a: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1805569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smtClean="0">
                <a:solidFill>
                  <a:schemeClr val="bg1"/>
                </a:solidFill>
                <a:effectLst>
                  <a:outerShdw blurRad="38100" dist="38100" dir="2700000" algn="tl">
                    <a:srgbClr val="000000">
                      <a:alpha val="43137"/>
                    </a:srgbClr>
                  </a:outerShdw>
                </a:effectLst>
                <a:cs typeface="Arial" panose="020B0604020202020204" pitchFamily="34" charset="0"/>
              </a:rPr>
              <a:t>DRENAJ SİSTEMLERİ</a:t>
            </a:r>
            <a:endParaRPr lang="tr-TR" sz="3400" spc="-150" dirty="0">
              <a:solidFill>
                <a:schemeClr val="bg1"/>
              </a:solidFill>
              <a:effectLst>
                <a:outerShdw blurRad="38100" dist="38100" dir="2700000" algn="tl">
                  <a:srgbClr val="000000">
                    <a:alpha val="43137"/>
                  </a:srgbClr>
                </a:outerShdw>
              </a:effectLst>
              <a:cs typeface="Arial" panose="020B0604020202020204" pitchFamily="34" charset="0"/>
            </a:endParaRPr>
          </a:p>
          <a:p>
            <a:endParaRPr lang="tr-TR" dirty="0"/>
          </a:p>
        </p:txBody>
      </p:sp>
      <p:sp>
        <p:nvSpPr>
          <p:cNvPr id="5" name="İçerik Yer Tutucusu 2"/>
          <p:cNvSpPr>
            <a:spLocks noGrp="1"/>
          </p:cNvSpPr>
          <p:nvPr>
            <p:ph idx="1"/>
          </p:nvPr>
        </p:nvSpPr>
        <p:spPr>
          <a:xfrm>
            <a:off x="323528" y="1772816"/>
            <a:ext cx="8496944" cy="4536504"/>
          </a:xfrm>
        </p:spPr>
        <p:txBody>
          <a:bodyPr>
            <a:normAutofit/>
          </a:bodyPr>
          <a:lstStyle/>
          <a:p>
            <a:pPr marL="0" indent="0">
              <a:buNone/>
              <a:defRPr/>
            </a:pPr>
            <a:r>
              <a:rPr lang="tr-TR" sz="2400" dirty="0"/>
              <a:t>Drenaj çeşitleri;</a:t>
            </a:r>
          </a:p>
          <a:p>
            <a:pPr marL="457200" indent="-457200">
              <a:buFont typeface="+mj-lt"/>
              <a:buAutoNum type="arabicPeriod"/>
              <a:defRPr/>
            </a:pPr>
            <a:r>
              <a:rPr lang="tr-TR" sz="2400" dirty="0"/>
              <a:t>Yüzey Drenajı</a:t>
            </a:r>
          </a:p>
          <a:p>
            <a:pPr marL="360000" indent="0">
              <a:buNone/>
              <a:defRPr/>
            </a:pPr>
            <a:r>
              <a:rPr lang="tr-TR" sz="2400" dirty="0"/>
              <a:t>1.1. Açık kanal ve hendekler</a:t>
            </a:r>
          </a:p>
          <a:p>
            <a:pPr marL="360000" indent="0">
              <a:buNone/>
              <a:defRPr/>
            </a:pPr>
            <a:r>
              <a:rPr lang="tr-TR" sz="2400" dirty="0">
                <a:cs typeface="Arial" panose="020B0604020202020204" pitchFamily="34" charset="0"/>
              </a:rPr>
              <a:t>1.2. Kapalı drenaj sistemleri</a:t>
            </a:r>
          </a:p>
          <a:p>
            <a:pPr>
              <a:buFont typeface="+mj-lt"/>
              <a:buAutoNum type="arabicPeriod" startAt="2"/>
              <a:defRPr/>
            </a:pPr>
            <a:r>
              <a:rPr lang="tr-TR" sz="2400" dirty="0">
                <a:cs typeface="Arial" panose="020B0604020202020204" pitchFamily="34" charset="0"/>
              </a:rPr>
              <a:t>Toprakaltı Drenajı</a:t>
            </a:r>
          </a:p>
        </p:txBody>
      </p:sp>
    </p:spTree>
    <p:extLst>
      <p:ext uri="{BB962C8B-B14F-4D97-AF65-F5344CB8AC3E}">
        <p14:creationId xmlns:p14="http://schemas.microsoft.com/office/powerpoint/2010/main" val="8997413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smtClean="0">
                <a:solidFill>
                  <a:schemeClr val="bg1"/>
                </a:solidFill>
                <a:effectLst>
                  <a:outerShdw blurRad="38100" dist="38100" dir="2700000" algn="tl">
                    <a:srgbClr val="000000">
                      <a:alpha val="43137"/>
                    </a:srgbClr>
                  </a:outerShdw>
                </a:effectLst>
                <a:cs typeface="Arial" panose="020B0604020202020204" pitchFamily="34" charset="0"/>
              </a:rPr>
              <a:t>YÜZEY DRENAJI</a:t>
            </a:r>
            <a:endParaRPr lang="tr-TR" sz="3400" spc="-150" dirty="0">
              <a:solidFill>
                <a:schemeClr val="bg1"/>
              </a:solidFill>
              <a:effectLst>
                <a:outerShdw blurRad="38100" dist="38100" dir="2700000" algn="tl">
                  <a:srgbClr val="000000">
                    <a:alpha val="43137"/>
                  </a:srgbClr>
                </a:outerShdw>
              </a:effectLst>
              <a:cs typeface="Arial" panose="020B0604020202020204" pitchFamily="34" charset="0"/>
            </a:endParaRPr>
          </a:p>
          <a:p>
            <a:endParaRPr lang="tr-TR" dirty="0"/>
          </a:p>
        </p:txBody>
      </p:sp>
      <p:sp>
        <p:nvSpPr>
          <p:cNvPr id="5" name="İçerik Yer Tutucusu 2"/>
          <p:cNvSpPr>
            <a:spLocks noGrp="1"/>
          </p:cNvSpPr>
          <p:nvPr>
            <p:ph idx="1"/>
          </p:nvPr>
        </p:nvSpPr>
        <p:spPr>
          <a:xfrm>
            <a:off x="323528" y="1196752"/>
            <a:ext cx="8496944" cy="5256584"/>
          </a:xfrm>
        </p:spPr>
        <p:txBody>
          <a:bodyPr>
            <a:normAutofit fontScale="92500" lnSpcReduction="10000"/>
          </a:bodyPr>
          <a:lstStyle/>
          <a:p>
            <a:pPr algn="just">
              <a:buFont typeface="+mj-lt"/>
              <a:buAutoNum type="arabicPeriod"/>
              <a:defRPr/>
            </a:pPr>
            <a:r>
              <a:rPr lang="tr-TR" sz="2600" dirty="0">
                <a:cs typeface="Arial" panose="020B0604020202020204" pitchFamily="34" charset="0"/>
              </a:rPr>
              <a:t>Yüzey drenajı</a:t>
            </a:r>
          </a:p>
          <a:p>
            <a:pPr marL="0" indent="0" algn="just">
              <a:buNone/>
              <a:defRPr/>
            </a:pPr>
            <a:r>
              <a:rPr lang="tr-TR" sz="2600" dirty="0">
                <a:cs typeface="Arial" panose="020B0604020202020204" pitchFamily="34" charset="0"/>
              </a:rPr>
              <a:t>Yüzey drenajı sistemleri, herhangi bir alandaki yüzey akışlarını cazibe ile belirli noktalara </a:t>
            </a:r>
            <a:r>
              <a:rPr lang="tr-TR" sz="2600" dirty="0" err="1">
                <a:cs typeface="Arial" panose="020B0604020202020204" pitchFamily="34" charset="0"/>
              </a:rPr>
              <a:t>kanalize</a:t>
            </a:r>
            <a:r>
              <a:rPr lang="tr-TR" sz="2600" dirty="0">
                <a:cs typeface="Arial" panose="020B0604020202020204" pitchFamily="34" charset="0"/>
              </a:rPr>
              <a:t> eden, toplayan ve boşaltan (tahliye eden) sistemlerdir. Tesis edileceği alanın karakterine göre açık, yarı açık ve yeraltı boşaltma sistemleri olarak planlanabilir. Genel bir ifade ile yüzey akışı; belirli bir alana düşen sağanak yağışın; emilmeden, buharlaşmadan ya da farklı nedenlerle kaybolmadan belli bir noktaya ulaşabilen bölümüdür. Drenaj sisteminin planlanmasında, birim zamanda oluşabilecek yüzey akışlarının düzeyinin belirlenmesi büyük önem taşımaktadır. Herhangi bir alanda birim zamanda (saniye) oluşabilecek yüzey akış miktarı (m</a:t>
            </a:r>
            <a:r>
              <a:rPr lang="tr-TR" sz="2600" dirty="0">
                <a:cs typeface="Times New Roman"/>
              </a:rPr>
              <a:t>³) alanın içerdiği yağış durumu , </a:t>
            </a:r>
            <a:r>
              <a:rPr lang="tr-TR" sz="2600" dirty="0" err="1">
                <a:cs typeface="Times New Roman"/>
              </a:rPr>
              <a:t>topografik</a:t>
            </a:r>
            <a:r>
              <a:rPr lang="tr-TR" sz="2600" dirty="0">
                <a:cs typeface="Times New Roman"/>
              </a:rPr>
              <a:t> yapı ve zemin özelliği ile alan büyüklüğüne bağlıdır.</a:t>
            </a:r>
            <a:endParaRPr lang="tr-TR" sz="2600" dirty="0">
              <a:cs typeface="Arial" panose="020B0604020202020204" pitchFamily="34" charset="0"/>
            </a:endParaRPr>
          </a:p>
          <a:p>
            <a:pPr marL="0" indent="0" algn="just">
              <a:buNone/>
              <a:defRPr/>
            </a:pPr>
            <a:endParaRPr lang="tr-TR" sz="2400" dirty="0">
              <a:cs typeface="Arial" panose="020B0604020202020204" pitchFamily="34" charset="0"/>
            </a:endParaRP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3669288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YÜZEY DRENAJI</a:t>
            </a:r>
          </a:p>
          <a:p>
            <a:endParaRPr lang="tr-TR" dirty="0"/>
          </a:p>
        </p:txBody>
      </p:sp>
      <p:sp>
        <p:nvSpPr>
          <p:cNvPr id="5" name="İçerik Yer Tutucusu 2"/>
          <p:cNvSpPr>
            <a:spLocks noGrp="1"/>
          </p:cNvSpPr>
          <p:nvPr>
            <p:ph idx="1"/>
          </p:nvPr>
        </p:nvSpPr>
        <p:spPr>
          <a:xfrm>
            <a:off x="323528" y="1628800"/>
            <a:ext cx="8496944" cy="4896544"/>
          </a:xfrm>
        </p:spPr>
        <p:txBody>
          <a:bodyPr>
            <a:normAutofit/>
          </a:bodyPr>
          <a:lstStyle/>
          <a:p>
            <a:pPr marL="0" indent="0" algn="just">
              <a:buNone/>
              <a:defRPr/>
            </a:pPr>
            <a:r>
              <a:rPr lang="tr-TR" sz="2400" dirty="0">
                <a:cs typeface="Arial" panose="020B0604020202020204" pitchFamily="34" charset="0"/>
              </a:rPr>
              <a:t>Günümüzde, yüzey sularını drene etmek için kullanılan sistemler iki grupta incelenebilir;</a:t>
            </a:r>
          </a:p>
          <a:p>
            <a:pPr algn="just">
              <a:buFont typeface="Wingdings" panose="05000000000000000000" pitchFamily="2" charset="2"/>
              <a:buChar char="ü"/>
              <a:defRPr/>
            </a:pPr>
            <a:r>
              <a:rPr lang="tr-TR" sz="2400" dirty="0">
                <a:cs typeface="Arial" panose="020B0604020202020204" pitchFamily="34" charset="0"/>
              </a:rPr>
              <a:t>Açık drenaj sistemleri; yüzey sularını belirli noktalardan ve yüzeylerden toplayarak boşaltma noktalarına taşıyan, üzeri açık kanal ve hendeklerden oluşmaktadır.</a:t>
            </a:r>
          </a:p>
          <a:p>
            <a:pPr algn="just">
              <a:buFont typeface="Wingdings" panose="05000000000000000000" pitchFamily="2" charset="2"/>
              <a:buChar char="ü"/>
              <a:defRPr/>
            </a:pPr>
            <a:r>
              <a:rPr lang="tr-TR" sz="2400" dirty="0">
                <a:cs typeface="Arial" panose="020B0604020202020204" pitchFamily="34" charset="0"/>
              </a:rPr>
              <a:t>Kapalı drenaj sistemleri; suları yüzeydeki belirli noktalardan alarak yüzey altında tesis edilmiş boru hatları ile kontrollü olarak boşaltma noktalarına taşıyan sistemlerdir.</a:t>
            </a:r>
          </a:p>
          <a:p>
            <a:pPr marL="0" indent="0" algn="just">
              <a:buNone/>
              <a:defRPr/>
            </a:pPr>
            <a:endParaRPr lang="tr-TR" sz="2400" dirty="0">
              <a:cs typeface="Arial" panose="020B0604020202020204" pitchFamily="34" charset="0"/>
            </a:endParaRP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3491489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YÜZEY DRENAJI</a:t>
            </a:r>
          </a:p>
          <a:p>
            <a:endParaRPr lang="tr-TR" dirty="0"/>
          </a:p>
        </p:txBody>
      </p:sp>
      <p:sp>
        <p:nvSpPr>
          <p:cNvPr id="5" name="İçerik Yer Tutucusu 2"/>
          <p:cNvSpPr>
            <a:spLocks noGrp="1"/>
          </p:cNvSpPr>
          <p:nvPr>
            <p:ph idx="1"/>
          </p:nvPr>
        </p:nvSpPr>
        <p:spPr>
          <a:xfrm>
            <a:off x="323528" y="1772816"/>
            <a:ext cx="8496944" cy="4896544"/>
          </a:xfrm>
        </p:spPr>
        <p:txBody>
          <a:bodyPr>
            <a:normAutofit/>
          </a:bodyPr>
          <a:lstStyle/>
          <a:p>
            <a:pPr marL="0" indent="0" algn="just">
              <a:buNone/>
              <a:defRPr/>
            </a:pPr>
            <a:r>
              <a:rPr lang="tr-TR" sz="2400" dirty="0">
                <a:cs typeface="Arial" panose="020B0604020202020204" pitchFamily="34" charset="0"/>
              </a:rPr>
              <a:t>Suyun taşıyıcı bir sistem içerisindeki akışı iki şekilde gerçekleşmektedir.</a:t>
            </a:r>
          </a:p>
          <a:p>
            <a:pPr algn="just">
              <a:buFont typeface="Wingdings" panose="05000000000000000000" pitchFamily="2" charset="2"/>
              <a:buChar char="ü"/>
              <a:defRPr/>
            </a:pPr>
            <a:r>
              <a:rPr lang="tr-TR" sz="2400" dirty="0" err="1">
                <a:cs typeface="Arial" panose="020B0604020202020204" pitchFamily="34" charset="0"/>
              </a:rPr>
              <a:t>Laminar</a:t>
            </a:r>
            <a:r>
              <a:rPr lang="tr-TR" sz="2400" dirty="0">
                <a:cs typeface="Arial" panose="020B0604020202020204" pitchFamily="34" charset="0"/>
              </a:rPr>
              <a:t> akış; su zerreleri, paralel çizgiler ve tabakalar formunda ilerler. Teorik olarak, suyun bir kanal ya da boru içerisinde, sabit bir ivme ile akması beklenir.</a:t>
            </a:r>
          </a:p>
          <a:p>
            <a:pPr algn="just">
              <a:buFont typeface="Wingdings" panose="05000000000000000000" pitchFamily="2" charset="2"/>
              <a:buChar char="ü"/>
              <a:defRPr/>
            </a:pPr>
            <a:r>
              <a:rPr lang="tr-TR" sz="2400" dirty="0" err="1">
                <a:cs typeface="Arial" panose="020B0604020202020204" pitchFamily="34" charset="0"/>
              </a:rPr>
              <a:t>Turbulent</a:t>
            </a:r>
            <a:r>
              <a:rPr lang="tr-TR" sz="2400" dirty="0">
                <a:cs typeface="Arial" panose="020B0604020202020204" pitchFamily="34" charset="0"/>
              </a:rPr>
              <a:t> akış; su zerreleri, düzgün olmayan çizgiler ve tabakalar formunda ilerler. Drenaj sistemlerinde suyun açık kanal ve hendekler ile boru hatlarında akışı genel olarak </a:t>
            </a:r>
            <a:r>
              <a:rPr lang="tr-TR" sz="2400" dirty="0" err="1">
                <a:cs typeface="Arial" panose="020B0604020202020204" pitchFamily="34" charset="0"/>
              </a:rPr>
              <a:t>turbulent</a:t>
            </a:r>
            <a:r>
              <a:rPr lang="tr-TR" sz="2400" dirty="0">
                <a:cs typeface="Arial" panose="020B0604020202020204" pitchFamily="34" charset="0"/>
              </a:rPr>
              <a:t> kabul edilmektedir. </a:t>
            </a:r>
          </a:p>
          <a:p>
            <a:pPr marL="0" indent="0" algn="just">
              <a:buNone/>
              <a:defRPr/>
            </a:pPr>
            <a:endParaRPr lang="tr-TR" sz="2400" dirty="0">
              <a:cs typeface="Arial" panose="020B0604020202020204" pitchFamily="34" charset="0"/>
            </a:endParaRP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2163220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YÜZEY DRENAJI</a:t>
            </a:r>
          </a:p>
          <a:p>
            <a:endParaRPr lang="tr-TR" dirty="0"/>
          </a:p>
        </p:txBody>
      </p:sp>
      <p:sp>
        <p:nvSpPr>
          <p:cNvPr id="5" name="İçerik Yer Tutucusu 2"/>
          <p:cNvSpPr>
            <a:spLocks noGrp="1"/>
          </p:cNvSpPr>
          <p:nvPr>
            <p:ph idx="1"/>
          </p:nvPr>
        </p:nvSpPr>
        <p:spPr>
          <a:xfrm>
            <a:off x="323528" y="2132856"/>
            <a:ext cx="8496944" cy="4896544"/>
          </a:xfrm>
        </p:spPr>
        <p:txBody>
          <a:bodyPr>
            <a:normAutofit/>
          </a:bodyPr>
          <a:lstStyle/>
          <a:p>
            <a:pPr marL="0" indent="0" algn="just">
              <a:buNone/>
              <a:defRPr/>
            </a:pPr>
            <a:r>
              <a:rPr lang="tr-TR" sz="2400" dirty="0">
                <a:cs typeface="Arial" panose="020B0604020202020204" pitchFamily="34" charset="0"/>
              </a:rPr>
              <a:t>Drenaj sistemlerinde,  belirli bir doğrultuda akan suyun niceliğinin belirlenmesinde üç temel ölçüt vardır: </a:t>
            </a:r>
          </a:p>
          <a:p>
            <a:pPr marL="457200" indent="-457200" algn="just">
              <a:buFont typeface="+mj-lt"/>
              <a:buAutoNum type="alphaLcPeriod"/>
              <a:defRPr/>
            </a:pPr>
            <a:r>
              <a:rPr lang="tr-TR" sz="2400" dirty="0">
                <a:cs typeface="Arial" panose="020B0604020202020204" pitchFamily="34" charset="0"/>
              </a:rPr>
              <a:t>S</a:t>
            </a:r>
            <a:r>
              <a:rPr lang="tr-TR" sz="2400" dirty="0" smtClean="0">
                <a:cs typeface="Arial" panose="020B0604020202020204" pitchFamily="34" charset="0"/>
              </a:rPr>
              <a:t>uyun </a:t>
            </a:r>
            <a:r>
              <a:rPr lang="tr-TR" sz="2400" dirty="0">
                <a:cs typeface="Arial" panose="020B0604020202020204" pitchFamily="34" charset="0"/>
              </a:rPr>
              <a:t>birim zamanda oluşturduğu akış hacmi (debi), </a:t>
            </a:r>
          </a:p>
          <a:p>
            <a:pPr marL="457200" indent="-457200" algn="just">
              <a:buFont typeface="+mj-lt"/>
              <a:buAutoNum type="alphaLcPeriod"/>
              <a:defRPr/>
            </a:pPr>
            <a:r>
              <a:rPr lang="tr-TR" sz="2400" dirty="0">
                <a:cs typeface="Arial" panose="020B0604020202020204" pitchFamily="34" charset="0"/>
              </a:rPr>
              <a:t>B</a:t>
            </a:r>
            <a:r>
              <a:rPr lang="tr-TR" sz="2400" dirty="0" smtClean="0">
                <a:cs typeface="Arial" panose="020B0604020202020204" pitchFamily="34" charset="0"/>
              </a:rPr>
              <a:t>irim </a:t>
            </a:r>
            <a:r>
              <a:rPr lang="tr-TR" sz="2400" dirty="0">
                <a:cs typeface="Arial" panose="020B0604020202020204" pitchFamily="34" charset="0"/>
              </a:rPr>
              <a:t>zamanda aldığı yol yani akış hızı,</a:t>
            </a:r>
          </a:p>
          <a:p>
            <a:pPr marL="457200" indent="-457200" algn="just">
              <a:buFont typeface="+mj-lt"/>
              <a:buAutoNum type="alphaLcPeriod"/>
              <a:defRPr/>
            </a:pPr>
            <a:r>
              <a:rPr lang="tr-TR" sz="2400" dirty="0">
                <a:cs typeface="Arial" panose="020B0604020202020204" pitchFamily="34" charset="0"/>
              </a:rPr>
              <a:t>S</a:t>
            </a:r>
            <a:r>
              <a:rPr lang="tr-TR" sz="2400" dirty="0" smtClean="0">
                <a:cs typeface="Arial" panose="020B0604020202020204" pitchFamily="34" charset="0"/>
              </a:rPr>
              <a:t>uyun </a:t>
            </a:r>
            <a:r>
              <a:rPr lang="tr-TR" sz="2400" dirty="0">
                <a:cs typeface="Arial" panose="020B0604020202020204" pitchFamily="34" charset="0"/>
              </a:rPr>
              <a:t>taşıyan elemanın </a:t>
            </a:r>
            <a:r>
              <a:rPr lang="tr-TR" sz="2400" dirty="0" err="1">
                <a:cs typeface="Arial" panose="020B0604020202020204" pitchFamily="34" charset="0"/>
              </a:rPr>
              <a:t>enkesit</a:t>
            </a:r>
            <a:r>
              <a:rPr lang="tr-TR" sz="2400" dirty="0">
                <a:cs typeface="Arial" panose="020B0604020202020204" pitchFamily="34" charset="0"/>
              </a:rPr>
              <a:t> alanı. </a:t>
            </a:r>
          </a:p>
          <a:p>
            <a:pPr marL="0" indent="0" algn="just">
              <a:buNone/>
              <a:defRPr/>
            </a:pPr>
            <a:endParaRPr lang="tr-TR" sz="2400" dirty="0">
              <a:cs typeface="Arial" panose="020B0604020202020204" pitchFamily="34" charset="0"/>
            </a:endParaRP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2346029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smtClean="0">
                <a:solidFill>
                  <a:schemeClr val="bg1"/>
                </a:solidFill>
                <a:effectLst>
                  <a:outerShdw blurRad="38100" dist="38100" dir="2700000" algn="tl">
                    <a:srgbClr val="000000">
                      <a:alpha val="43137"/>
                    </a:srgbClr>
                  </a:outerShdw>
                </a:effectLst>
                <a:cs typeface="Arial" panose="020B0604020202020204" pitchFamily="34" charset="0"/>
              </a:rPr>
              <a:t>AÇIK KANAL ve HENDEKLER</a:t>
            </a:r>
            <a:endParaRPr lang="tr-TR" sz="3400" spc="-150" dirty="0">
              <a:solidFill>
                <a:schemeClr val="bg1"/>
              </a:solidFill>
              <a:effectLst>
                <a:outerShdw blurRad="38100" dist="38100" dir="2700000" algn="tl">
                  <a:srgbClr val="000000">
                    <a:alpha val="43137"/>
                  </a:srgbClr>
                </a:outerShdw>
              </a:effectLst>
              <a:cs typeface="Arial" panose="020B0604020202020204" pitchFamily="34" charset="0"/>
            </a:endParaRPr>
          </a:p>
          <a:p>
            <a:endParaRPr lang="tr-TR" dirty="0"/>
          </a:p>
        </p:txBody>
      </p:sp>
      <p:sp>
        <p:nvSpPr>
          <p:cNvPr id="5" name="İçerik Yer Tutucusu 2"/>
          <p:cNvSpPr>
            <a:spLocks noGrp="1"/>
          </p:cNvSpPr>
          <p:nvPr>
            <p:ph idx="1"/>
          </p:nvPr>
        </p:nvSpPr>
        <p:spPr>
          <a:xfrm>
            <a:off x="323528" y="1628800"/>
            <a:ext cx="8496944" cy="4896544"/>
          </a:xfrm>
        </p:spPr>
        <p:txBody>
          <a:bodyPr>
            <a:normAutofit/>
          </a:bodyPr>
          <a:lstStyle/>
          <a:p>
            <a:pPr marL="0" indent="0" algn="just">
              <a:buNone/>
              <a:defRPr/>
            </a:pPr>
            <a:r>
              <a:rPr lang="tr-TR" sz="2400" dirty="0">
                <a:cs typeface="Arial" panose="020B0604020202020204" pitchFamily="34" charset="0"/>
              </a:rPr>
              <a:t>1.1. Açık Kanal ve Hendekler</a:t>
            </a:r>
          </a:p>
          <a:p>
            <a:pPr marL="0" indent="0" algn="just">
              <a:buNone/>
              <a:defRPr/>
            </a:pPr>
            <a:r>
              <a:rPr lang="tr-TR" sz="2400" dirty="0">
                <a:cs typeface="Arial" panose="020B0604020202020204" pitchFamily="34" charset="0"/>
              </a:rPr>
              <a:t>Peyzaj mühendisliği uygulamalarında, proje alanında tesis edilecek açık kanal ve hendeklere ilişkin sistem planlarının hazırlanması altı aşamadan oluşmaktadır;</a:t>
            </a:r>
          </a:p>
          <a:p>
            <a:pPr algn="just">
              <a:buFont typeface="Wingdings" panose="05000000000000000000" pitchFamily="2" charset="2"/>
              <a:buChar char="ü"/>
              <a:defRPr/>
            </a:pPr>
            <a:r>
              <a:rPr lang="tr-TR" sz="2400" dirty="0">
                <a:cs typeface="Arial" panose="020B0604020202020204" pitchFamily="34" charset="0"/>
              </a:rPr>
              <a:t>Drenaj planının oluşturulabilmesi için proje alanında öngörülen kullanımların son durumlarını, tesviye eğrilerini ve nokta yüksekliklerini, alanın çevre ile olan ilişkilerini ve özellikle alan içerisinde ya da çevresindeki mevcut drenaj sistem veya olanaklarını gösteren amaca uygun ölçekte (1/200, 1/500, 1/1000) bir planın hazırlanması gerekir.</a:t>
            </a:r>
          </a:p>
          <a:p>
            <a:pPr marL="0" indent="0" algn="just">
              <a:buNone/>
              <a:defRPr/>
            </a:pPr>
            <a:endParaRPr lang="tr-TR" sz="2400" dirty="0">
              <a:cs typeface="Arial" panose="020B0604020202020204" pitchFamily="34" charset="0"/>
            </a:endParaRP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3177424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2"/>
          <p:cNvSpPr txBox="1">
            <a:spLocks/>
          </p:cNvSpPr>
          <p:nvPr/>
        </p:nvSpPr>
        <p:spPr>
          <a:xfrm>
            <a:off x="0" y="245458"/>
            <a:ext cx="9144000" cy="663262"/>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400" spc="-150" dirty="0">
                <a:solidFill>
                  <a:schemeClr val="bg1"/>
                </a:solidFill>
                <a:effectLst>
                  <a:outerShdw blurRad="38100" dist="38100" dir="2700000" algn="tl">
                    <a:srgbClr val="000000">
                      <a:alpha val="43137"/>
                    </a:srgbClr>
                  </a:outerShdw>
                </a:effectLst>
                <a:cs typeface="Arial" panose="020B0604020202020204" pitchFamily="34" charset="0"/>
              </a:rPr>
              <a:t>AÇIK KANAL ve HENDEKLER</a:t>
            </a:r>
          </a:p>
          <a:p>
            <a:endParaRPr lang="tr-TR" dirty="0"/>
          </a:p>
        </p:txBody>
      </p:sp>
      <p:sp>
        <p:nvSpPr>
          <p:cNvPr id="5" name="İçerik Yer Tutucusu 2"/>
          <p:cNvSpPr>
            <a:spLocks noGrp="1"/>
          </p:cNvSpPr>
          <p:nvPr>
            <p:ph idx="1"/>
          </p:nvPr>
        </p:nvSpPr>
        <p:spPr>
          <a:xfrm>
            <a:off x="323528" y="1412776"/>
            <a:ext cx="8496944" cy="4896544"/>
          </a:xfrm>
        </p:spPr>
        <p:txBody>
          <a:bodyPr>
            <a:normAutofit lnSpcReduction="10000"/>
          </a:bodyPr>
          <a:lstStyle/>
          <a:p>
            <a:pPr algn="just">
              <a:buFont typeface="Wingdings" panose="05000000000000000000" pitchFamily="2" charset="2"/>
              <a:buChar char="ü"/>
              <a:defRPr/>
            </a:pPr>
            <a:r>
              <a:rPr lang="tr-TR" sz="2400" dirty="0">
                <a:cs typeface="Arial" panose="020B0604020202020204" pitchFamily="34" charset="0"/>
              </a:rPr>
              <a:t>Bu plan üzerinde, alanda oluşabilecek doğal ya da kullanımlardan kaynaklanan yüzey akışlarının; akış yönleri, birleşme ve ayrım noktaları, eğim düzeyleri, aynı doğrultudaki akışların aldıkları yol ya da uzunluk, yine aynı doğrultudaki akışların üst ve alt kotları grafiksel olarak belirtilir.</a:t>
            </a:r>
          </a:p>
          <a:p>
            <a:pPr algn="just">
              <a:buFont typeface="Wingdings" panose="05000000000000000000" pitchFamily="2" charset="2"/>
              <a:buChar char="ü"/>
              <a:defRPr/>
            </a:pPr>
            <a:r>
              <a:rPr lang="tr-TR" sz="2400" dirty="0">
                <a:cs typeface="Arial" panose="020B0604020202020204" pitchFamily="34" charset="0"/>
              </a:rPr>
              <a:t>Yüzey akışlarının belirlenen özelliklerine göre, açık kanal veya hendeklerin güzergahları seçilir.</a:t>
            </a:r>
          </a:p>
          <a:p>
            <a:pPr algn="just">
              <a:buFont typeface="Wingdings" panose="05000000000000000000" pitchFamily="2" charset="2"/>
              <a:buChar char="ü"/>
              <a:defRPr/>
            </a:pPr>
            <a:r>
              <a:rPr lang="tr-TR" sz="2400" dirty="0">
                <a:cs typeface="Arial" panose="020B0604020202020204" pitchFamily="34" charset="0"/>
              </a:rPr>
              <a:t>Kanal veya hendeklerin sistem planları kabaca hazırlandıktan sonra; projede kullanılacak kanal veya hendek biçimi, boyutları ve malzeme özellikleri proje alanına ilişkin yüzey akışları hesaplamalarına göre belirlenir.</a:t>
            </a:r>
          </a:p>
          <a:p>
            <a:pPr marL="0" indent="0" algn="just">
              <a:buNone/>
              <a:defRPr/>
            </a:pPr>
            <a:endParaRPr lang="tr-TR" sz="2400" dirty="0">
              <a:cs typeface="Arial" panose="020B0604020202020204" pitchFamily="34" charset="0"/>
            </a:endParaRPr>
          </a:p>
          <a:p>
            <a:pPr marL="0" indent="0" algn="just">
              <a:buNone/>
              <a:defRPr/>
            </a:pPr>
            <a:endParaRPr lang="tr-TR" sz="1400" dirty="0">
              <a:solidFill>
                <a:schemeClr val="bg1">
                  <a:lumMod val="50000"/>
                </a:schemeClr>
              </a:solidFill>
              <a:cs typeface="Arial" panose="020B0604020202020204" pitchFamily="34" charset="0"/>
            </a:endParaRPr>
          </a:p>
          <a:p>
            <a:pPr marL="0" indent="0" algn="r">
              <a:spcBef>
                <a:spcPts val="0"/>
              </a:spcBef>
              <a:buNone/>
            </a:pPr>
            <a:r>
              <a:rPr lang="tr-TR" sz="1400" i="1" dirty="0" smtClean="0">
                <a:solidFill>
                  <a:schemeClr val="bg1">
                    <a:lumMod val="50000"/>
                  </a:schemeClr>
                </a:solidFill>
                <a:cs typeface="Arial" panose="020B0604020202020204" pitchFamily="34" charset="0"/>
              </a:rPr>
              <a:t>(</a:t>
            </a:r>
            <a:r>
              <a:rPr lang="tr-TR" sz="1400" i="1" dirty="0" err="1" smtClean="0">
                <a:solidFill>
                  <a:schemeClr val="bg1">
                    <a:lumMod val="50000"/>
                  </a:schemeClr>
                </a:solidFill>
                <a:cs typeface="Arial" panose="020B0604020202020204" pitchFamily="34" charset="0"/>
              </a:rPr>
              <a:t>Altunkasa</a:t>
            </a:r>
            <a:r>
              <a:rPr lang="tr-TR" sz="1400" i="1" dirty="0" smtClean="0">
                <a:solidFill>
                  <a:schemeClr val="bg1">
                    <a:lumMod val="50000"/>
                  </a:schemeClr>
                </a:solidFill>
                <a:cs typeface="Arial" panose="020B0604020202020204" pitchFamily="34" charset="0"/>
              </a:rPr>
              <a:t> 2011)</a:t>
            </a:r>
            <a:endParaRPr lang="tr-TR" sz="2400" i="1" dirty="0">
              <a:cs typeface="Arial" panose="020B0604020202020204" pitchFamily="34" charset="0"/>
            </a:endParaRPr>
          </a:p>
        </p:txBody>
      </p:sp>
    </p:spTree>
    <p:extLst>
      <p:ext uri="{BB962C8B-B14F-4D97-AF65-F5344CB8AC3E}">
        <p14:creationId xmlns:p14="http://schemas.microsoft.com/office/powerpoint/2010/main" val="1354592530"/>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782</Words>
  <Application>Microsoft Office PowerPoint</Application>
  <PresentationFormat>Ekran Gösterisi (4:3)</PresentationFormat>
  <Paragraphs>82</Paragraphs>
  <Slides>10</Slides>
  <Notes>10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Calibri Light</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4</cp:revision>
  <dcterms:created xsi:type="dcterms:W3CDTF">2019-12-05T10:36:05Z</dcterms:created>
  <dcterms:modified xsi:type="dcterms:W3CDTF">2019-12-05T11:10:29Z</dcterms:modified>
</cp:coreProperties>
</file>