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8" r:id="rId6"/>
    <p:sldId id="260" r:id="rId7"/>
    <p:sldId id="261" r:id="rId8"/>
    <p:sldId id="272" r:id="rId9"/>
    <p:sldId id="263" r:id="rId10"/>
    <p:sldId id="277" r:id="rId11"/>
    <p:sldId id="278" r:id="rId12"/>
    <p:sldId id="266" r:id="rId13"/>
    <p:sldId id="265" r:id="rId14"/>
    <p:sldId id="270" r:id="rId15"/>
    <p:sldId id="271" r:id="rId16"/>
    <p:sldId id="273" r:id="rId17"/>
    <p:sldId id="274" r:id="rId18"/>
    <p:sldId id="275" r:id="rId1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3981" autoAdjust="0"/>
    <p:restoredTop sz="94660"/>
  </p:normalViewPr>
  <p:slideViewPr>
    <p:cSldViewPr snapToGrid="0">
      <p:cViewPr varScale="1">
        <p:scale>
          <a:sx n="131" d="100"/>
          <a:sy n="131" d="100"/>
        </p:scale>
        <p:origin x="480" y="1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tr-TR"/>
              <a:t>Asıl başlık stili için tıklatın</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a:t>Asıl alt başlık stilini düzenlemek için tıklatın</a:t>
            </a:r>
            <a:endParaRPr lang="en-US" dirty="0"/>
          </a:p>
        </p:txBody>
      </p:sp>
      <p:sp>
        <p:nvSpPr>
          <p:cNvPr id="4" name="Date Placeholder 3"/>
          <p:cNvSpPr>
            <a:spLocks noGrp="1"/>
          </p:cNvSpPr>
          <p:nvPr>
            <p:ph type="dt" sz="half" idx="10"/>
          </p:nvPr>
        </p:nvSpPr>
        <p:spPr/>
        <p:txBody>
          <a:bodyPr/>
          <a:lstStyle/>
          <a:p>
            <a:fld id="{E416A291-F618-4D26-ADCA-1131F5706C58}" type="datetimeFigureOut">
              <a:rPr lang="tr-TR" smtClean="0"/>
              <a:t>4.05.2021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0A74550-7F1B-4535-8BE2-2B3FA0BADDE0}" type="slidenum">
              <a:rPr lang="tr-TR" smtClean="0"/>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012384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E416A291-F618-4D26-ADCA-1131F5706C58}" type="datetimeFigureOut">
              <a:rPr lang="tr-TR" smtClean="0"/>
              <a:t>4.05.2021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0A74550-7F1B-4535-8BE2-2B3FA0BADDE0}" type="slidenum">
              <a:rPr lang="tr-TR" smtClean="0"/>
              <a:t>‹#›</a:t>
            </a:fld>
            <a:endParaRPr lang="tr-TR"/>
          </a:p>
        </p:txBody>
      </p:sp>
    </p:spTree>
    <p:extLst>
      <p:ext uri="{BB962C8B-B14F-4D97-AF65-F5344CB8AC3E}">
        <p14:creationId xmlns:p14="http://schemas.microsoft.com/office/powerpoint/2010/main" val="9652888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E416A291-F618-4D26-ADCA-1131F5706C58}" type="datetimeFigureOut">
              <a:rPr lang="tr-TR" smtClean="0"/>
              <a:t>4.05.2021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0A74550-7F1B-4535-8BE2-2B3FA0BADDE0}" type="slidenum">
              <a:rPr lang="tr-TR" smtClean="0"/>
              <a:t>‹#›</a:t>
            </a:fld>
            <a:endParaRPr lang="tr-TR"/>
          </a:p>
        </p:txBody>
      </p:sp>
    </p:spTree>
    <p:extLst>
      <p:ext uri="{BB962C8B-B14F-4D97-AF65-F5344CB8AC3E}">
        <p14:creationId xmlns:p14="http://schemas.microsoft.com/office/powerpoint/2010/main" val="31437341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tr-TR"/>
              <a:t>Asıl başlık stili için tıklatın</a:t>
            </a:r>
            <a:endParaRPr lang="en-US" dirty="0"/>
          </a:p>
        </p:txBody>
      </p:sp>
      <p:sp>
        <p:nvSpPr>
          <p:cNvPr id="3" name="Content Placeholder 2"/>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E416A291-F618-4D26-ADCA-1131F5706C58}" type="datetimeFigureOut">
              <a:rPr lang="tr-TR" smtClean="0"/>
              <a:t>4.05.2021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0A74550-7F1B-4535-8BE2-2B3FA0BADDE0}" type="slidenum">
              <a:rPr lang="tr-TR" smtClean="0"/>
              <a:t>‹#›</a:t>
            </a:fld>
            <a:endParaRPr lang="tr-TR"/>
          </a:p>
        </p:txBody>
      </p:sp>
    </p:spTree>
    <p:extLst>
      <p:ext uri="{BB962C8B-B14F-4D97-AF65-F5344CB8AC3E}">
        <p14:creationId xmlns:p14="http://schemas.microsoft.com/office/powerpoint/2010/main" val="20581549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tr-TR"/>
              <a:t>Asıl başlık stili için tıklatın</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Date Placeholder 3"/>
          <p:cNvSpPr>
            <a:spLocks noGrp="1"/>
          </p:cNvSpPr>
          <p:nvPr>
            <p:ph type="dt" sz="half" idx="10"/>
          </p:nvPr>
        </p:nvSpPr>
        <p:spPr/>
        <p:txBody>
          <a:bodyPr/>
          <a:lstStyle/>
          <a:p>
            <a:fld id="{E416A291-F618-4D26-ADCA-1131F5706C58}" type="datetimeFigureOut">
              <a:rPr lang="tr-TR" smtClean="0"/>
              <a:t>4.05.2021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0A74550-7F1B-4535-8BE2-2B3FA0BADDE0}" type="slidenum">
              <a:rPr lang="tr-TR" smtClean="0"/>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043974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tr-TR"/>
              <a:t>Asıl başlık stili için tıklatın</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E416A291-F618-4D26-ADCA-1131F5706C58}" type="datetimeFigureOut">
              <a:rPr lang="tr-TR" smtClean="0"/>
              <a:t>4.05.2021</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70A74550-7F1B-4535-8BE2-2B3FA0BADDE0}" type="slidenum">
              <a:rPr lang="tr-TR" smtClean="0"/>
              <a:t>‹#›</a:t>
            </a:fld>
            <a:endParaRPr lang="tr-TR"/>
          </a:p>
        </p:txBody>
      </p:sp>
    </p:spTree>
    <p:extLst>
      <p:ext uri="{BB962C8B-B14F-4D97-AF65-F5344CB8AC3E}">
        <p14:creationId xmlns:p14="http://schemas.microsoft.com/office/powerpoint/2010/main" val="33560880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tr-TR"/>
              <a:t>Asıl başlık stili için tıklatın</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Content Placeholder 3"/>
          <p:cNvSpPr>
            <a:spLocks noGrp="1"/>
          </p:cNvSpPr>
          <p:nvPr>
            <p:ph sz="half" idx="2"/>
          </p:nvPr>
        </p:nvSpPr>
        <p:spPr>
          <a:xfrm>
            <a:off x="1097280" y="2582334"/>
            <a:ext cx="4937760" cy="3378200"/>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Content Placeholder 5"/>
          <p:cNvSpPr>
            <a:spLocks noGrp="1"/>
          </p:cNvSpPr>
          <p:nvPr>
            <p:ph sz="quarter" idx="4"/>
          </p:nvPr>
        </p:nvSpPr>
        <p:spPr>
          <a:xfrm>
            <a:off x="6217920" y="2582334"/>
            <a:ext cx="4937760" cy="3378200"/>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E416A291-F618-4D26-ADCA-1131F5706C58}" type="datetimeFigureOut">
              <a:rPr lang="tr-TR" smtClean="0"/>
              <a:t>4.05.2021</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70A74550-7F1B-4535-8BE2-2B3FA0BADDE0}" type="slidenum">
              <a:rPr lang="tr-TR" smtClean="0"/>
              <a:t>‹#›</a:t>
            </a:fld>
            <a:endParaRPr lang="tr-TR"/>
          </a:p>
        </p:txBody>
      </p:sp>
    </p:spTree>
    <p:extLst>
      <p:ext uri="{BB962C8B-B14F-4D97-AF65-F5344CB8AC3E}">
        <p14:creationId xmlns:p14="http://schemas.microsoft.com/office/powerpoint/2010/main" val="36023893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E416A291-F618-4D26-ADCA-1131F5706C58}" type="datetimeFigureOut">
              <a:rPr lang="tr-TR" smtClean="0"/>
              <a:t>4.05.2021</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70A74550-7F1B-4535-8BE2-2B3FA0BADDE0}" type="slidenum">
              <a:rPr lang="tr-TR" smtClean="0"/>
              <a:t>‹#›</a:t>
            </a:fld>
            <a:endParaRPr lang="tr-TR"/>
          </a:p>
        </p:txBody>
      </p:sp>
    </p:spTree>
    <p:extLst>
      <p:ext uri="{BB962C8B-B14F-4D97-AF65-F5344CB8AC3E}">
        <p14:creationId xmlns:p14="http://schemas.microsoft.com/office/powerpoint/2010/main" val="26763314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E416A291-F618-4D26-ADCA-1131F5706C58}" type="datetimeFigureOut">
              <a:rPr lang="tr-TR" smtClean="0"/>
              <a:t>4.05.2021</a:t>
            </a:fld>
            <a:endParaRPr lang="tr-TR"/>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tr-TR"/>
          </a:p>
        </p:txBody>
      </p:sp>
      <p:sp>
        <p:nvSpPr>
          <p:cNvPr id="9" name="Slide Number Placeholder 8"/>
          <p:cNvSpPr>
            <a:spLocks noGrp="1"/>
          </p:cNvSpPr>
          <p:nvPr>
            <p:ph type="sldNum" sz="quarter" idx="12"/>
          </p:nvPr>
        </p:nvSpPr>
        <p:spPr/>
        <p:txBody>
          <a:bodyPr/>
          <a:lstStyle/>
          <a:p>
            <a:fld id="{70A74550-7F1B-4535-8BE2-2B3FA0BADDE0}" type="slidenum">
              <a:rPr lang="tr-TR" smtClean="0"/>
              <a:t>‹#›</a:t>
            </a:fld>
            <a:endParaRPr lang="tr-TR"/>
          </a:p>
        </p:txBody>
      </p:sp>
    </p:spTree>
    <p:extLst>
      <p:ext uri="{BB962C8B-B14F-4D97-AF65-F5344CB8AC3E}">
        <p14:creationId xmlns:p14="http://schemas.microsoft.com/office/powerpoint/2010/main" val="38330513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tr-TR"/>
              <a:t>Asıl başlık stili için tıklatın</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E416A291-F618-4D26-ADCA-1131F5706C58}" type="datetimeFigureOut">
              <a:rPr lang="tr-TR" smtClean="0"/>
              <a:t>4.05.2021</a:t>
            </a:fld>
            <a:endParaRPr lang="tr-TR"/>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tr-TR"/>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70A74550-7F1B-4535-8BE2-2B3FA0BADDE0}" type="slidenum">
              <a:rPr lang="tr-TR" smtClean="0"/>
              <a:t>‹#›</a:t>
            </a:fld>
            <a:endParaRPr lang="tr-TR"/>
          </a:p>
        </p:txBody>
      </p:sp>
    </p:spTree>
    <p:extLst>
      <p:ext uri="{BB962C8B-B14F-4D97-AF65-F5344CB8AC3E}">
        <p14:creationId xmlns:p14="http://schemas.microsoft.com/office/powerpoint/2010/main" val="6183129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tr-TR"/>
              <a:t>Asıl başlık stili için tıklatın</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Date Placeholder 4"/>
          <p:cNvSpPr>
            <a:spLocks noGrp="1"/>
          </p:cNvSpPr>
          <p:nvPr>
            <p:ph type="dt" sz="half" idx="10"/>
          </p:nvPr>
        </p:nvSpPr>
        <p:spPr/>
        <p:txBody>
          <a:bodyPr/>
          <a:lstStyle/>
          <a:p>
            <a:fld id="{E416A291-F618-4D26-ADCA-1131F5706C58}" type="datetimeFigureOut">
              <a:rPr lang="tr-TR" smtClean="0"/>
              <a:t>4.05.2021</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70A74550-7F1B-4535-8BE2-2B3FA0BADDE0}" type="slidenum">
              <a:rPr lang="tr-TR" smtClean="0"/>
              <a:t>‹#›</a:t>
            </a:fld>
            <a:endParaRPr lang="tr-TR"/>
          </a:p>
        </p:txBody>
      </p:sp>
    </p:spTree>
    <p:extLst>
      <p:ext uri="{BB962C8B-B14F-4D97-AF65-F5344CB8AC3E}">
        <p14:creationId xmlns:p14="http://schemas.microsoft.com/office/powerpoint/2010/main" val="40763633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tr-TR"/>
              <a:t>Asıl başlık stili için tıklatın</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E416A291-F618-4D26-ADCA-1131F5706C58}" type="datetimeFigureOut">
              <a:rPr lang="tr-TR" smtClean="0"/>
              <a:t>4.05.2021</a:t>
            </a:fld>
            <a:endParaRPr lang="tr-TR"/>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tr-TR"/>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70A74550-7F1B-4535-8BE2-2B3FA0BADDE0}" type="slidenum">
              <a:rPr lang="tr-TR" smtClean="0"/>
              <a:t>‹#›</a:t>
            </a:fld>
            <a:endParaRPr lang="tr-TR"/>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1319810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a:bodyPr>
          <a:lstStyle/>
          <a:p>
            <a:r>
              <a:rPr lang="tr-TR" sz="4400" dirty="0"/>
              <a:t>TÜRKİYE’NİN SİYASAL HAYATI ve KURUMLARI</a:t>
            </a:r>
          </a:p>
        </p:txBody>
      </p:sp>
      <p:sp>
        <p:nvSpPr>
          <p:cNvPr id="3" name="Alt Başlık 2"/>
          <p:cNvSpPr>
            <a:spLocks noGrp="1"/>
          </p:cNvSpPr>
          <p:nvPr>
            <p:ph type="subTitle" idx="1"/>
          </p:nvPr>
        </p:nvSpPr>
        <p:spPr/>
        <p:txBody>
          <a:bodyPr>
            <a:normAutofit/>
          </a:bodyPr>
          <a:lstStyle/>
          <a:p>
            <a:r>
              <a:rPr lang="tr-TR" sz="4000" dirty="0"/>
              <a:t>1. Hafta: DERSE GENEL BİR BAKIŞ</a:t>
            </a:r>
          </a:p>
        </p:txBody>
      </p:sp>
    </p:spTree>
    <p:extLst>
      <p:ext uri="{BB962C8B-B14F-4D97-AF65-F5344CB8AC3E}">
        <p14:creationId xmlns:p14="http://schemas.microsoft.com/office/powerpoint/2010/main" val="132261883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1C7FEF5-43A2-C74E-B2B9-575DF7E63B3F}"/>
              </a:ext>
            </a:extLst>
          </p:cNvPr>
          <p:cNvSpPr>
            <a:spLocks noGrp="1"/>
          </p:cNvSpPr>
          <p:nvPr>
            <p:ph type="title"/>
          </p:nvPr>
        </p:nvSpPr>
        <p:spPr/>
        <p:txBody>
          <a:bodyPr/>
          <a:lstStyle/>
          <a:p>
            <a:r>
              <a:rPr lang="tr-TR" dirty="0"/>
              <a:t>5. Hafta</a:t>
            </a:r>
          </a:p>
        </p:txBody>
      </p:sp>
      <p:sp>
        <p:nvSpPr>
          <p:cNvPr id="3" name="İçerik Yer Tutucusu 2">
            <a:extLst>
              <a:ext uri="{FF2B5EF4-FFF2-40B4-BE49-F238E27FC236}">
                <a16:creationId xmlns:a16="http://schemas.microsoft.com/office/drawing/2014/main" id="{B0BBB20A-BB14-5A4A-AC5A-6D2E1A993F18}"/>
              </a:ext>
            </a:extLst>
          </p:cNvPr>
          <p:cNvSpPr>
            <a:spLocks noGrp="1"/>
          </p:cNvSpPr>
          <p:nvPr>
            <p:ph idx="1"/>
          </p:nvPr>
        </p:nvSpPr>
        <p:spPr/>
        <p:txBody>
          <a:bodyPr/>
          <a:lstStyle/>
          <a:p>
            <a:r>
              <a:rPr lang="tr-TR" b="1" dirty="0"/>
              <a:t>DP Dönemi</a:t>
            </a:r>
          </a:p>
          <a:p>
            <a:pPr>
              <a:buFontTx/>
              <a:buChar char="-"/>
            </a:pPr>
            <a:r>
              <a:rPr lang="tr-TR" dirty="0"/>
              <a:t>Ekonomik ve toplumsal koşullar</a:t>
            </a:r>
          </a:p>
          <a:p>
            <a:pPr>
              <a:buFontTx/>
              <a:buChar char="-"/>
            </a:pPr>
            <a:r>
              <a:rPr lang="tr-TR" dirty="0"/>
              <a:t>Siyasal gelişmeler</a:t>
            </a:r>
          </a:p>
          <a:p>
            <a:endParaRPr lang="tr-TR" b="1" dirty="0"/>
          </a:p>
        </p:txBody>
      </p:sp>
    </p:spTree>
    <p:extLst>
      <p:ext uri="{BB962C8B-B14F-4D97-AF65-F5344CB8AC3E}">
        <p14:creationId xmlns:p14="http://schemas.microsoft.com/office/powerpoint/2010/main" val="31686238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3122603-70FD-DF44-A208-E041CE873B80}"/>
              </a:ext>
            </a:extLst>
          </p:cNvPr>
          <p:cNvSpPr>
            <a:spLocks noGrp="1"/>
          </p:cNvSpPr>
          <p:nvPr>
            <p:ph type="title"/>
          </p:nvPr>
        </p:nvSpPr>
        <p:spPr/>
        <p:txBody>
          <a:bodyPr/>
          <a:lstStyle/>
          <a:p>
            <a:r>
              <a:rPr lang="tr-TR" dirty="0"/>
              <a:t>6. Hafta</a:t>
            </a:r>
          </a:p>
        </p:txBody>
      </p:sp>
      <p:sp>
        <p:nvSpPr>
          <p:cNvPr id="3" name="İçerik Yer Tutucusu 2">
            <a:extLst>
              <a:ext uri="{FF2B5EF4-FFF2-40B4-BE49-F238E27FC236}">
                <a16:creationId xmlns:a16="http://schemas.microsoft.com/office/drawing/2014/main" id="{A1BFEAD0-80E6-944A-8675-24F399CA4A0A}"/>
              </a:ext>
            </a:extLst>
          </p:cNvPr>
          <p:cNvSpPr>
            <a:spLocks noGrp="1"/>
          </p:cNvSpPr>
          <p:nvPr>
            <p:ph idx="1"/>
          </p:nvPr>
        </p:nvSpPr>
        <p:spPr/>
        <p:txBody>
          <a:bodyPr/>
          <a:lstStyle/>
          <a:p>
            <a:r>
              <a:rPr lang="tr-TR" b="1" dirty="0"/>
              <a:t>DP Dönemi</a:t>
            </a:r>
          </a:p>
          <a:p>
            <a:pPr>
              <a:buFontTx/>
              <a:buChar char="-"/>
            </a:pPr>
            <a:r>
              <a:rPr lang="tr-TR" dirty="0"/>
              <a:t>Dünyayla ilişkiler</a:t>
            </a:r>
          </a:p>
          <a:p>
            <a:pPr>
              <a:buFontTx/>
              <a:buChar char="-"/>
            </a:pPr>
            <a:r>
              <a:rPr lang="tr-TR" dirty="0"/>
              <a:t>Kültür hayatında eğilimler</a:t>
            </a:r>
          </a:p>
          <a:p>
            <a:endParaRPr lang="tr-TR" dirty="0"/>
          </a:p>
        </p:txBody>
      </p:sp>
    </p:spTree>
    <p:extLst>
      <p:ext uri="{BB962C8B-B14F-4D97-AF65-F5344CB8AC3E}">
        <p14:creationId xmlns:p14="http://schemas.microsoft.com/office/powerpoint/2010/main" val="98471056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7. Hafta</a:t>
            </a:r>
          </a:p>
        </p:txBody>
      </p:sp>
      <p:sp>
        <p:nvSpPr>
          <p:cNvPr id="3" name="İçerik Yer Tutucusu 2"/>
          <p:cNvSpPr>
            <a:spLocks noGrp="1"/>
          </p:cNvSpPr>
          <p:nvPr>
            <p:ph idx="1"/>
          </p:nvPr>
        </p:nvSpPr>
        <p:spPr/>
        <p:txBody>
          <a:bodyPr/>
          <a:lstStyle/>
          <a:p>
            <a:r>
              <a:rPr lang="tr-TR" dirty="0"/>
              <a:t>-</a:t>
            </a:r>
            <a:r>
              <a:rPr lang="tr-TR" b="1" dirty="0"/>
              <a:t>1960’lı Yıllar</a:t>
            </a:r>
          </a:p>
          <a:p>
            <a:pPr>
              <a:buFontTx/>
              <a:buChar char="-"/>
            </a:pPr>
            <a:r>
              <a:rPr lang="tr-TR" dirty="0"/>
              <a:t>Ekonomik ve toplumsal koşullar</a:t>
            </a:r>
          </a:p>
          <a:p>
            <a:pPr>
              <a:buFontTx/>
              <a:buChar char="-"/>
            </a:pPr>
            <a:r>
              <a:rPr lang="tr-TR" dirty="0"/>
              <a:t>Siyasal gelişmeler</a:t>
            </a:r>
          </a:p>
          <a:p>
            <a:endParaRPr lang="tr-TR" dirty="0"/>
          </a:p>
          <a:p>
            <a:endParaRPr lang="tr-TR" dirty="0"/>
          </a:p>
        </p:txBody>
      </p:sp>
    </p:spTree>
    <p:extLst>
      <p:ext uri="{BB962C8B-B14F-4D97-AF65-F5344CB8AC3E}">
        <p14:creationId xmlns:p14="http://schemas.microsoft.com/office/powerpoint/2010/main" val="126314728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8. Hafta</a:t>
            </a:r>
          </a:p>
        </p:txBody>
      </p:sp>
      <p:sp>
        <p:nvSpPr>
          <p:cNvPr id="3" name="İçerik Yer Tutucusu 2"/>
          <p:cNvSpPr>
            <a:spLocks noGrp="1"/>
          </p:cNvSpPr>
          <p:nvPr>
            <p:ph idx="1"/>
          </p:nvPr>
        </p:nvSpPr>
        <p:spPr/>
        <p:txBody>
          <a:bodyPr>
            <a:normAutofit/>
          </a:bodyPr>
          <a:lstStyle/>
          <a:p>
            <a:r>
              <a:rPr lang="tr-TR" dirty="0"/>
              <a:t>-</a:t>
            </a:r>
            <a:r>
              <a:rPr lang="tr-TR" b="1" dirty="0"/>
              <a:t>1960’lı Yıllar</a:t>
            </a:r>
          </a:p>
          <a:p>
            <a:pPr>
              <a:buFontTx/>
              <a:buChar char="-"/>
            </a:pPr>
            <a:r>
              <a:rPr lang="tr-TR" dirty="0"/>
              <a:t>Dünyayla ilişkiler</a:t>
            </a:r>
          </a:p>
          <a:p>
            <a:pPr>
              <a:buFontTx/>
              <a:buChar char="-"/>
            </a:pPr>
            <a:r>
              <a:rPr lang="tr-TR" dirty="0"/>
              <a:t>Kültür hayatında eğilimler</a:t>
            </a:r>
          </a:p>
        </p:txBody>
      </p:sp>
    </p:spTree>
    <p:extLst>
      <p:ext uri="{BB962C8B-B14F-4D97-AF65-F5344CB8AC3E}">
        <p14:creationId xmlns:p14="http://schemas.microsoft.com/office/powerpoint/2010/main" val="276062579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9. Hafta</a:t>
            </a:r>
          </a:p>
        </p:txBody>
      </p:sp>
      <p:sp>
        <p:nvSpPr>
          <p:cNvPr id="3" name="İçerik Yer Tutucusu 2"/>
          <p:cNvSpPr>
            <a:spLocks noGrp="1"/>
          </p:cNvSpPr>
          <p:nvPr>
            <p:ph idx="1"/>
          </p:nvPr>
        </p:nvSpPr>
        <p:spPr/>
        <p:txBody>
          <a:bodyPr>
            <a:normAutofit/>
          </a:bodyPr>
          <a:lstStyle/>
          <a:p>
            <a:r>
              <a:rPr lang="tr-TR" dirty="0"/>
              <a:t>-</a:t>
            </a:r>
            <a:r>
              <a:rPr lang="tr-TR" b="1" dirty="0"/>
              <a:t>1970’lı Yıllar</a:t>
            </a:r>
          </a:p>
          <a:p>
            <a:pPr>
              <a:buFontTx/>
              <a:buChar char="-"/>
            </a:pPr>
            <a:r>
              <a:rPr lang="tr-TR" dirty="0"/>
              <a:t>Ekonomik ve toplumsal koşullar</a:t>
            </a:r>
          </a:p>
          <a:p>
            <a:pPr>
              <a:buFontTx/>
              <a:buChar char="-"/>
            </a:pPr>
            <a:r>
              <a:rPr lang="tr-TR" dirty="0"/>
              <a:t>Siyasal gelişmeler</a:t>
            </a:r>
          </a:p>
        </p:txBody>
      </p:sp>
    </p:spTree>
    <p:extLst>
      <p:ext uri="{BB962C8B-B14F-4D97-AF65-F5344CB8AC3E}">
        <p14:creationId xmlns:p14="http://schemas.microsoft.com/office/powerpoint/2010/main" val="19069821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10.Hafta</a:t>
            </a:r>
          </a:p>
        </p:txBody>
      </p:sp>
      <p:sp>
        <p:nvSpPr>
          <p:cNvPr id="3" name="İçerik Yer Tutucusu 2"/>
          <p:cNvSpPr>
            <a:spLocks noGrp="1"/>
          </p:cNvSpPr>
          <p:nvPr>
            <p:ph idx="1"/>
          </p:nvPr>
        </p:nvSpPr>
        <p:spPr/>
        <p:txBody>
          <a:bodyPr>
            <a:normAutofit/>
          </a:bodyPr>
          <a:lstStyle/>
          <a:p>
            <a:r>
              <a:rPr lang="tr-TR" dirty="0"/>
              <a:t>-</a:t>
            </a:r>
            <a:r>
              <a:rPr lang="tr-TR" b="1" dirty="0"/>
              <a:t>1970’lı Yıllar</a:t>
            </a:r>
          </a:p>
          <a:p>
            <a:pPr>
              <a:buFontTx/>
              <a:buChar char="-"/>
            </a:pPr>
            <a:r>
              <a:rPr lang="tr-TR" dirty="0"/>
              <a:t>Dünyayla ilişkiler</a:t>
            </a:r>
          </a:p>
          <a:p>
            <a:pPr>
              <a:buFontTx/>
              <a:buChar char="-"/>
            </a:pPr>
            <a:r>
              <a:rPr lang="tr-TR" dirty="0"/>
              <a:t>Kültür hayatında eğilimler</a:t>
            </a:r>
          </a:p>
        </p:txBody>
      </p:sp>
    </p:spTree>
    <p:extLst>
      <p:ext uri="{BB962C8B-B14F-4D97-AF65-F5344CB8AC3E}">
        <p14:creationId xmlns:p14="http://schemas.microsoft.com/office/powerpoint/2010/main" val="64165443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D1142BF-4F7F-8D45-87A1-2F90CF9E7473}"/>
              </a:ext>
            </a:extLst>
          </p:cNvPr>
          <p:cNvSpPr>
            <a:spLocks noGrp="1"/>
          </p:cNvSpPr>
          <p:nvPr>
            <p:ph type="title"/>
          </p:nvPr>
        </p:nvSpPr>
        <p:spPr/>
        <p:txBody>
          <a:bodyPr/>
          <a:lstStyle/>
          <a:p>
            <a:r>
              <a:rPr lang="tr-TR" dirty="0"/>
              <a:t>11. Hafta</a:t>
            </a:r>
          </a:p>
        </p:txBody>
      </p:sp>
      <p:sp>
        <p:nvSpPr>
          <p:cNvPr id="3" name="İçerik Yer Tutucusu 2">
            <a:extLst>
              <a:ext uri="{FF2B5EF4-FFF2-40B4-BE49-F238E27FC236}">
                <a16:creationId xmlns:a16="http://schemas.microsoft.com/office/drawing/2014/main" id="{960FF205-3F43-7A4B-A831-01478331D8F1}"/>
              </a:ext>
            </a:extLst>
          </p:cNvPr>
          <p:cNvSpPr>
            <a:spLocks noGrp="1"/>
          </p:cNvSpPr>
          <p:nvPr>
            <p:ph idx="1"/>
          </p:nvPr>
        </p:nvSpPr>
        <p:spPr/>
        <p:txBody>
          <a:bodyPr/>
          <a:lstStyle/>
          <a:p>
            <a:r>
              <a:rPr lang="tr-TR" dirty="0"/>
              <a:t>-</a:t>
            </a:r>
            <a:r>
              <a:rPr lang="tr-TR" b="1" dirty="0"/>
              <a:t>1980’lı Yıllar</a:t>
            </a:r>
          </a:p>
          <a:p>
            <a:pPr>
              <a:buFontTx/>
              <a:buChar char="-"/>
            </a:pPr>
            <a:r>
              <a:rPr lang="tr-TR" dirty="0"/>
              <a:t>Ekonomik ve toplumsal koşullar</a:t>
            </a:r>
          </a:p>
          <a:p>
            <a:pPr>
              <a:buFontTx/>
              <a:buChar char="-"/>
            </a:pPr>
            <a:r>
              <a:rPr lang="tr-TR" dirty="0"/>
              <a:t>Siyasal gelişmeler</a:t>
            </a:r>
          </a:p>
          <a:p>
            <a:endParaRPr lang="tr-TR" dirty="0"/>
          </a:p>
        </p:txBody>
      </p:sp>
    </p:spTree>
    <p:extLst>
      <p:ext uri="{BB962C8B-B14F-4D97-AF65-F5344CB8AC3E}">
        <p14:creationId xmlns:p14="http://schemas.microsoft.com/office/powerpoint/2010/main" val="372351025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AC6CAB6-D9B7-6649-BFE9-D1A2185F8614}"/>
              </a:ext>
            </a:extLst>
          </p:cNvPr>
          <p:cNvSpPr>
            <a:spLocks noGrp="1"/>
          </p:cNvSpPr>
          <p:nvPr>
            <p:ph type="title"/>
          </p:nvPr>
        </p:nvSpPr>
        <p:spPr/>
        <p:txBody>
          <a:bodyPr/>
          <a:lstStyle/>
          <a:p>
            <a:r>
              <a:rPr lang="tr-TR" dirty="0"/>
              <a:t>12. Hafta</a:t>
            </a:r>
          </a:p>
        </p:txBody>
      </p:sp>
      <p:sp>
        <p:nvSpPr>
          <p:cNvPr id="3" name="İçerik Yer Tutucusu 2">
            <a:extLst>
              <a:ext uri="{FF2B5EF4-FFF2-40B4-BE49-F238E27FC236}">
                <a16:creationId xmlns:a16="http://schemas.microsoft.com/office/drawing/2014/main" id="{765F8680-D489-3B47-96A3-2EA5A9F95A50}"/>
              </a:ext>
            </a:extLst>
          </p:cNvPr>
          <p:cNvSpPr>
            <a:spLocks noGrp="1"/>
          </p:cNvSpPr>
          <p:nvPr>
            <p:ph idx="1"/>
          </p:nvPr>
        </p:nvSpPr>
        <p:spPr/>
        <p:txBody>
          <a:bodyPr/>
          <a:lstStyle/>
          <a:p>
            <a:r>
              <a:rPr lang="tr-TR" dirty="0"/>
              <a:t>-</a:t>
            </a:r>
            <a:r>
              <a:rPr lang="tr-TR" b="1" dirty="0"/>
              <a:t>1980’lı Yıllar</a:t>
            </a:r>
          </a:p>
          <a:p>
            <a:pPr>
              <a:buFontTx/>
              <a:buChar char="-"/>
            </a:pPr>
            <a:r>
              <a:rPr lang="tr-TR" dirty="0"/>
              <a:t>Dünyayla ilişkiler</a:t>
            </a:r>
          </a:p>
          <a:p>
            <a:pPr>
              <a:buFontTx/>
              <a:buChar char="-"/>
            </a:pPr>
            <a:r>
              <a:rPr lang="tr-TR" dirty="0"/>
              <a:t>Kültür hayatında eğilimler</a:t>
            </a:r>
          </a:p>
          <a:p>
            <a:endParaRPr lang="tr-TR" dirty="0"/>
          </a:p>
        </p:txBody>
      </p:sp>
    </p:spTree>
    <p:extLst>
      <p:ext uri="{BB962C8B-B14F-4D97-AF65-F5344CB8AC3E}">
        <p14:creationId xmlns:p14="http://schemas.microsoft.com/office/powerpoint/2010/main" val="397281057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6E8E4BD-3C9F-A446-9076-245FBCFB8432}"/>
              </a:ext>
            </a:extLst>
          </p:cNvPr>
          <p:cNvSpPr>
            <a:spLocks noGrp="1"/>
          </p:cNvSpPr>
          <p:nvPr>
            <p:ph type="title"/>
          </p:nvPr>
        </p:nvSpPr>
        <p:spPr/>
        <p:txBody>
          <a:bodyPr/>
          <a:lstStyle/>
          <a:p>
            <a:r>
              <a:rPr lang="tr-TR" dirty="0"/>
              <a:t>13. Hafta</a:t>
            </a:r>
          </a:p>
        </p:txBody>
      </p:sp>
      <p:sp>
        <p:nvSpPr>
          <p:cNvPr id="3" name="İçerik Yer Tutucusu 2">
            <a:extLst>
              <a:ext uri="{FF2B5EF4-FFF2-40B4-BE49-F238E27FC236}">
                <a16:creationId xmlns:a16="http://schemas.microsoft.com/office/drawing/2014/main" id="{258A3A85-5427-FB4C-BB8B-83B66B10E049}"/>
              </a:ext>
            </a:extLst>
          </p:cNvPr>
          <p:cNvSpPr>
            <a:spLocks noGrp="1"/>
          </p:cNvSpPr>
          <p:nvPr>
            <p:ph idx="1"/>
          </p:nvPr>
        </p:nvSpPr>
        <p:spPr/>
        <p:txBody>
          <a:bodyPr/>
          <a:lstStyle/>
          <a:p>
            <a:r>
              <a:rPr lang="tr-TR" dirty="0"/>
              <a:t>-</a:t>
            </a:r>
            <a:r>
              <a:rPr lang="tr-TR" b="1" dirty="0"/>
              <a:t>2000’li Yıllar</a:t>
            </a:r>
          </a:p>
          <a:p>
            <a:pPr>
              <a:buFontTx/>
              <a:buChar char="-"/>
            </a:pPr>
            <a:r>
              <a:rPr lang="tr-TR" dirty="0"/>
              <a:t>Ekonomik ve toplumsal koşullar</a:t>
            </a:r>
          </a:p>
          <a:p>
            <a:pPr>
              <a:buFontTx/>
              <a:buChar char="-"/>
            </a:pPr>
            <a:r>
              <a:rPr lang="tr-TR" dirty="0"/>
              <a:t>Siyasal gelişmeler</a:t>
            </a:r>
          </a:p>
          <a:p>
            <a:pPr>
              <a:buFontTx/>
              <a:buChar char="-"/>
            </a:pPr>
            <a:r>
              <a:rPr lang="tr-TR" dirty="0"/>
              <a:t>Dünyayla ilişkiler</a:t>
            </a:r>
          </a:p>
          <a:p>
            <a:pPr>
              <a:buFontTx/>
              <a:buChar char="-"/>
            </a:pPr>
            <a:r>
              <a:rPr lang="tr-TR" dirty="0"/>
              <a:t>Kültür hayatında eğilimler</a:t>
            </a:r>
          </a:p>
          <a:p>
            <a:pPr>
              <a:buFontTx/>
              <a:buChar char="-"/>
            </a:pPr>
            <a:endParaRPr lang="tr-TR" dirty="0"/>
          </a:p>
          <a:p>
            <a:endParaRPr lang="tr-TR" dirty="0"/>
          </a:p>
        </p:txBody>
      </p:sp>
    </p:spTree>
    <p:extLst>
      <p:ext uri="{BB962C8B-B14F-4D97-AF65-F5344CB8AC3E}">
        <p14:creationId xmlns:p14="http://schemas.microsoft.com/office/powerpoint/2010/main" val="8507238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Dersin Amacı</a:t>
            </a:r>
          </a:p>
        </p:txBody>
      </p:sp>
      <p:sp>
        <p:nvSpPr>
          <p:cNvPr id="3" name="İçerik Yer Tutucusu 2"/>
          <p:cNvSpPr>
            <a:spLocks noGrp="1"/>
          </p:cNvSpPr>
          <p:nvPr>
            <p:ph idx="1"/>
          </p:nvPr>
        </p:nvSpPr>
        <p:spPr/>
        <p:txBody>
          <a:bodyPr/>
          <a:lstStyle/>
          <a:p>
            <a:r>
              <a:rPr lang="tr-TR" dirty="0"/>
              <a:t>Türkiye Siyasal Hayatı ve Kurumları dersinin amacı; kuruluşundan günümüze uzanan süreçte Türkiye siyasal hayatını belirli bir </a:t>
            </a:r>
            <a:r>
              <a:rPr lang="tr-TR" dirty="0" err="1"/>
              <a:t>dönemleştirmeye</a:t>
            </a:r>
            <a:r>
              <a:rPr lang="tr-TR" dirty="0"/>
              <a:t> göre incelemek, her bir dönemdeki siyasal ilişkileri öğrenmek ve bu ilişkilerden doğan kurumları tanımaktır.</a:t>
            </a:r>
          </a:p>
          <a:p>
            <a:r>
              <a:rPr lang="tr-TR" dirty="0"/>
              <a:t>Ele alınan her dönemde Türkiye’nin iktisadi yönelişlerine, dünya içindeki konumlanışına, siyasi ilişkilere, mücadelelere ve kurumlara, bunların yanı sıra siyaseti ilgilendirdiği oranda kültürel hayata odaklanılmaktadır. Böylece siyasal hayat, kendisini etkileyen ve ondan etkilenen tüm alanlarla ilişkili olarak kavranmaktadır.</a:t>
            </a:r>
          </a:p>
          <a:p>
            <a:pPr lvl="1"/>
            <a:endParaRPr lang="tr-TR" dirty="0"/>
          </a:p>
          <a:p>
            <a:pPr lvl="1"/>
            <a:endParaRPr lang="tr-TR" dirty="0"/>
          </a:p>
          <a:p>
            <a:pPr lvl="1"/>
            <a:endParaRPr lang="tr-TR" dirty="0"/>
          </a:p>
        </p:txBody>
      </p:sp>
    </p:spTree>
    <p:extLst>
      <p:ext uri="{BB962C8B-B14F-4D97-AF65-F5344CB8AC3E}">
        <p14:creationId xmlns:p14="http://schemas.microsoft.com/office/powerpoint/2010/main" val="34654986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Dersin Temel Kaynağı</a:t>
            </a:r>
          </a:p>
        </p:txBody>
      </p:sp>
      <p:sp>
        <p:nvSpPr>
          <p:cNvPr id="3" name="İçerik Yer Tutucusu 2"/>
          <p:cNvSpPr>
            <a:spLocks noGrp="1"/>
          </p:cNvSpPr>
          <p:nvPr>
            <p:ph idx="1"/>
          </p:nvPr>
        </p:nvSpPr>
        <p:spPr/>
        <p:txBody>
          <a:bodyPr/>
          <a:lstStyle/>
          <a:p>
            <a:r>
              <a:rPr lang="tr-TR" dirty="0"/>
              <a:t>Derste takip edilecek temel kaynak şudur:</a:t>
            </a:r>
          </a:p>
          <a:p>
            <a:r>
              <a:rPr lang="tr-TR" dirty="0"/>
              <a:t>Gökhan Atılgan, Cenk Saraçoğlu ve Ateş Uslu (Ed.), </a:t>
            </a:r>
            <a:r>
              <a:rPr lang="tr-TR" b="1" i="1" dirty="0"/>
              <a:t>Osmanlı’dan Günümüze Siyasal Hayat </a:t>
            </a:r>
            <a:r>
              <a:rPr lang="tr-TR" dirty="0"/>
              <a:t>(İstanbul: Yordam Kitap, 2015).</a:t>
            </a:r>
          </a:p>
        </p:txBody>
      </p:sp>
    </p:spTree>
    <p:extLst>
      <p:ext uri="{BB962C8B-B14F-4D97-AF65-F5344CB8AC3E}">
        <p14:creationId xmlns:p14="http://schemas.microsoft.com/office/powerpoint/2010/main" val="35417778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Yardımcı Kaynak</a:t>
            </a:r>
          </a:p>
        </p:txBody>
      </p:sp>
      <p:sp>
        <p:nvSpPr>
          <p:cNvPr id="3" name="İçerik Yer Tutucusu 2"/>
          <p:cNvSpPr>
            <a:spLocks noGrp="1"/>
          </p:cNvSpPr>
          <p:nvPr>
            <p:ph idx="1"/>
          </p:nvPr>
        </p:nvSpPr>
        <p:spPr/>
        <p:txBody>
          <a:bodyPr>
            <a:normAutofit/>
          </a:bodyPr>
          <a:lstStyle/>
          <a:p>
            <a:r>
              <a:rPr lang="tr-TR" dirty="0"/>
              <a:t>Derste kullanılacak yardımcı kaynaklar şunlardır:</a:t>
            </a:r>
          </a:p>
          <a:p>
            <a:r>
              <a:rPr lang="tr-TR" dirty="0"/>
              <a:t>- </a:t>
            </a:r>
            <a:r>
              <a:rPr lang="tr-TR" dirty="0" err="1"/>
              <a:t>Feroz</a:t>
            </a:r>
            <a:r>
              <a:rPr lang="tr-TR" dirty="0"/>
              <a:t> </a:t>
            </a:r>
            <a:r>
              <a:rPr lang="tr-TR" dirty="0" err="1"/>
              <a:t>Ahmad</a:t>
            </a:r>
            <a:r>
              <a:rPr lang="tr-TR" dirty="0"/>
              <a:t>, </a:t>
            </a:r>
            <a:r>
              <a:rPr lang="tr-TR" i="1" dirty="0">
                <a:solidFill>
                  <a:schemeClr val="tx1"/>
                </a:solidFill>
              </a:rPr>
              <a:t>Modern Türkiye’nin oluşumu</a:t>
            </a:r>
            <a:r>
              <a:rPr lang="tr-TR" dirty="0"/>
              <a:t>, (İstanbul: Kaynak Yayınları, 2015).</a:t>
            </a:r>
          </a:p>
          <a:p>
            <a:pPr marL="0" indent="0">
              <a:buNone/>
            </a:pPr>
            <a:endParaRPr lang="tr-TR" dirty="0"/>
          </a:p>
          <a:p>
            <a:endParaRPr lang="tr-TR" dirty="0"/>
          </a:p>
        </p:txBody>
      </p:sp>
    </p:spTree>
    <p:extLst>
      <p:ext uri="{BB962C8B-B14F-4D97-AF65-F5344CB8AC3E}">
        <p14:creationId xmlns:p14="http://schemas.microsoft.com/office/powerpoint/2010/main" val="2753112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Dersin Planı</a:t>
            </a:r>
          </a:p>
        </p:txBody>
      </p:sp>
      <p:sp>
        <p:nvSpPr>
          <p:cNvPr id="3" name="İçerik Yer Tutucusu 2"/>
          <p:cNvSpPr>
            <a:spLocks noGrp="1"/>
          </p:cNvSpPr>
          <p:nvPr>
            <p:ph idx="1"/>
          </p:nvPr>
        </p:nvSpPr>
        <p:spPr/>
        <p:txBody>
          <a:bodyPr/>
          <a:lstStyle/>
          <a:p>
            <a:r>
              <a:rPr lang="tr-TR" dirty="0"/>
              <a:t>Ders 13 hafta olarak planlanmıştır. </a:t>
            </a:r>
          </a:p>
          <a:p>
            <a:r>
              <a:rPr lang="tr-TR" dirty="0"/>
              <a:t>13 haftanın </a:t>
            </a:r>
            <a:r>
              <a:rPr lang="tr-TR" i="1" dirty="0"/>
              <a:t>ilk hafta</a:t>
            </a:r>
            <a:r>
              <a:rPr lang="tr-TR" dirty="0"/>
              <a:t>sı Türkiye siyasal hayatının nasıl ele alınması gerektiğine ilişkin genel bir çerçeve sunmaya ayrılmıştır. </a:t>
            </a:r>
          </a:p>
          <a:p>
            <a:r>
              <a:rPr lang="tr-TR" dirty="0"/>
              <a:t>Derste, Türkiye siyasal hayatına ilişkin </a:t>
            </a:r>
            <a:r>
              <a:rPr lang="tr-TR" dirty="0" err="1"/>
              <a:t>dönemleştirme</a:t>
            </a:r>
            <a:r>
              <a:rPr lang="tr-TR" dirty="0"/>
              <a:t> tarihsel olarak şu uğrakları takip etmektedir: 1923-1945, 1945-1950, 1950-1960, 1960-1971, 1971-1980, 1980-2002, 2002-günümüz.</a:t>
            </a:r>
          </a:p>
        </p:txBody>
      </p:sp>
    </p:spTree>
    <p:extLst>
      <p:ext uri="{BB962C8B-B14F-4D97-AF65-F5344CB8AC3E}">
        <p14:creationId xmlns:p14="http://schemas.microsoft.com/office/powerpoint/2010/main" val="30353444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1. Hafta</a:t>
            </a:r>
          </a:p>
        </p:txBody>
      </p:sp>
      <p:sp>
        <p:nvSpPr>
          <p:cNvPr id="3" name="İçerik Yer Tutucusu 2"/>
          <p:cNvSpPr>
            <a:spLocks noGrp="1"/>
          </p:cNvSpPr>
          <p:nvPr>
            <p:ph idx="1"/>
          </p:nvPr>
        </p:nvSpPr>
        <p:spPr/>
        <p:txBody>
          <a:bodyPr/>
          <a:lstStyle/>
          <a:p>
            <a:pPr marL="0" indent="0">
              <a:buNone/>
            </a:pPr>
            <a:r>
              <a:rPr lang="tr-TR" b="1" dirty="0"/>
              <a:t>Cumhuriyetin Kuruluşu</a:t>
            </a:r>
          </a:p>
          <a:p>
            <a:pPr>
              <a:buFontTx/>
              <a:buChar char="-"/>
            </a:pPr>
            <a:r>
              <a:rPr lang="tr-TR" dirty="0"/>
              <a:t>Ekonomik ve toplumsal koşullar</a:t>
            </a:r>
          </a:p>
          <a:p>
            <a:pPr>
              <a:buFontTx/>
              <a:buChar char="-"/>
            </a:pPr>
            <a:r>
              <a:rPr lang="tr-TR" dirty="0"/>
              <a:t>Siyasal gelişmeler</a:t>
            </a:r>
          </a:p>
          <a:p>
            <a:endParaRPr lang="tr-TR" dirty="0"/>
          </a:p>
        </p:txBody>
      </p:sp>
    </p:spTree>
    <p:extLst>
      <p:ext uri="{BB962C8B-B14F-4D97-AF65-F5344CB8AC3E}">
        <p14:creationId xmlns:p14="http://schemas.microsoft.com/office/powerpoint/2010/main" val="15223151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2. Hafta</a:t>
            </a:r>
          </a:p>
        </p:txBody>
      </p:sp>
      <p:sp>
        <p:nvSpPr>
          <p:cNvPr id="3" name="İçerik Yer Tutucusu 2"/>
          <p:cNvSpPr>
            <a:spLocks noGrp="1"/>
          </p:cNvSpPr>
          <p:nvPr>
            <p:ph idx="1"/>
          </p:nvPr>
        </p:nvSpPr>
        <p:spPr/>
        <p:txBody>
          <a:bodyPr>
            <a:normAutofit/>
          </a:bodyPr>
          <a:lstStyle/>
          <a:p>
            <a:pPr marL="0" indent="0">
              <a:buNone/>
            </a:pPr>
            <a:r>
              <a:rPr lang="tr-TR" dirty="0"/>
              <a:t> </a:t>
            </a:r>
            <a:r>
              <a:rPr lang="tr-TR" b="1" dirty="0"/>
              <a:t>Cumhuriyetin Kuruluşu</a:t>
            </a:r>
          </a:p>
          <a:p>
            <a:pPr>
              <a:buFontTx/>
              <a:buChar char="-"/>
            </a:pPr>
            <a:r>
              <a:rPr lang="tr-TR" dirty="0"/>
              <a:t>Dünyayla ilişkiler</a:t>
            </a:r>
          </a:p>
          <a:p>
            <a:pPr>
              <a:buFontTx/>
              <a:buChar char="-"/>
            </a:pPr>
            <a:r>
              <a:rPr lang="tr-TR" dirty="0"/>
              <a:t>Kültür hayatında eğilimler</a:t>
            </a:r>
          </a:p>
          <a:p>
            <a:endParaRPr lang="tr-TR" dirty="0"/>
          </a:p>
        </p:txBody>
      </p:sp>
    </p:spTree>
    <p:extLst>
      <p:ext uri="{BB962C8B-B14F-4D97-AF65-F5344CB8AC3E}">
        <p14:creationId xmlns:p14="http://schemas.microsoft.com/office/powerpoint/2010/main" val="28297627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32AAD19-4C4A-534A-B982-F770EC39DD40}"/>
              </a:ext>
            </a:extLst>
          </p:cNvPr>
          <p:cNvSpPr>
            <a:spLocks noGrp="1"/>
          </p:cNvSpPr>
          <p:nvPr>
            <p:ph type="title"/>
          </p:nvPr>
        </p:nvSpPr>
        <p:spPr/>
        <p:txBody>
          <a:bodyPr/>
          <a:lstStyle/>
          <a:p>
            <a:r>
              <a:rPr lang="tr-TR" dirty="0"/>
              <a:t>3. Hafta</a:t>
            </a:r>
          </a:p>
        </p:txBody>
      </p:sp>
      <p:sp>
        <p:nvSpPr>
          <p:cNvPr id="3" name="İçerik Yer Tutucusu 2">
            <a:extLst>
              <a:ext uri="{FF2B5EF4-FFF2-40B4-BE49-F238E27FC236}">
                <a16:creationId xmlns:a16="http://schemas.microsoft.com/office/drawing/2014/main" id="{01552FC6-FF3C-E742-8626-7AB24DE5D0A1}"/>
              </a:ext>
            </a:extLst>
          </p:cNvPr>
          <p:cNvSpPr>
            <a:spLocks noGrp="1"/>
          </p:cNvSpPr>
          <p:nvPr>
            <p:ph idx="1"/>
          </p:nvPr>
        </p:nvSpPr>
        <p:spPr/>
        <p:txBody>
          <a:bodyPr/>
          <a:lstStyle/>
          <a:p>
            <a:r>
              <a:rPr lang="tr-TR" b="1" dirty="0"/>
              <a:t>Çok Partili Hayata Dönüş Dönemi</a:t>
            </a:r>
          </a:p>
          <a:p>
            <a:pPr>
              <a:buFontTx/>
              <a:buChar char="-"/>
            </a:pPr>
            <a:r>
              <a:rPr lang="tr-TR" dirty="0"/>
              <a:t>Ekonomik ve toplumsal koşullar</a:t>
            </a:r>
          </a:p>
          <a:p>
            <a:pPr>
              <a:buFontTx/>
              <a:buChar char="-"/>
            </a:pPr>
            <a:r>
              <a:rPr lang="tr-TR" dirty="0"/>
              <a:t>Siyasal gelişmeler</a:t>
            </a:r>
          </a:p>
          <a:p>
            <a:endParaRPr lang="tr-TR" dirty="0"/>
          </a:p>
        </p:txBody>
      </p:sp>
    </p:spTree>
    <p:extLst>
      <p:ext uri="{BB962C8B-B14F-4D97-AF65-F5344CB8AC3E}">
        <p14:creationId xmlns:p14="http://schemas.microsoft.com/office/powerpoint/2010/main" val="19760250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4. Hafta</a:t>
            </a:r>
          </a:p>
        </p:txBody>
      </p:sp>
      <p:sp>
        <p:nvSpPr>
          <p:cNvPr id="3" name="İçerik Yer Tutucusu 2"/>
          <p:cNvSpPr>
            <a:spLocks noGrp="1"/>
          </p:cNvSpPr>
          <p:nvPr>
            <p:ph idx="1"/>
          </p:nvPr>
        </p:nvSpPr>
        <p:spPr/>
        <p:txBody>
          <a:bodyPr>
            <a:normAutofit/>
          </a:bodyPr>
          <a:lstStyle/>
          <a:p>
            <a:r>
              <a:rPr lang="tr-TR" b="1" dirty="0"/>
              <a:t>Çok Partili Hayata Dönüş Dönemi</a:t>
            </a:r>
          </a:p>
          <a:p>
            <a:pPr>
              <a:buFontTx/>
              <a:buChar char="-"/>
            </a:pPr>
            <a:r>
              <a:rPr lang="tr-TR" dirty="0"/>
              <a:t>Dünyayla ilişkiler</a:t>
            </a:r>
          </a:p>
          <a:p>
            <a:pPr>
              <a:buFontTx/>
              <a:buChar char="-"/>
            </a:pPr>
            <a:r>
              <a:rPr lang="tr-TR" dirty="0"/>
              <a:t>Kültür hayatında eğilimler</a:t>
            </a:r>
          </a:p>
          <a:p>
            <a:endParaRPr lang="tr-TR" dirty="0"/>
          </a:p>
        </p:txBody>
      </p:sp>
    </p:spTree>
    <p:extLst>
      <p:ext uri="{BB962C8B-B14F-4D97-AF65-F5344CB8AC3E}">
        <p14:creationId xmlns:p14="http://schemas.microsoft.com/office/powerpoint/2010/main" val="602347234"/>
      </p:ext>
    </p:extLst>
  </p:cSld>
  <p:clrMapOvr>
    <a:masterClrMapping/>
  </p:clrMapOvr>
</p:sld>
</file>

<file path=ppt/theme/theme1.xml><?xml version="1.0" encoding="utf-8"?>
<a:theme xmlns:a="http://schemas.openxmlformats.org/drawingml/2006/main" name="Geçmişe bakış">
  <a:themeElements>
    <a:clrScheme name="Geçmişe bakış">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Geçmişe bakış">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eçmişe bakış">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Retrospect</Template>
  <TotalTime>587</TotalTime>
  <Words>360</Words>
  <Application>Microsoft Macintosh PowerPoint</Application>
  <PresentationFormat>Geniş ekran</PresentationFormat>
  <Paragraphs>70</Paragraphs>
  <Slides>18</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18</vt:i4>
      </vt:variant>
    </vt:vector>
  </HeadingPairs>
  <TitlesOfParts>
    <vt:vector size="21" baseType="lpstr">
      <vt:lpstr>Calibri</vt:lpstr>
      <vt:lpstr>Calibri Light</vt:lpstr>
      <vt:lpstr>Geçmişe bakış</vt:lpstr>
      <vt:lpstr>TÜRKİYE’NİN SİYASAL HAYATI ve KURUMLARI</vt:lpstr>
      <vt:lpstr>Dersin Amacı</vt:lpstr>
      <vt:lpstr>Dersin Temel Kaynağı</vt:lpstr>
      <vt:lpstr>Yardımcı Kaynak</vt:lpstr>
      <vt:lpstr>Dersin Planı</vt:lpstr>
      <vt:lpstr>1. Hafta</vt:lpstr>
      <vt:lpstr>2. Hafta</vt:lpstr>
      <vt:lpstr>3. Hafta</vt:lpstr>
      <vt:lpstr>4. Hafta</vt:lpstr>
      <vt:lpstr>5. Hafta</vt:lpstr>
      <vt:lpstr>6. Hafta</vt:lpstr>
      <vt:lpstr>7. Hafta</vt:lpstr>
      <vt:lpstr>8. Hafta</vt:lpstr>
      <vt:lpstr>9. Hafta</vt:lpstr>
      <vt:lpstr>10.Hafta</vt:lpstr>
      <vt:lpstr>11. Hafta</vt:lpstr>
      <vt:lpstr>12. Hafta</vt:lpstr>
      <vt:lpstr>13. Hafta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Siyaset Bilimi I</dc:title>
  <dc:creator>EZGIKAYA</dc:creator>
  <cp:lastModifiedBy>Microsoft Office User</cp:lastModifiedBy>
  <cp:revision>38</cp:revision>
  <dcterms:created xsi:type="dcterms:W3CDTF">2018-02-12T08:58:47Z</dcterms:created>
  <dcterms:modified xsi:type="dcterms:W3CDTF">2021-05-04T10:49:37Z</dcterms:modified>
</cp:coreProperties>
</file>