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6" r:id="rId28"/>
    <p:sldId id="283" r:id="rId29"/>
    <p:sldId id="284" r:id="rId30"/>
    <p:sldId id="285" r:id="rId31"/>
    <p:sldId id="287" r:id="rId32"/>
    <p:sldId id="288" r:id="rId33"/>
    <p:sldId id="290" r:id="rId34"/>
    <p:sldId id="291" r:id="rId35"/>
    <p:sldId id="292"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Yuvarlatılmış Çapraz Köşeli Dikdörtgen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Başlık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tr-TR" smtClean="0"/>
              <a:t>Asıl başlık stili için tıklatın</a:t>
            </a:r>
            <a:endParaRPr kumimoji="0" lang="en-US"/>
          </a:p>
        </p:txBody>
      </p:sp>
      <p:sp>
        <p:nvSpPr>
          <p:cNvPr id="9" name="Alt Başlık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10" name="Veri Yer Tutucusu 9"/>
          <p:cNvSpPr>
            <a:spLocks noGrp="1"/>
          </p:cNvSpPr>
          <p:nvPr>
            <p:ph type="dt" sz="half" idx="10"/>
          </p:nvPr>
        </p:nvSpPr>
        <p:spPr>
          <a:xfrm>
            <a:off x="5562600" y="6509004"/>
            <a:ext cx="3002280" cy="274320"/>
          </a:xfrm>
        </p:spPr>
        <p:txBody>
          <a:bodyPr vert="horz" rtlCol="0"/>
          <a:lstStyle>
            <a:extLst/>
          </a:lstStyle>
          <a:p>
            <a:fld id="{A23720DD-5B6D-40BF-8493-A6B52D484E6B}" type="datetimeFigureOut">
              <a:rPr lang="tr-TR" smtClean="0"/>
              <a:t>23.02.2018</a:t>
            </a:fld>
            <a:endParaRPr lang="tr-TR"/>
          </a:p>
        </p:txBody>
      </p:sp>
      <p:sp>
        <p:nvSpPr>
          <p:cNvPr id="11" name="Slayt Numarası Yer Tutucusu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302176B-0E47-46AC-8F43-DAB4B8A37D06}" type="slidenum">
              <a:rPr lang="tr-TR" smtClean="0"/>
              <a:t>‹#›</a:t>
            </a:fld>
            <a:endParaRPr lang="tr-TR"/>
          </a:p>
        </p:txBody>
      </p:sp>
      <p:sp>
        <p:nvSpPr>
          <p:cNvPr id="12" name="Altbilgi Yer Tutucusu 11"/>
          <p:cNvSpPr>
            <a:spLocks noGrp="1"/>
          </p:cNvSpPr>
          <p:nvPr>
            <p:ph type="ftr" sz="quarter" idx="12"/>
          </p:nvPr>
        </p:nvSpPr>
        <p:spPr>
          <a:xfrm>
            <a:off x="1600200" y="6509004"/>
            <a:ext cx="3907464" cy="274320"/>
          </a:xfrm>
        </p:spPr>
        <p:txBody>
          <a:bodyPr vert="horz" rtlCol="0"/>
          <a:lstStyle>
            <a:extLst/>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23.02.2018</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lvl1pPr algn="l">
              <a:defRPr/>
            </a:lvl1pPr>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23.02.2018</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Dikdörtgen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23.02.2018</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7" name="Dikdörtgen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8" name="Veri Yer Tutucusu 7"/>
          <p:cNvSpPr>
            <a:spLocks noGrp="1"/>
          </p:cNvSpPr>
          <p:nvPr>
            <p:ph type="dt" sz="half" idx="10"/>
          </p:nvPr>
        </p:nvSpPr>
        <p:spPr>
          <a:xfrm>
            <a:off x="5562600" y="6513670"/>
            <a:ext cx="3002280" cy="274320"/>
          </a:xfrm>
        </p:spPr>
        <p:txBody>
          <a:bodyPr vert="horz" rtlCol="0"/>
          <a:lstStyle>
            <a:extLst/>
          </a:lstStyle>
          <a:p>
            <a:fld id="{A23720DD-5B6D-40BF-8493-A6B52D484E6B}" type="datetimeFigureOut">
              <a:rPr lang="tr-TR" smtClean="0"/>
              <a:t>23.02.2018</a:t>
            </a:fld>
            <a:endParaRPr lang="tr-TR"/>
          </a:p>
        </p:txBody>
      </p:sp>
      <p:sp>
        <p:nvSpPr>
          <p:cNvPr id="9" name="Slayt Numarası Yer Tutucusu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302176B-0E47-46AC-8F43-DAB4B8A37D06}" type="slidenum">
              <a:rPr lang="tr-TR" smtClean="0"/>
              <a:t>‹#›</a:t>
            </a:fld>
            <a:endParaRPr lang="tr-TR"/>
          </a:p>
        </p:txBody>
      </p:sp>
      <p:sp>
        <p:nvSpPr>
          <p:cNvPr id="10" name="Altbilgi Yer Tutucusu 9"/>
          <p:cNvSpPr>
            <a:spLocks noGrp="1"/>
          </p:cNvSpPr>
          <p:nvPr>
            <p:ph type="ftr" sz="quarter" idx="12"/>
          </p:nvPr>
        </p:nvSpPr>
        <p:spPr>
          <a:xfrm>
            <a:off x="1600200" y="6513670"/>
            <a:ext cx="3907464" cy="274320"/>
          </a:xfrm>
        </p:spPr>
        <p:txBody>
          <a:bodyPr vert="horz" rtlCol="0"/>
          <a:lstStyle>
            <a:extLst/>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t>23.02.2018</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a:xfrm>
            <a:off x="8641080" y="6514568"/>
            <a:ext cx="464288" cy="274320"/>
          </a:xfrm>
        </p:spPr>
        <p:txBody>
          <a:bodyPr/>
          <a:lstStyle>
            <a:extLst/>
          </a:lstStyle>
          <a:p>
            <a:fld id="{F302176B-0E47-46AC-8F43-DAB4B8A37D06}" type="slidenum">
              <a:rPr lang="tr-TR" smtClean="0"/>
              <a:t>‹#›</a:t>
            </a:fld>
            <a:endParaRPr lang="tr-TR"/>
          </a:p>
        </p:txBody>
      </p:sp>
      <p:sp>
        <p:nvSpPr>
          <p:cNvPr id="10" name="Dikdörtgen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Dikdörtgen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Dikdörtgen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Başlık 1"/>
          <p:cNvSpPr>
            <a:spLocks noGrp="1"/>
          </p:cNvSpPr>
          <p:nvPr>
            <p:ph type="title"/>
          </p:nvPr>
        </p:nvSpPr>
        <p:spPr>
          <a:xfrm>
            <a:off x="457200" y="251948"/>
            <a:ext cx="8229600" cy="1143000"/>
          </a:xfrm>
        </p:spPr>
        <p:txBody>
          <a:bodyPr anchor="b"/>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A23720DD-5B6D-40BF-8493-A6B52D484E6B}" type="datetimeFigureOut">
              <a:rPr lang="tr-TR" smtClean="0"/>
              <a:t>23.02.2018</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a:xfrm>
            <a:off x="8641080" y="6514568"/>
            <a:ext cx="464288" cy="274320"/>
          </a:xfrm>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53218"/>
            <a:ext cx="8229600" cy="1143000"/>
          </a:xfrm>
        </p:spPr>
        <p:txBody>
          <a:bodyP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A23720DD-5B6D-40BF-8493-A6B52D484E6B}" type="datetimeFigureOut">
              <a:rPr lang="tr-TR" smtClean="0"/>
              <a:t>23.02.2018</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7" name="Dikdörtgen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extLst/>
          </a:lstStyle>
          <a:p>
            <a:fld id="{A23720DD-5B6D-40BF-8493-A6B52D484E6B}" type="datetimeFigureOut">
              <a:rPr lang="tr-TR" smtClean="0"/>
              <a:t>23.02.2018</a:t>
            </a:fld>
            <a:endParaRPr lang="tr-TR"/>
          </a:p>
        </p:txBody>
      </p:sp>
      <p:sp>
        <p:nvSpPr>
          <p:cNvPr id="3" name="Altbilgi Yer Tutucusu 2"/>
          <p:cNvSpPr>
            <a:spLocks noGrp="1"/>
          </p:cNvSpPr>
          <p:nvPr>
            <p:ph type="ftr" sz="quarter" idx="11"/>
          </p:nvPr>
        </p:nvSpPr>
        <p:spPr/>
        <p:txBody>
          <a:bodyPr/>
          <a:lstStyle>
            <a:extLst/>
          </a:lstStyle>
          <a:p>
            <a:endParaRPr lang="tr-TR"/>
          </a:p>
        </p:txBody>
      </p:sp>
      <p:sp>
        <p:nvSpPr>
          <p:cNvPr id="4" name="Slayt Numarası Yer Tutucusu 3"/>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2"/>
      </p:bgRef>
    </p:bg>
    <p:spTree>
      <p:nvGrpSpPr>
        <p:cNvPr id="1" name=""/>
        <p:cNvGrpSpPr/>
        <p:nvPr/>
      </p:nvGrpSpPr>
      <p:grpSpPr>
        <a:xfrm>
          <a:off x="0" y="0"/>
          <a:ext cx="0" cy="0"/>
          <a:chOff x="0" y="0"/>
          <a:chExt cx="0" cy="0"/>
        </a:xfrm>
      </p:grpSpPr>
      <p:sp>
        <p:nvSpPr>
          <p:cNvPr id="8" name="Dikdörtgen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4963136" y="304800"/>
            <a:ext cx="3931920" cy="762000"/>
          </a:xfrm>
        </p:spPr>
        <p:txBody>
          <a:bodyPr anchor="b"/>
          <a:lstStyle>
            <a:lvl1pPr marL="0" algn="r">
              <a:buNone/>
              <a:defRPr sz="2000" b="1"/>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9" name="Veri Yer Tutucusu 8"/>
          <p:cNvSpPr>
            <a:spLocks noGrp="1"/>
          </p:cNvSpPr>
          <p:nvPr>
            <p:ph type="dt" sz="half" idx="10"/>
          </p:nvPr>
        </p:nvSpPr>
        <p:spPr>
          <a:xfrm>
            <a:off x="5562600" y="6513670"/>
            <a:ext cx="3002280" cy="274320"/>
          </a:xfrm>
        </p:spPr>
        <p:txBody>
          <a:bodyPr vert="horz" rtlCol="0"/>
          <a:lstStyle>
            <a:extLst/>
          </a:lstStyle>
          <a:p>
            <a:fld id="{A23720DD-5B6D-40BF-8493-A6B52D484E6B}" type="datetimeFigureOut">
              <a:rPr lang="tr-TR" smtClean="0"/>
              <a:t>23.02.2018</a:t>
            </a:fld>
            <a:endParaRPr lang="tr-TR"/>
          </a:p>
        </p:txBody>
      </p:sp>
      <p:sp>
        <p:nvSpPr>
          <p:cNvPr id="10" name="Slayt Numarası Yer Tutucusu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302176B-0E47-46AC-8F43-DAB4B8A37D06}" type="slidenum">
              <a:rPr lang="tr-TR" smtClean="0"/>
              <a:t>‹#›</a:t>
            </a:fld>
            <a:endParaRPr lang="tr-TR"/>
          </a:p>
        </p:txBody>
      </p:sp>
      <p:sp>
        <p:nvSpPr>
          <p:cNvPr id="11" name="Altbilgi Yer Tutucusu 10"/>
          <p:cNvSpPr>
            <a:spLocks noGrp="1"/>
          </p:cNvSpPr>
          <p:nvPr>
            <p:ph type="ftr" sz="quarter" idx="12"/>
          </p:nvPr>
        </p:nvSpPr>
        <p:spPr>
          <a:xfrm>
            <a:off x="1600200" y="6513670"/>
            <a:ext cx="3907464" cy="274320"/>
          </a:xfrm>
        </p:spPr>
        <p:txBody>
          <a:bodyPr vert="horz" rtlCol="0"/>
          <a:lstStyle>
            <a:extLst/>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3040443" y="4724400"/>
            <a:ext cx="5486400" cy="664536"/>
          </a:xfrm>
        </p:spPr>
        <p:txBody>
          <a:bodyPr anchor="b"/>
          <a:lstStyle>
            <a:lvl1pPr marL="0" algn="r">
              <a:buNone/>
              <a:defRPr sz="2000" b="1"/>
            </a:lvl1pPr>
            <a:extLst/>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13" name="Resim Yer Tutucusu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tr-TR" smtClean="0">
                <a:solidFill>
                  <a:schemeClr val="lt1"/>
                </a:solidFill>
                <a:latin typeface="+mn-lt"/>
                <a:ea typeface="+mn-ea"/>
                <a:cs typeface="+mn-cs"/>
              </a:rPr>
              <a:t>Resim eklemek için simgeyi tıklatın</a:t>
            </a:r>
            <a:endParaRPr kumimoji="0" lang="en-US" dirty="0">
              <a:solidFill>
                <a:schemeClr val="lt1"/>
              </a:solidFill>
              <a:latin typeface="+mn-lt"/>
              <a:ea typeface="+mn-ea"/>
              <a:cs typeface="+mn-cs"/>
            </a:endParaRPr>
          </a:p>
        </p:txBody>
      </p:sp>
      <p:sp>
        <p:nvSpPr>
          <p:cNvPr id="8" name="Veri Yer Tutucusu 7"/>
          <p:cNvSpPr>
            <a:spLocks noGrp="1"/>
          </p:cNvSpPr>
          <p:nvPr>
            <p:ph type="dt" sz="half" idx="10"/>
          </p:nvPr>
        </p:nvSpPr>
        <p:spPr>
          <a:xfrm>
            <a:off x="5562600" y="6509004"/>
            <a:ext cx="3002280" cy="274320"/>
          </a:xfrm>
        </p:spPr>
        <p:txBody>
          <a:bodyPr vert="horz" rtlCol="0"/>
          <a:lstStyle>
            <a:extLst/>
          </a:lstStyle>
          <a:p>
            <a:fld id="{A23720DD-5B6D-40BF-8493-A6B52D484E6B}" type="datetimeFigureOut">
              <a:rPr lang="tr-TR" smtClean="0"/>
              <a:t>23.02.2018</a:t>
            </a:fld>
            <a:endParaRPr lang="tr-TR"/>
          </a:p>
        </p:txBody>
      </p:sp>
      <p:sp>
        <p:nvSpPr>
          <p:cNvPr id="9" name="Slayt Numarası Yer Tutucusu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302176B-0E47-46AC-8F43-DAB4B8A37D06}" type="slidenum">
              <a:rPr lang="tr-TR" smtClean="0"/>
              <a:t>‹#›</a:t>
            </a:fld>
            <a:endParaRPr lang="tr-TR"/>
          </a:p>
        </p:txBody>
      </p:sp>
      <p:sp>
        <p:nvSpPr>
          <p:cNvPr id="10" name="Altbilgi Yer Tutucusu 9"/>
          <p:cNvSpPr>
            <a:spLocks noGrp="1"/>
          </p:cNvSpPr>
          <p:nvPr>
            <p:ph type="ftr" sz="quarter" idx="12"/>
          </p:nvPr>
        </p:nvSpPr>
        <p:spPr>
          <a:xfrm>
            <a:off x="1600200" y="6509004"/>
            <a:ext cx="3907464" cy="274320"/>
          </a:xfrm>
        </p:spPr>
        <p:txBody>
          <a:bodyPr vert="horz" rtlCol="0"/>
          <a:lstStyle>
            <a:extLst/>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Yuvarlatılmış Çapraz Köşeli Dikdörtgen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Altbilgi Yer Tutucusu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tr-TR"/>
          </a:p>
        </p:txBody>
      </p:sp>
      <p:sp>
        <p:nvSpPr>
          <p:cNvPr id="14" name="Veri Yer Tutucusu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A23720DD-5B6D-40BF-8493-A6B52D484E6B}" type="datetimeFigureOut">
              <a:rPr lang="tr-TR" smtClean="0"/>
              <a:t>23.02.2018</a:t>
            </a:fld>
            <a:endParaRPr lang="tr-TR"/>
          </a:p>
        </p:txBody>
      </p:sp>
      <p:sp>
        <p:nvSpPr>
          <p:cNvPr id="23" name="Slayt Numarası Yer Tutucusu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F302176B-0E47-46AC-8F43-DAB4B8A37D06}" type="slidenum">
              <a:rPr lang="tr-TR" smtClean="0"/>
              <a:t>‹#›</a:t>
            </a:fld>
            <a:endParaRPr lang="tr-TR"/>
          </a:p>
        </p:txBody>
      </p:sp>
      <p:sp>
        <p:nvSpPr>
          <p:cNvPr id="22" name="Başlık Yer Tutucusu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2195736" y="908720"/>
            <a:ext cx="6560234" cy="5400600"/>
          </a:xfrm>
        </p:spPr>
        <p:txBody>
          <a:bodyPr>
            <a:normAutofit/>
          </a:bodyPr>
          <a:lstStyle/>
          <a:p>
            <a:r>
              <a:rPr lang="tr-TR" sz="4000" dirty="0"/>
              <a:t>TOPLUMSAL BİR KURUM OLARAK </a:t>
            </a:r>
            <a:r>
              <a:rPr lang="tr-TR" sz="4000" dirty="0" smtClean="0"/>
              <a:t>HUKUK</a:t>
            </a:r>
          </a:p>
          <a:p>
            <a:endParaRPr lang="tr-TR" sz="4000" dirty="0"/>
          </a:p>
          <a:p>
            <a:endParaRPr lang="tr-TR" sz="4000" dirty="0" smtClean="0"/>
          </a:p>
          <a:p>
            <a:endParaRPr lang="tr-TR" sz="4000" dirty="0"/>
          </a:p>
          <a:p>
            <a:endParaRPr lang="tr-TR" sz="4000" dirty="0" smtClean="0"/>
          </a:p>
        </p:txBody>
      </p:sp>
    </p:spTree>
    <p:extLst>
      <p:ext uri="{BB962C8B-B14F-4D97-AF65-F5344CB8AC3E}">
        <p14:creationId xmlns:p14="http://schemas.microsoft.com/office/powerpoint/2010/main" val="438895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192688"/>
          </a:xfrm>
        </p:spPr>
        <p:txBody>
          <a:bodyPr>
            <a:normAutofit/>
          </a:bodyPr>
          <a:lstStyle/>
          <a:p>
            <a:pPr marL="0" indent="0">
              <a:buNone/>
            </a:pPr>
            <a:r>
              <a:rPr lang="tr-TR" sz="2200" dirty="0" smtClean="0"/>
              <a:t>       Toplumsal </a:t>
            </a:r>
            <a:r>
              <a:rPr lang="tr-TR" sz="2200" dirty="0"/>
              <a:t>davranış kurallarının ortak noktası toplum halinde yaşamanın gerekli kıldığı insan davranışlarını belirli bir düzene bağlamaları </a:t>
            </a:r>
            <a:r>
              <a:rPr lang="tr-TR" sz="2200" dirty="0" smtClean="0"/>
              <a:t>bu </a:t>
            </a:r>
            <a:r>
              <a:rPr lang="tr-TR" sz="2200" dirty="0"/>
              <a:t>amaçla bazı </a:t>
            </a:r>
            <a:r>
              <a:rPr lang="tr-TR" sz="2200" dirty="0" smtClean="0"/>
              <a:t>emirler </a:t>
            </a:r>
            <a:r>
              <a:rPr lang="tr-TR" sz="2200" dirty="0"/>
              <a:t>ve yasaklar getirmeleri bunlara uyulmasını sağlamak üzere çeşitli yaptırımlara yer </a:t>
            </a:r>
            <a:r>
              <a:rPr lang="tr-TR" sz="2200" dirty="0" smtClean="0"/>
              <a:t>vermeleridir. Bu </a:t>
            </a:r>
            <a:r>
              <a:rPr lang="tr-TR" sz="2200" dirty="0"/>
              <a:t>kurallardan hukuk kuralları kişilerin görev ve sorumluluklarını Yaşar işine belirli bir esaslara göre düzenlemek için </a:t>
            </a:r>
            <a:r>
              <a:rPr lang="tr-TR" sz="2200" dirty="0" smtClean="0"/>
              <a:t>geliştirilmiştir.   </a:t>
            </a:r>
          </a:p>
          <a:p>
            <a:pPr marL="0" indent="0">
              <a:buNone/>
            </a:pPr>
            <a:endParaRPr lang="tr-TR" sz="2200" dirty="0"/>
          </a:p>
          <a:p>
            <a:pPr marL="0" indent="0">
              <a:buNone/>
            </a:pPr>
            <a:endParaRPr lang="tr-TR" sz="2200" dirty="0" smtClean="0"/>
          </a:p>
          <a:p>
            <a:pPr marL="0" indent="0">
              <a:buNone/>
            </a:pPr>
            <a:r>
              <a:rPr lang="tr-TR" sz="2200" dirty="0"/>
              <a:t>    Toplum yaşamı ile hukuk adeta özdeşleşmiş </a:t>
            </a:r>
            <a:r>
              <a:rPr lang="tr-TR" sz="2200" dirty="0" smtClean="0"/>
              <a:t>gibidir. Hukuk </a:t>
            </a:r>
            <a:r>
              <a:rPr lang="tr-TR" sz="2200" dirty="0"/>
              <a:t>kuralları toplumsal yaşamın </a:t>
            </a:r>
            <a:r>
              <a:rPr lang="tr-TR" sz="2200" dirty="0" smtClean="0"/>
              <a:t>güvencesidir. </a:t>
            </a:r>
            <a:r>
              <a:rPr lang="tr-TR" sz="2200" dirty="0"/>
              <a:t>Hukuksuz bir toplum veya </a:t>
            </a:r>
            <a:r>
              <a:rPr lang="tr-TR" sz="2200" dirty="0" err="1"/>
              <a:t>toplumsuz</a:t>
            </a:r>
            <a:r>
              <a:rPr lang="tr-TR" sz="2200" dirty="0"/>
              <a:t> bir hukuktan söz </a:t>
            </a:r>
            <a:r>
              <a:rPr lang="tr-TR" sz="2200" dirty="0" smtClean="0"/>
              <a:t>edilemez.</a:t>
            </a:r>
            <a:endParaRPr lang="tr-TR" sz="2200" dirty="0"/>
          </a:p>
        </p:txBody>
      </p:sp>
    </p:spTree>
    <p:extLst>
      <p:ext uri="{BB962C8B-B14F-4D97-AF65-F5344CB8AC3E}">
        <p14:creationId xmlns:p14="http://schemas.microsoft.com/office/powerpoint/2010/main" val="260178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67853"/>
          </a:xfrm>
        </p:spPr>
        <p:txBody>
          <a:bodyPr>
            <a:normAutofit/>
          </a:bodyPr>
          <a:lstStyle/>
          <a:p>
            <a:pPr marL="0" indent="0">
              <a:buNone/>
            </a:pPr>
            <a:r>
              <a:rPr lang="tr-TR" sz="2200" dirty="0" smtClean="0"/>
              <a:t>      Genel </a:t>
            </a:r>
            <a:r>
              <a:rPr lang="tr-TR" sz="2200" dirty="0"/>
              <a:t>bir tanımla kişinin ve toplumun davranışlarını düzenlemek için getirilmiş olan </a:t>
            </a:r>
            <a:r>
              <a:rPr lang="tr-TR" sz="2200" dirty="0" smtClean="0"/>
              <a:t>emir </a:t>
            </a:r>
            <a:r>
              <a:rPr lang="tr-TR" sz="2200" dirty="0"/>
              <a:t>ve yasaklara k</a:t>
            </a:r>
            <a:r>
              <a:rPr lang="tr-TR" sz="2200" dirty="0" smtClean="0"/>
              <a:t>ural denir. Hukuk </a:t>
            </a:r>
            <a:r>
              <a:rPr lang="tr-TR" sz="2200" dirty="0"/>
              <a:t>kuralları olması gerekeni </a:t>
            </a:r>
            <a:r>
              <a:rPr lang="tr-TR" sz="2200" dirty="0" smtClean="0"/>
              <a:t>belirtirler. Bir </a:t>
            </a:r>
            <a:r>
              <a:rPr lang="tr-TR" sz="2200" dirty="0"/>
              <a:t>başka yaklaşımla hukuk </a:t>
            </a:r>
            <a:r>
              <a:rPr lang="tr-TR" sz="2200" dirty="0" smtClean="0"/>
              <a:t>kuralları, ‘’toplumu </a:t>
            </a:r>
            <a:r>
              <a:rPr lang="tr-TR" sz="2200" dirty="0"/>
              <a:t>düzenlemek için devletin yetkili organlarınca ortaya konulan genel herkes için geçerli olan </a:t>
            </a:r>
            <a:r>
              <a:rPr lang="tr-TR" sz="2200" dirty="0" smtClean="0"/>
              <a:t>emir </a:t>
            </a:r>
            <a:r>
              <a:rPr lang="tr-TR" sz="2200" dirty="0"/>
              <a:t>ve yasakları içeren kurallardır ve bunlar </a:t>
            </a:r>
            <a:r>
              <a:rPr lang="tr-TR" sz="2200" dirty="0" smtClean="0"/>
              <a:t>kanun, tüzük, </a:t>
            </a:r>
            <a:r>
              <a:rPr lang="tr-TR" sz="2200" dirty="0"/>
              <a:t>yönetmelik gibi çeşitli şekillerde ortaya </a:t>
            </a:r>
            <a:r>
              <a:rPr lang="tr-TR" sz="2200" dirty="0" smtClean="0"/>
              <a:t>konulur.’’</a:t>
            </a:r>
            <a:endParaRPr lang="tr-TR" sz="2200" dirty="0"/>
          </a:p>
        </p:txBody>
      </p:sp>
      <p:pic>
        <p:nvPicPr>
          <p:cNvPr id="4098" name="Picture 2" descr="C:\Users\tolga\Desktop\torba_yasa_nin_8_maddesi_tbmm_de_kabul_edildi_h2075_d47a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298875"/>
            <a:ext cx="5476875"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704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txBody>
          <a:bodyPr>
            <a:normAutofit/>
          </a:bodyPr>
          <a:lstStyle/>
          <a:p>
            <a:pPr marL="0" indent="0">
              <a:buNone/>
            </a:pPr>
            <a:r>
              <a:rPr lang="tr-TR" sz="2200" dirty="0"/>
              <a:t>Hukuk kurallarının başlıca alt özelliği </a:t>
            </a:r>
            <a:r>
              <a:rPr lang="tr-TR" sz="2200" dirty="0" smtClean="0"/>
              <a:t>bulunmaktadır:</a:t>
            </a:r>
          </a:p>
          <a:p>
            <a:pPr marL="0" indent="0">
              <a:buNone/>
            </a:pPr>
            <a:endParaRPr lang="tr-TR" sz="2200" dirty="0"/>
          </a:p>
          <a:p>
            <a:pPr marL="0" indent="0">
              <a:buNone/>
            </a:pPr>
            <a:r>
              <a:rPr lang="tr-TR" sz="2200" dirty="0" smtClean="0"/>
              <a:t>  -Hukuk </a:t>
            </a:r>
            <a:r>
              <a:rPr lang="tr-TR" sz="2200" dirty="0"/>
              <a:t>kurallarının koruyucusu </a:t>
            </a:r>
            <a:r>
              <a:rPr lang="tr-TR" sz="2200" dirty="0" smtClean="0"/>
              <a:t>devlettir.  </a:t>
            </a:r>
          </a:p>
          <a:p>
            <a:pPr marL="0" indent="0">
              <a:buNone/>
            </a:pPr>
            <a:r>
              <a:rPr lang="tr-TR" sz="2200" dirty="0" smtClean="0"/>
              <a:t>  -Hukuk </a:t>
            </a:r>
            <a:r>
              <a:rPr lang="tr-TR" sz="2200" dirty="0"/>
              <a:t>kuralları insan ve toplumun yararı ile ilgili olayları </a:t>
            </a:r>
            <a:r>
              <a:rPr lang="tr-TR" sz="2200" dirty="0" smtClean="0"/>
              <a:t>düzenler. </a:t>
            </a:r>
          </a:p>
          <a:p>
            <a:pPr marL="0" indent="0">
              <a:buNone/>
            </a:pPr>
            <a:r>
              <a:rPr lang="tr-TR" sz="2200" dirty="0" smtClean="0"/>
              <a:t>  -Her </a:t>
            </a:r>
            <a:r>
              <a:rPr lang="tr-TR" sz="2200" dirty="0"/>
              <a:t>hukuk kuralı bir değer yargısına </a:t>
            </a:r>
            <a:r>
              <a:rPr lang="tr-TR" sz="2200" dirty="0" smtClean="0"/>
              <a:t>dayanır. </a:t>
            </a:r>
          </a:p>
          <a:p>
            <a:pPr marL="0" indent="0">
              <a:buNone/>
            </a:pPr>
            <a:r>
              <a:rPr lang="tr-TR" sz="2200" dirty="0" smtClean="0"/>
              <a:t>  -Hukuk </a:t>
            </a:r>
            <a:r>
              <a:rPr lang="tr-TR" sz="2200" dirty="0"/>
              <a:t>kuralları toplumda meydana gelen aynı nitelikteki bütün olaylara </a:t>
            </a:r>
            <a:r>
              <a:rPr lang="tr-TR" sz="2200" dirty="0" smtClean="0"/>
              <a:t>uygulanır.</a:t>
            </a:r>
          </a:p>
          <a:p>
            <a:pPr marL="0" indent="0">
              <a:buNone/>
            </a:pPr>
            <a:r>
              <a:rPr lang="tr-TR" sz="2200" dirty="0" smtClean="0"/>
              <a:t>  -Hukuk </a:t>
            </a:r>
            <a:r>
              <a:rPr lang="tr-TR" sz="2200" dirty="0"/>
              <a:t>kuralları emredici ve yasaklayıcı özelliklere </a:t>
            </a:r>
            <a:r>
              <a:rPr lang="tr-TR" sz="2200" dirty="0" smtClean="0"/>
              <a:t>sahiptir.</a:t>
            </a:r>
          </a:p>
          <a:p>
            <a:pPr marL="0" indent="0">
              <a:buNone/>
            </a:pPr>
            <a:r>
              <a:rPr lang="tr-TR" sz="2200" dirty="0" smtClean="0"/>
              <a:t>  -Hukuk </a:t>
            </a:r>
            <a:r>
              <a:rPr lang="tr-TR" sz="2200" dirty="0"/>
              <a:t>kuralları maddi bir müeyyideye dayanır </a:t>
            </a:r>
            <a:endParaRPr lang="tr-TR" sz="2200" dirty="0" smtClean="0"/>
          </a:p>
          <a:p>
            <a:pPr marL="0" indent="0">
              <a:buNone/>
            </a:pPr>
            <a:endParaRPr lang="tr-TR" sz="2200" dirty="0" smtClean="0"/>
          </a:p>
        </p:txBody>
      </p:sp>
    </p:spTree>
    <p:extLst>
      <p:ext uri="{BB962C8B-B14F-4D97-AF65-F5344CB8AC3E}">
        <p14:creationId xmlns:p14="http://schemas.microsoft.com/office/powerpoint/2010/main" val="3341728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txBody>
          <a:bodyPr>
            <a:normAutofit/>
          </a:bodyPr>
          <a:lstStyle/>
          <a:p>
            <a:pPr marL="0" indent="0">
              <a:buNone/>
            </a:pPr>
            <a:r>
              <a:rPr lang="tr-TR" sz="2200" dirty="0" smtClean="0"/>
              <a:t>      Hukuk </a:t>
            </a:r>
            <a:r>
              <a:rPr lang="tr-TR" sz="2200" dirty="0"/>
              <a:t>kurallarının en belirgin </a:t>
            </a:r>
            <a:r>
              <a:rPr lang="tr-TR" sz="2200" dirty="0" smtClean="0"/>
              <a:t>yanını </a:t>
            </a:r>
            <a:r>
              <a:rPr lang="tr-TR" sz="2200" dirty="0"/>
              <a:t>ise hiç kuşkusuz maddi bir </a:t>
            </a:r>
            <a:r>
              <a:rPr lang="tr-TR" sz="2200" dirty="0" smtClean="0"/>
              <a:t>yaptırıma dayanmaları oluşturur. Diğer </a:t>
            </a:r>
            <a:r>
              <a:rPr lang="tr-TR" sz="2200" dirty="0"/>
              <a:t>davranış kurallarının Hiçbiri bu özelliğe sahip </a:t>
            </a:r>
            <a:r>
              <a:rPr lang="tr-TR" sz="2200" dirty="0" smtClean="0"/>
              <a:t>değildir. Hukuk </a:t>
            </a:r>
            <a:r>
              <a:rPr lang="tr-TR" sz="2200" dirty="0"/>
              <a:t>kuralları bireylerin iç dünyalarına ilişkin düzenlemelere yer vermezken ahlak ve din kuralları buna yer </a:t>
            </a:r>
            <a:r>
              <a:rPr lang="tr-TR" sz="2200" dirty="0" smtClean="0"/>
              <a:t>verebilir. Hukuk </a:t>
            </a:r>
            <a:r>
              <a:rPr lang="tr-TR" sz="2200" dirty="0"/>
              <a:t>bir toplumda </a:t>
            </a:r>
            <a:r>
              <a:rPr lang="tr-TR" sz="2200" dirty="0" smtClean="0"/>
              <a:t>güvenlik, </a:t>
            </a:r>
            <a:r>
              <a:rPr lang="tr-TR" sz="2200" dirty="0"/>
              <a:t>toplumsal </a:t>
            </a:r>
            <a:r>
              <a:rPr lang="tr-TR" sz="2200" dirty="0" smtClean="0"/>
              <a:t>düzen, Barış, özgürlük, </a:t>
            </a:r>
            <a:r>
              <a:rPr lang="tr-TR" sz="2200" dirty="0"/>
              <a:t>eşitlik ve adalet sağlama gibi işlevlere de </a:t>
            </a:r>
            <a:r>
              <a:rPr lang="tr-TR" sz="2200" dirty="0" smtClean="0"/>
              <a:t>sahiptir.</a:t>
            </a:r>
          </a:p>
          <a:p>
            <a:pPr marL="0" indent="0">
              <a:buNone/>
            </a:pPr>
            <a:endParaRPr lang="tr-TR" sz="2200" dirty="0"/>
          </a:p>
        </p:txBody>
      </p:sp>
      <p:pic>
        <p:nvPicPr>
          <p:cNvPr id="5122" name="Picture 2" descr="C:\Users\tolga\Desktop\inde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645024"/>
            <a:ext cx="2797671"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08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txBody>
          <a:bodyPr>
            <a:normAutofit/>
          </a:bodyPr>
          <a:lstStyle/>
          <a:p>
            <a:pPr marL="0" indent="0">
              <a:buNone/>
            </a:pPr>
            <a:r>
              <a:rPr lang="tr-TR" sz="2200" dirty="0" smtClean="0"/>
              <a:t>      Hukuka saygı, uygar </a:t>
            </a:r>
            <a:r>
              <a:rPr lang="tr-TR" sz="2200" dirty="0"/>
              <a:t>kültüre sahip toplumun asıl </a:t>
            </a:r>
            <a:r>
              <a:rPr lang="tr-TR" sz="2200" dirty="0" smtClean="0"/>
              <a:t>vasıflarındandır.  </a:t>
            </a:r>
            <a:r>
              <a:rPr lang="tr-TR" sz="2200" dirty="0"/>
              <a:t>T</a:t>
            </a:r>
            <a:r>
              <a:rPr lang="tr-TR" sz="2200" dirty="0" smtClean="0"/>
              <a:t>oplumun </a:t>
            </a:r>
            <a:r>
              <a:rPr lang="tr-TR" sz="2200" dirty="0"/>
              <a:t>üyeleri genel olarak </a:t>
            </a:r>
            <a:r>
              <a:rPr lang="tr-TR" sz="2200" dirty="0" smtClean="0"/>
              <a:t>hukukun, </a:t>
            </a:r>
            <a:r>
              <a:rPr lang="tr-TR" sz="2200" dirty="0"/>
              <a:t>kamu yararı yönünde işlediğine </a:t>
            </a:r>
            <a:r>
              <a:rPr lang="tr-TR" sz="2200" dirty="0" smtClean="0"/>
              <a:t>inanırlar. </a:t>
            </a:r>
            <a:r>
              <a:rPr lang="tr-TR" sz="2200" dirty="0"/>
              <a:t>Böylece hukuk kurallarının </a:t>
            </a:r>
            <a:r>
              <a:rPr lang="tr-TR" sz="2200" dirty="0" smtClean="0"/>
              <a:t>‘’Doğru </a:t>
            </a:r>
            <a:r>
              <a:rPr lang="tr-TR" sz="2200" dirty="0"/>
              <a:t>ve </a:t>
            </a:r>
            <a:r>
              <a:rPr lang="tr-TR" sz="2200" dirty="0" smtClean="0"/>
              <a:t>Adil’’ </a:t>
            </a:r>
            <a:r>
              <a:rPr lang="tr-TR" sz="2200" dirty="0"/>
              <a:t>olarak kabul edilmeleri </a:t>
            </a:r>
            <a:r>
              <a:rPr lang="tr-TR" sz="2200" dirty="0" smtClean="0"/>
              <a:t>bu </a:t>
            </a:r>
            <a:r>
              <a:rPr lang="tr-TR" sz="2200" dirty="0"/>
              <a:t>kuralların </a:t>
            </a:r>
            <a:r>
              <a:rPr lang="tr-TR" sz="2200" dirty="0" smtClean="0"/>
              <a:t>‘’meşru’’ </a:t>
            </a:r>
            <a:r>
              <a:rPr lang="tr-TR" sz="2200" dirty="0"/>
              <a:t>sayılmalarına sebep </a:t>
            </a:r>
            <a:r>
              <a:rPr lang="tr-TR" sz="2200" dirty="0" smtClean="0"/>
              <a:t>olur. Ancak </a:t>
            </a:r>
            <a:r>
              <a:rPr lang="tr-TR" sz="2200" dirty="0"/>
              <a:t>hukuk kurallarına uygun hareket edilmesi </a:t>
            </a:r>
            <a:r>
              <a:rPr lang="tr-TR" sz="2200" dirty="0" smtClean="0"/>
              <a:t>için, </a:t>
            </a:r>
            <a:r>
              <a:rPr lang="tr-TR" sz="2200" dirty="0"/>
              <a:t>bunların her zaman haklı sayılmaları gerekmez ;insanların bir çoğu </a:t>
            </a:r>
            <a:r>
              <a:rPr lang="tr-TR" sz="2200" dirty="0" smtClean="0"/>
              <a:t>itiyatlar, </a:t>
            </a:r>
            <a:r>
              <a:rPr lang="tr-TR" sz="2200" dirty="0"/>
              <a:t>statülerini kaybetme ve </a:t>
            </a:r>
            <a:r>
              <a:rPr lang="tr-TR" sz="2200" dirty="0" smtClean="0"/>
              <a:t>ceza </a:t>
            </a:r>
            <a:r>
              <a:rPr lang="tr-TR" sz="2200" dirty="0"/>
              <a:t>korkusu </a:t>
            </a:r>
            <a:r>
              <a:rPr lang="tr-TR" sz="2200" dirty="0" smtClean="0"/>
              <a:t>dolayısıyla </a:t>
            </a:r>
            <a:r>
              <a:rPr lang="tr-TR" sz="2200" dirty="0"/>
              <a:t>hukuk kurallarına uygun hareket </a:t>
            </a:r>
            <a:r>
              <a:rPr lang="tr-TR" sz="2200" dirty="0" smtClean="0"/>
              <a:t>ederler. Bununla </a:t>
            </a:r>
            <a:r>
              <a:rPr lang="tr-TR" sz="2200" dirty="0"/>
              <a:t>beraber haklı sayılmadığı için kendilerine uyulmayan hukuk kuralları da </a:t>
            </a:r>
            <a:r>
              <a:rPr lang="tr-TR" sz="2200" dirty="0" smtClean="0"/>
              <a:t>çoktur.</a:t>
            </a:r>
            <a:endParaRPr lang="tr-TR" sz="2200" dirty="0"/>
          </a:p>
        </p:txBody>
      </p:sp>
    </p:spTree>
    <p:extLst>
      <p:ext uri="{BB962C8B-B14F-4D97-AF65-F5344CB8AC3E}">
        <p14:creationId xmlns:p14="http://schemas.microsoft.com/office/powerpoint/2010/main" val="1098811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txBody>
          <a:bodyPr>
            <a:normAutofit/>
          </a:bodyPr>
          <a:lstStyle/>
          <a:p>
            <a:pPr marL="0" indent="0">
              <a:buNone/>
            </a:pPr>
            <a:r>
              <a:rPr lang="tr-TR" sz="2400" b="1" dirty="0"/>
              <a:t>Hukuk </a:t>
            </a:r>
            <a:r>
              <a:rPr lang="tr-TR" sz="2400" b="1" dirty="0" smtClean="0"/>
              <a:t>sistemleri</a:t>
            </a:r>
          </a:p>
          <a:p>
            <a:pPr marL="0" indent="0">
              <a:buNone/>
            </a:pPr>
            <a:r>
              <a:rPr lang="tr-TR" sz="2200" dirty="0" smtClean="0"/>
              <a:t>    </a:t>
            </a:r>
          </a:p>
          <a:p>
            <a:pPr marL="0" indent="0">
              <a:buNone/>
            </a:pPr>
            <a:r>
              <a:rPr lang="tr-TR" sz="2200" dirty="0"/>
              <a:t> </a:t>
            </a:r>
            <a:r>
              <a:rPr lang="tr-TR" sz="2200" dirty="0" smtClean="0"/>
              <a:t>    Her </a:t>
            </a:r>
            <a:r>
              <a:rPr lang="tr-TR" sz="2200" dirty="0"/>
              <a:t>toplumda mevcut olan hukuk kuralları o toplumun özelliklerinden etkilenerek genel bir görünüm </a:t>
            </a:r>
            <a:r>
              <a:rPr lang="tr-TR" sz="2200" dirty="0" smtClean="0"/>
              <a:t>kazanır. Bu </a:t>
            </a:r>
            <a:r>
              <a:rPr lang="tr-TR" sz="2200" dirty="0"/>
              <a:t>durum birbirine benzer </a:t>
            </a:r>
            <a:r>
              <a:rPr lang="tr-TR" sz="2200" dirty="0" smtClean="0"/>
              <a:t>ideoloji, rejim, dil </a:t>
            </a:r>
            <a:r>
              <a:rPr lang="tr-TR" sz="2200" dirty="0"/>
              <a:t>özellikleri </a:t>
            </a:r>
            <a:r>
              <a:rPr lang="tr-TR" sz="2200" dirty="0" smtClean="0"/>
              <a:t>taşıyan </a:t>
            </a:r>
            <a:r>
              <a:rPr lang="tr-TR" sz="2200" dirty="0"/>
              <a:t>toplumlarda çeşitli hukuk sistemlerinin doğmasına yol </a:t>
            </a:r>
            <a:r>
              <a:rPr lang="tr-TR" sz="2200" dirty="0" smtClean="0"/>
              <a:t>açmıştır. Günümüzde </a:t>
            </a:r>
            <a:r>
              <a:rPr lang="tr-TR" sz="2200" dirty="0"/>
              <a:t>uygulanmakta olan hukuk sistemleri başlıca dört grupta </a:t>
            </a:r>
            <a:r>
              <a:rPr lang="tr-TR" sz="2200" dirty="0" smtClean="0"/>
              <a:t>toplanabilir: </a:t>
            </a:r>
            <a:endParaRPr lang="tr-TR" sz="2200" dirty="0"/>
          </a:p>
        </p:txBody>
      </p:sp>
      <p:pic>
        <p:nvPicPr>
          <p:cNvPr id="4" name="Picture 2" descr="C:\Users\tolga\Desktop\tem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501008"/>
            <a:ext cx="3649588" cy="2956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811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txBody>
          <a:bodyPr>
            <a:normAutofit/>
          </a:bodyPr>
          <a:lstStyle/>
          <a:p>
            <a:pPr marL="0" indent="0">
              <a:buNone/>
            </a:pPr>
            <a:r>
              <a:rPr lang="tr-TR" sz="2400" b="1" dirty="0" smtClean="0"/>
              <a:t>1.Kara Avrupası Hukuk Sistemi </a:t>
            </a:r>
            <a:r>
              <a:rPr lang="tr-TR" sz="2400" b="1" dirty="0"/>
              <a:t>ve Avrupa Birliği </a:t>
            </a:r>
            <a:r>
              <a:rPr lang="tr-TR" sz="2400" b="1" dirty="0" smtClean="0"/>
              <a:t>hukuku</a:t>
            </a:r>
          </a:p>
          <a:p>
            <a:pPr marL="0" indent="0">
              <a:buNone/>
            </a:pPr>
            <a:endParaRPr lang="tr-TR" sz="2200" dirty="0"/>
          </a:p>
          <a:p>
            <a:pPr marL="0" indent="0">
              <a:buNone/>
            </a:pPr>
            <a:endParaRPr lang="tr-TR" sz="2200" dirty="0" smtClean="0"/>
          </a:p>
          <a:p>
            <a:pPr marL="0" indent="0">
              <a:buNone/>
            </a:pPr>
            <a:r>
              <a:rPr lang="tr-TR" sz="2200" dirty="0" smtClean="0"/>
              <a:t>     Bu </a:t>
            </a:r>
            <a:r>
              <a:rPr lang="tr-TR" sz="2200" dirty="0"/>
              <a:t>hukuk sistemini diğerlerinden ayıran belli başlı özellikler şu şekilde </a:t>
            </a:r>
            <a:r>
              <a:rPr lang="tr-TR" sz="2200" dirty="0" smtClean="0"/>
              <a:t>sıralanabilir:</a:t>
            </a:r>
          </a:p>
          <a:p>
            <a:pPr>
              <a:buFontTx/>
              <a:buChar char="-"/>
            </a:pPr>
            <a:r>
              <a:rPr lang="tr-TR" sz="2200" dirty="0" smtClean="0"/>
              <a:t>Yazılı </a:t>
            </a:r>
            <a:r>
              <a:rPr lang="tr-TR" sz="2200" dirty="0"/>
              <a:t>biçimde değerlenmiş </a:t>
            </a:r>
            <a:r>
              <a:rPr lang="tr-TR" sz="2200" dirty="0" smtClean="0"/>
              <a:t>olması</a:t>
            </a:r>
          </a:p>
          <a:p>
            <a:pPr>
              <a:buFontTx/>
              <a:buChar char="-"/>
            </a:pPr>
            <a:r>
              <a:rPr lang="tr-TR" sz="2200" dirty="0" smtClean="0"/>
              <a:t> Kamu </a:t>
            </a:r>
            <a:r>
              <a:rPr lang="tr-TR" sz="2200" dirty="0"/>
              <a:t>hukuku ve özel hukuk olarak ikili bir ayrıma </a:t>
            </a:r>
            <a:r>
              <a:rPr lang="tr-TR" sz="2200" dirty="0" smtClean="0"/>
              <a:t>dayanması</a:t>
            </a:r>
          </a:p>
          <a:p>
            <a:pPr>
              <a:buFontTx/>
              <a:buChar char="-"/>
            </a:pPr>
            <a:r>
              <a:rPr lang="tr-TR" sz="2200" dirty="0" smtClean="0"/>
              <a:t> Yargı </a:t>
            </a:r>
            <a:r>
              <a:rPr lang="tr-TR" sz="2200" dirty="0"/>
              <a:t>ayrılığının bulunması yargı kararlarına hukukun yardımcı kaynağı olarak değer verilmesi Emsal hukuku </a:t>
            </a:r>
            <a:r>
              <a:rPr lang="tr-TR" sz="2200" dirty="0" smtClean="0"/>
              <a:t>oluşturmaması</a:t>
            </a:r>
          </a:p>
          <a:p>
            <a:pPr>
              <a:buFontTx/>
              <a:buChar char="-"/>
            </a:pPr>
            <a:r>
              <a:rPr lang="tr-TR" sz="2200" dirty="0" smtClean="0"/>
              <a:t> </a:t>
            </a:r>
            <a:r>
              <a:rPr lang="tr-TR" sz="2200" dirty="0"/>
              <a:t>Roma hukukunun etkisi ile şekillenmiş olması</a:t>
            </a:r>
          </a:p>
        </p:txBody>
      </p:sp>
    </p:spTree>
    <p:extLst>
      <p:ext uri="{BB962C8B-B14F-4D97-AF65-F5344CB8AC3E}">
        <p14:creationId xmlns:p14="http://schemas.microsoft.com/office/powerpoint/2010/main" val="1098811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txBody>
          <a:bodyPr>
            <a:normAutofit/>
          </a:bodyPr>
          <a:lstStyle/>
          <a:p>
            <a:pPr marL="0" indent="0">
              <a:buNone/>
            </a:pPr>
            <a:r>
              <a:rPr lang="tr-TR" sz="2200" dirty="0" smtClean="0"/>
              <a:t>      Avrupa </a:t>
            </a:r>
            <a:r>
              <a:rPr lang="tr-TR" sz="2200" dirty="0"/>
              <a:t>Birliği hukuk sistemi de bu sistemle birlikte </a:t>
            </a:r>
            <a:r>
              <a:rPr lang="tr-TR" sz="2200" dirty="0" err="1" smtClean="0"/>
              <a:t>Anglo</a:t>
            </a:r>
            <a:r>
              <a:rPr lang="tr-TR" sz="2200" dirty="0" smtClean="0"/>
              <a:t>-Amerikan </a:t>
            </a:r>
            <a:r>
              <a:rPr lang="tr-TR" sz="2200" dirty="0"/>
              <a:t>hukuk sisteminden </a:t>
            </a:r>
            <a:r>
              <a:rPr lang="tr-TR" sz="2200" dirty="0" smtClean="0"/>
              <a:t>etkilenmiştir. </a:t>
            </a:r>
            <a:r>
              <a:rPr lang="tr-TR" sz="2200" dirty="0"/>
              <a:t>Buna göre Avrupa Birliği hukuku karma nitelikte ve milletler üstü bir hukuk </a:t>
            </a:r>
            <a:r>
              <a:rPr lang="tr-TR" sz="2200" dirty="0" smtClean="0"/>
              <a:t>sistemidir. </a:t>
            </a:r>
            <a:r>
              <a:rPr lang="tr-TR" sz="2200" dirty="0"/>
              <a:t>Avrupa Birliği hukuk sistemi 25 Mart 1957 tarihli Roma </a:t>
            </a:r>
            <a:r>
              <a:rPr lang="tr-TR" sz="2200" dirty="0" err="1"/>
              <a:t>anlaşması'na</a:t>
            </a:r>
            <a:r>
              <a:rPr lang="tr-TR" sz="2200" dirty="0"/>
              <a:t> </a:t>
            </a:r>
            <a:r>
              <a:rPr lang="tr-TR" sz="2200" dirty="0" smtClean="0"/>
              <a:t>dayanmaktadır.</a:t>
            </a:r>
          </a:p>
          <a:p>
            <a:pPr marL="0" indent="0">
              <a:buNone/>
            </a:pPr>
            <a:endParaRPr lang="tr-TR" sz="2200" dirty="0"/>
          </a:p>
          <a:p>
            <a:pPr marL="0" indent="0">
              <a:buNone/>
            </a:pPr>
            <a:endParaRPr lang="tr-TR" sz="2200" dirty="0" smtClean="0"/>
          </a:p>
          <a:p>
            <a:pPr marL="0" indent="0">
              <a:buNone/>
            </a:pPr>
            <a:endParaRPr lang="tr-TR" sz="2200" dirty="0"/>
          </a:p>
          <a:p>
            <a:pPr marL="0" indent="0">
              <a:buNone/>
            </a:pPr>
            <a:endParaRPr lang="tr-TR" sz="2200" dirty="0"/>
          </a:p>
        </p:txBody>
      </p:sp>
    </p:spTree>
    <p:extLst>
      <p:ext uri="{BB962C8B-B14F-4D97-AF65-F5344CB8AC3E}">
        <p14:creationId xmlns:p14="http://schemas.microsoft.com/office/powerpoint/2010/main" val="1098811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txBody>
          <a:bodyPr>
            <a:normAutofit/>
          </a:bodyPr>
          <a:lstStyle/>
          <a:p>
            <a:pPr marL="0" indent="0">
              <a:buNone/>
            </a:pPr>
            <a:r>
              <a:rPr lang="tr-TR" sz="2400" b="1" dirty="0"/>
              <a:t>2. </a:t>
            </a:r>
            <a:r>
              <a:rPr lang="tr-TR" sz="2400" b="1" dirty="0" smtClean="0"/>
              <a:t>Anglosakson Hukuk Sistemi </a:t>
            </a:r>
          </a:p>
          <a:p>
            <a:pPr marL="0" indent="0">
              <a:buNone/>
            </a:pPr>
            <a:r>
              <a:rPr lang="tr-TR" sz="2200" dirty="0"/>
              <a:t> </a:t>
            </a:r>
            <a:r>
              <a:rPr lang="tr-TR" sz="2200" dirty="0" smtClean="0"/>
              <a:t>    </a:t>
            </a:r>
          </a:p>
          <a:p>
            <a:pPr marL="0" indent="0">
              <a:buNone/>
            </a:pPr>
            <a:r>
              <a:rPr lang="tr-TR" sz="2200" dirty="0"/>
              <a:t> </a:t>
            </a:r>
            <a:r>
              <a:rPr lang="tr-TR" sz="2200" dirty="0" smtClean="0"/>
              <a:t>     İngiltere'de </a:t>
            </a:r>
            <a:r>
              <a:rPr lang="tr-TR" sz="2200" dirty="0"/>
              <a:t>doğmuş genellikle İngilizce konuşulan ülkelerde </a:t>
            </a:r>
            <a:r>
              <a:rPr lang="tr-TR" sz="2200" dirty="0" smtClean="0"/>
              <a:t>uygulanmaktadır. Kara Avrupası </a:t>
            </a:r>
            <a:r>
              <a:rPr lang="tr-TR" sz="2200" dirty="0"/>
              <a:t>sisteminin tersine kanunlaştırma hareketini yapılmamış olması </a:t>
            </a:r>
            <a:r>
              <a:rPr lang="tr-TR" sz="2200" dirty="0" smtClean="0"/>
              <a:t>gelmektedir. Hukukun </a:t>
            </a:r>
            <a:r>
              <a:rPr lang="tr-TR" sz="2200" dirty="0"/>
              <a:t>büyük bir bölümünün kaynağını yasalar değil mahkeme </a:t>
            </a:r>
            <a:r>
              <a:rPr lang="tr-TR" sz="2200" dirty="0" smtClean="0"/>
              <a:t>kararlardır.</a:t>
            </a:r>
          </a:p>
          <a:p>
            <a:pPr marL="0" indent="0">
              <a:buNone/>
            </a:pPr>
            <a:endParaRPr lang="tr-TR" sz="2200" dirty="0"/>
          </a:p>
          <a:p>
            <a:pPr marL="0" indent="0">
              <a:buNone/>
            </a:pPr>
            <a:r>
              <a:rPr lang="tr-TR" sz="2200" dirty="0" smtClean="0"/>
              <a:t>-   Gelenek </a:t>
            </a:r>
            <a:r>
              <a:rPr lang="tr-TR" sz="2200" dirty="0"/>
              <a:t>hukukunun yazılı hukuka göre </a:t>
            </a:r>
            <a:r>
              <a:rPr lang="tr-TR" sz="2200" dirty="0" smtClean="0"/>
              <a:t>daha </a:t>
            </a:r>
            <a:r>
              <a:rPr lang="tr-TR" sz="2200" dirty="0"/>
              <a:t>ağırlıklı bir yer işgal </a:t>
            </a:r>
            <a:r>
              <a:rPr lang="tr-TR" sz="2200" dirty="0" smtClean="0"/>
              <a:t>etmesi</a:t>
            </a:r>
          </a:p>
          <a:p>
            <a:pPr>
              <a:buFontTx/>
              <a:buChar char="-"/>
            </a:pPr>
            <a:r>
              <a:rPr lang="tr-TR" sz="2200" dirty="0" smtClean="0"/>
              <a:t> Herhangi </a:t>
            </a:r>
            <a:r>
              <a:rPr lang="tr-TR" sz="2200" dirty="0"/>
              <a:t>bir derlemeye gidilmemiş olması </a:t>
            </a:r>
            <a:endParaRPr lang="tr-TR" sz="2200" dirty="0" smtClean="0"/>
          </a:p>
          <a:p>
            <a:pPr>
              <a:buFontTx/>
              <a:buChar char="-"/>
            </a:pPr>
            <a:r>
              <a:rPr lang="tr-TR" sz="2200" dirty="0" smtClean="0"/>
              <a:t> Yargı </a:t>
            </a:r>
            <a:r>
              <a:rPr lang="tr-TR" sz="2200" dirty="0"/>
              <a:t>Birliği'nin </a:t>
            </a:r>
            <a:r>
              <a:rPr lang="tr-TR" sz="2200" dirty="0" smtClean="0"/>
              <a:t>varlığı</a:t>
            </a:r>
          </a:p>
          <a:p>
            <a:pPr>
              <a:buFontTx/>
              <a:buChar char="-"/>
            </a:pPr>
            <a:r>
              <a:rPr lang="tr-TR" sz="2200" dirty="0" smtClean="0"/>
              <a:t> </a:t>
            </a:r>
            <a:r>
              <a:rPr lang="tr-TR" sz="2200" dirty="0"/>
              <a:t>Kamu hukuku özel hukuk ayrımının görülmemesi </a:t>
            </a:r>
            <a:endParaRPr lang="tr-TR" sz="2200" dirty="0" smtClean="0"/>
          </a:p>
          <a:p>
            <a:pPr>
              <a:buFontTx/>
              <a:buChar char="-"/>
            </a:pPr>
            <a:r>
              <a:rPr lang="tr-TR" sz="2200" dirty="0" smtClean="0"/>
              <a:t> Yargı </a:t>
            </a:r>
            <a:r>
              <a:rPr lang="tr-TR" sz="2200" dirty="0"/>
              <a:t>kararlarının temel hukuk kaynağı oluşudur</a:t>
            </a:r>
          </a:p>
        </p:txBody>
      </p:sp>
    </p:spTree>
    <p:extLst>
      <p:ext uri="{BB962C8B-B14F-4D97-AF65-F5344CB8AC3E}">
        <p14:creationId xmlns:p14="http://schemas.microsoft.com/office/powerpoint/2010/main" val="1098811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txBody>
          <a:bodyPr>
            <a:normAutofit/>
          </a:bodyPr>
          <a:lstStyle/>
          <a:p>
            <a:pPr marL="0" indent="0">
              <a:buNone/>
            </a:pPr>
            <a:r>
              <a:rPr lang="tr-TR" sz="2400" dirty="0" smtClean="0"/>
              <a:t>3. </a:t>
            </a:r>
            <a:r>
              <a:rPr lang="tr-TR" sz="2400" dirty="0"/>
              <a:t>İslam H</a:t>
            </a:r>
            <a:r>
              <a:rPr lang="tr-TR" sz="2400" dirty="0" smtClean="0"/>
              <a:t>ukuk Sistemi</a:t>
            </a:r>
          </a:p>
          <a:p>
            <a:pPr marL="0" indent="0">
              <a:buNone/>
            </a:pPr>
            <a:endParaRPr lang="tr-TR" sz="2200" dirty="0" smtClean="0"/>
          </a:p>
          <a:p>
            <a:pPr marL="0" indent="0">
              <a:buNone/>
            </a:pPr>
            <a:endParaRPr lang="tr-TR" sz="2200" dirty="0"/>
          </a:p>
          <a:p>
            <a:pPr marL="0" indent="0">
              <a:buNone/>
            </a:pPr>
            <a:r>
              <a:rPr lang="tr-TR" sz="2200" dirty="0" smtClean="0"/>
              <a:t>      İslam </a:t>
            </a:r>
            <a:r>
              <a:rPr lang="tr-TR" sz="2200" dirty="0"/>
              <a:t>hukuku olarak tabir olunan şeyi </a:t>
            </a:r>
            <a:r>
              <a:rPr lang="tr-TR" sz="2200" dirty="0" err="1" smtClean="0"/>
              <a:t>fıkıhdır</a:t>
            </a:r>
            <a:r>
              <a:rPr lang="tr-TR" sz="2200" dirty="0" smtClean="0"/>
              <a:t>. Fıkhın </a:t>
            </a:r>
            <a:r>
              <a:rPr lang="tr-TR" sz="2200" dirty="0"/>
              <a:t>kelime anlamı bir şeyi </a:t>
            </a:r>
            <a:r>
              <a:rPr lang="tr-TR" sz="2200" dirty="0" smtClean="0"/>
              <a:t>bilmek, anlamaktır. Terminolojik </a:t>
            </a:r>
            <a:r>
              <a:rPr lang="tr-TR" sz="2200" dirty="0"/>
              <a:t>anlamı ise akıl yürütme yoluyla hukukun ayrıntılı delillerinden uygulamalı hukuk hükümleri bilmek ve çıkarmak olarak </a:t>
            </a:r>
            <a:r>
              <a:rPr lang="tr-TR" sz="2200" dirty="0" smtClean="0"/>
              <a:t>tanımlanır.</a:t>
            </a:r>
          </a:p>
          <a:p>
            <a:pPr marL="0" indent="0">
              <a:buNone/>
            </a:pPr>
            <a:endParaRPr lang="tr-TR" sz="2200" dirty="0"/>
          </a:p>
          <a:p>
            <a:pPr marL="0" indent="0">
              <a:buNone/>
            </a:pPr>
            <a:endParaRPr lang="tr-TR" sz="2200" dirty="0"/>
          </a:p>
        </p:txBody>
      </p:sp>
    </p:spTree>
    <p:extLst>
      <p:ext uri="{BB962C8B-B14F-4D97-AF65-F5344CB8AC3E}">
        <p14:creationId xmlns:p14="http://schemas.microsoft.com/office/powerpoint/2010/main" val="1098811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692696"/>
            <a:ext cx="4680520" cy="5760640"/>
          </a:xfrm>
        </p:spPr>
        <p:txBody>
          <a:bodyPr/>
          <a:lstStyle/>
          <a:p>
            <a:pPr marL="68580" indent="0">
              <a:buNone/>
            </a:pPr>
            <a:r>
              <a:rPr lang="tr-TR" b="1" dirty="0" smtClean="0"/>
              <a:t>TANIM</a:t>
            </a:r>
          </a:p>
          <a:p>
            <a:pPr marL="68580" indent="0">
              <a:buNone/>
            </a:pPr>
            <a:r>
              <a:rPr lang="tr-TR" sz="2200" dirty="0" smtClean="0"/>
              <a:t>   Toplum hayatı, amaçladığı düzen ve dengeyi yine kendi içinde ürettiği kurallarla gerçekleştirir. Toplum hayatını düzenleyen bu kurallara ‘’sosyal davranış kurallara’’ denir. Toplumların geleneksel bilgi ve görgü birikimi ile deneyimlerinden meydana gelen bu kurallar, toplumun sağlıklı işleyişini, barış ve huzurunu sağlar. Toplumsal kurallar toplumsal düzenin, toplumsal barış ve esenliğin gereğine inanan tarafından hayata geçirilir.</a:t>
            </a:r>
            <a:endParaRPr lang="tr-TR" sz="2200" dirty="0"/>
          </a:p>
        </p:txBody>
      </p:sp>
      <p:pic>
        <p:nvPicPr>
          <p:cNvPr id="13314" name="Picture 2" descr="C:\Users\tolga\Desktop\law-book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8540" y="1844824"/>
            <a:ext cx="386546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312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txBody>
          <a:bodyPr>
            <a:normAutofit/>
          </a:bodyPr>
          <a:lstStyle/>
          <a:p>
            <a:pPr marL="0" indent="0">
              <a:buNone/>
            </a:pPr>
            <a:r>
              <a:rPr lang="tr-TR" sz="2200" dirty="0" smtClean="0"/>
              <a:t>-  Şu </a:t>
            </a:r>
            <a:r>
              <a:rPr lang="tr-TR" sz="2200" dirty="0"/>
              <a:t>halde İslam Hukuku İslam dininin esaslarına </a:t>
            </a:r>
            <a:r>
              <a:rPr lang="tr-TR" sz="2200" dirty="0" smtClean="0"/>
              <a:t>dayanan, </a:t>
            </a:r>
            <a:r>
              <a:rPr lang="tr-TR" sz="2200" dirty="0"/>
              <a:t>fıkıh olarak da adlandırılan bir dinsel hukuk </a:t>
            </a:r>
            <a:r>
              <a:rPr lang="tr-TR" sz="2200" dirty="0" smtClean="0"/>
              <a:t>sistemidir.  </a:t>
            </a:r>
          </a:p>
          <a:p>
            <a:pPr marL="0" indent="0">
              <a:buNone/>
            </a:pPr>
            <a:endParaRPr lang="tr-TR" sz="2200" dirty="0" smtClean="0"/>
          </a:p>
          <a:p>
            <a:pPr marL="0" indent="0">
              <a:buNone/>
            </a:pPr>
            <a:r>
              <a:rPr lang="tr-TR" sz="2200" dirty="0" smtClean="0"/>
              <a:t>-  İslam </a:t>
            </a:r>
            <a:r>
              <a:rPr lang="tr-TR" sz="2200" dirty="0"/>
              <a:t>hukuk sistemi kurum ve kurallarını </a:t>
            </a:r>
            <a:r>
              <a:rPr lang="tr-TR" sz="2200" dirty="0" smtClean="0"/>
              <a:t>Kur'an, sünnet, </a:t>
            </a:r>
            <a:r>
              <a:rPr lang="tr-TR" sz="2200" dirty="0" err="1"/>
              <a:t>İcma</a:t>
            </a:r>
            <a:r>
              <a:rPr lang="tr-TR" sz="2200" dirty="0"/>
              <a:t> ve kıyas olmak üzere dört temel </a:t>
            </a:r>
            <a:r>
              <a:rPr lang="tr-TR" sz="2200" dirty="0" smtClean="0"/>
              <a:t>kaynağından almaktadır.  </a:t>
            </a:r>
          </a:p>
          <a:p>
            <a:pPr marL="0" indent="0">
              <a:buNone/>
            </a:pPr>
            <a:endParaRPr lang="tr-TR" sz="2200" dirty="0"/>
          </a:p>
          <a:p>
            <a:pPr marL="0" indent="0">
              <a:buNone/>
            </a:pPr>
            <a:r>
              <a:rPr lang="tr-TR" sz="2200" dirty="0" smtClean="0"/>
              <a:t>-  Bu </a:t>
            </a:r>
            <a:r>
              <a:rPr lang="tr-TR" sz="2200" dirty="0"/>
              <a:t>hukuk sistemi günümüzde saf anlamıyla ve tümüyle olmamakla birlikte </a:t>
            </a:r>
            <a:r>
              <a:rPr lang="tr-TR" sz="2200" dirty="0" smtClean="0"/>
              <a:t>bazı </a:t>
            </a:r>
            <a:r>
              <a:rPr lang="tr-TR" sz="2200" dirty="0" err="1"/>
              <a:t>müslüman</a:t>
            </a:r>
            <a:r>
              <a:rPr lang="tr-TR" sz="2200" dirty="0"/>
              <a:t> devletler de uygulama alanları ve olanağını </a:t>
            </a:r>
            <a:r>
              <a:rPr lang="tr-TR" sz="2200" dirty="0" smtClean="0"/>
              <a:t>bulmaktadır.</a:t>
            </a:r>
          </a:p>
          <a:p>
            <a:pPr marL="0" indent="0">
              <a:buNone/>
            </a:pPr>
            <a:endParaRPr lang="tr-TR" sz="2200" dirty="0"/>
          </a:p>
        </p:txBody>
      </p:sp>
    </p:spTree>
    <p:extLst>
      <p:ext uri="{BB962C8B-B14F-4D97-AF65-F5344CB8AC3E}">
        <p14:creationId xmlns:p14="http://schemas.microsoft.com/office/powerpoint/2010/main" val="1098811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txBody>
          <a:bodyPr>
            <a:normAutofit/>
          </a:bodyPr>
          <a:lstStyle/>
          <a:p>
            <a:pPr marL="0" indent="0">
              <a:buNone/>
            </a:pPr>
            <a:r>
              <a:rPr lang="tr-TR" sz="2400" b="1" dirty="0" smtClean="0"/>
              <a:t>4. Sosyalist Hukuk Sistemi</a:t>
            </a:r>
          </a:p>
          <a:p>
            <a:pPr marL="0" indent="0">
              <a:buNone/>
            </a:pPr>
            <a:endParaRPr lang="tr-TR" sz="2200" dirty="0"/>
          </a:p>
          <a:p>
            <a:pPr marL="0" indent="0">
              <a:buNone/>
            </a:pPr>
            <a:endParaRPr lang="tr-TR" sz="2200" dirty="0" smtClean="0"/>
          </a:p>
          <a:p>
            <a:pPr marL="0" indent="0">
              <a:buNone/>
            </a:pPr>
            <a:r>
              <a:rPr lang="tr-TR" sz="2200" dirty="0" smtClean="0"/>
              <a:t>       1917 </a:t>
            </a:r>
            <a:r>
              <a:rPr lang="tr-TR" sz="2200" dirty="0" err="1"/>
              <a:t>olşevik</a:t>
            </a:r>
            <a:r>
              <a:rPr lang="tr-TR" sz="2200" dirty="0"/>
              <a:t> İhtilali ardından Rusya'da uygulamaya konulan hukuk </a:t>
            </a:r>
            <a:r>
              <a:rPr lang="tr-TR" sz="2200" dirty="0" smtClean="0"/>
              <a:t>sistemidir. </a:t>
            </a:r>
            <a:r>
              <a:rPr lang="tr-TR" sz="2200" dirty="0"/>
              <a:t>Birinci Dünya Savaşı'nın ardından da Küba Çin Kuzey Kore gibi ülkelerde uygulamaya </a:t>
            </a:r>
            <a:r>
              <a:rPr lang="tr-TR" sz="2200" dirty="0" smtClean="0"/>
              <a:t>konulmuştur. Diğer </a:t>
            </a:r>
            <a:r>
              <a:rPr lang="tr-TR" sz="2200" dirty="0"/>
              <a:t>hukuk sistemlerinden farklı olarak toplumu değiştirmenin ve komünizm aşamasına ulaştırmanın bir aracı olarak </a:t>
            </a:r>
            <a:r>
              <a:rPr lang="tr-TR" sz="2200" dirty="0" smtClean="0"/>
              <a:t>düşünülmüştür. Toplum </a:t>
            </a:r>
            <a:r>
              <a:rPr lang="tr-TR" sz="2200" dirty="0"/>
              <a:t>komünizm aşamasına geçince hukuka da gerek </a:t>
            </a:r>
            <a:r>
              <a:rPr lang="tr-TR" sz="2200" dirty="0" smtClean="0"/>
              <a:t>kalmayacaktır. </a:t>
            </a:r>
            <a:r>
              <a:rPr lang="tr-TR" sz="2200" dirty="0"/>
              <a:t>Çünkü hukuk </a:t>
            </a:r>
            <a:r>
              <a:rPr lang="tr-TR" sz="2200" dirty="0" smtClean="0"/>
              <a:t>egemen </a:t>
            </a:r>
            <a:r>
              <a:rPr lang="tr-TR" sz="2200" dirty="0"/>
              <a:t>sınıfların zayıf sınıflar üzerindeki baskı </a:t>
            </a:r>
            <a:r>
              <a:rPr lang="tr-TR" sz="2200" dirty="0" smtClean="0"/>
              <a:t>aracıdır. Devlet </a:t>
            </a:r>
            <a:r>
              <a:rPr lang="tr-TR" sz="2200" dirty="0"/>
              <a:t>ve toplum çıkarları bireysel çıkarın daima üstünde yer aldığından bu hukuk sisteminde özel hukuk kamu hukuku karşısında silip konumdadır</a:t>
            </a:r>
          </a:p>
        </p:txBody>
      </p:sp>
    </p:spTree>
    <p:extLst>
      <p:ext uri="{BB962C8B-B14F-4D97-AF65-F5344CB8AC3E}">
        <p14:creationId xmlns:p14="http://schemas.microsoft.com/office/powerpoint/2010/main" val="1098811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txBody>
          <a:bodyPr>
            <a:normAutofit/>
          </a:bodyPr>
          <a:lstStyle/>
          <a:p>
            <a:pPr marL="0" indent="0">
              <a:buNone/>
            </a:pPr>
            <a:endParaRPr lang="tr-TR" sz="2200" dirty="0"/>
          </a:p>
        </p:txBody>
      </p:sp>
      <p:pic>
        <p:nvPicPr>
          <p:cNvPr id="14338" name="Picture 2" descr="C:\Users\tolga\Desktop\20171224_1654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9748464"/>
            <a:ext cx="4171964" cy="7416824"/>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404664"/>
            <a:ext cx="4536504" cy="621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8811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txBody>
          <a:bodyPr>
            <a:normAutofit/>
          </a:bodyPr>
          <a:lstStyle/>
          <a:p>
            <a:pPr marL="0" indent="0">
              <a:buNone/>
            </a:pPr>
            <a:r>
              <a:rPr lang="tr-TR" sz="2400" b="1" dirty="0"/>
              <a:t>Türk hukuk </a:t>
            </a:r>
            <a:r>
              <a:rPr lang="tr-TR" sz="2400" b="1" dirty="0" smtClean="0"/>
              <a:t>sistemi</a:t>
            </a:r>
          </a:p>
          <a:p>
            <a:pPr marL="0" indent="0">
              <a:buNone/>
            </a:pPr>
            <a:endParaRPr lang="tr-TR" sz="2200" dirty="0"/>
          </a:p>
          <a:p>
            <a:pPr marL="0" indent="0">
              <a:buNone/>
            </a:pPr>
            <a:r>
              <a:rPr lang="tr-TR" sz="2200" dirty="0" smtClean="0"/>
              <a:t>    Türk </a:t>
            </a:r>
            <a:r>
              <a:rPr lang="tr-TR" sz="2200" dirty="0"/>
              <a:t>hukuk </a:t>
            </a:r>
            <a:r>
              <a:rPr lang="tr-TR" sz="2200" dirty="0" smtClean="0"/>
              <a:t>sistemi, </a:t>
            </a:r>
            <a:r>
              <a:rPr lang="tr-TR" sz="2200" dirty="0"/>
              <a:t>Türkiye Cumhuriyeti </a:t>
            </a:r>
            <a:r>
              <a:rPr lang="tr-TR" sz="2200" dirty="0" smtClean="0"/>
              <a:t>Devletinin </a:t>
            </a:r>
            <a:r>
              <a:rPr lang="tr-TR" sz="2200" dirty="0"/>
              <a:t>kurulması ile şekillenmiş ve son olarak 1982 anayasasının esaslar ile </a:t>
            </a:r>
            <a:r>
              <a:rPr lang="tr-TR" sz="2200" dirty="0" smtClean="0"/>
              <a:t>belirlenmiştir. </a:t>
            </a:r>
            <a:r>
              <a:rPr lang="tr-TR" sz="2200" dirty="0"/>
              <a:t>Türk hukuk sistemi Kara Avrupa hukuk sistemi özellikleri </a:t>
            </a:r>
            <a:r>
              <a:rPr lang="tr-TR" sz="2200" dirty="0" smtClean="0"/>
              <a:t>taşımaktadır. </a:t>
            </a:r>
            <a:r>
              <a:rPr lang="tr-TR" sz="2200" dirty="0"/>
              <a:t>Bu açıdan kamu hukuku ve özel hukuk ikili bir ayrıma </a:t>
            </a:r>
            <a:r>
              <a:rPr lang="tr-TR" sz="2200" dirty="0" smtClean="0"/>
              <a:t>dayanmaktadır. </a:t>
            </a:r>
          </a:p>
          <a:p>
            <a:pPr marL="0" indent="0">
              <a:buNone/>
            </a:pPr>
            <a:endParaRPr lang="tr-TR" sz="2200" dirty="0"/>
          </a:p>
          <a:p>
            <a:pPr marL="0" indent="0">
              <a:buNone/>
            </a:pPr>
            <a:endParaRPr lang="tr-TR" sz="2200" dirty="0" smtClean="0"/>
          </a:p>
          <a:p>
            <a:pPr marL="0" indent="0">
              <a:buNone/>
            </a:pPr>
            <a:r>
              <a:rPr lang="tr-TR" sz="2200" dirty="0"/>
              <a:t>   Özel </a:t>
            </a:r>
            <a:r>
              <a:rPr lang="tr-TR" sz="2200" dirty="0" smtClean="0"/>
              <a:t>hukuk; </a:t>
            </a:r>
            <a:r>
              <a:rPr lang="tr-TR" sz="2200" dirty="0"/>
              <a:t>Medeni </a:t>
            </a:r>
            <a:r>
              <a:rPr lang="tr-TR" sz="2200" dirty="0" smtClean="0"/>
              <a:t>Hukuk, Borçlar Hukuku, Ticaret Hukuku, Devletler Özel Hukuku, </a:t>
            </a:r>
            <a:r>
              <a:rPr lang="tr-TR" sz="2200" dirty="0"/>
              <a:t>Medeni </a:t>
            </a:r>
            <a:r>
              <a:rPr lang="tr-TR" sz="2200" dirty="0" smtClean="0"/>
              <a:t>Usul Hukuku, İcra </a:t>
            </a:r>
            <a:r>
              <a:rPr lang="tr-TR" sz="2200" dirty="0"/>
              <a:t>ve </a:t>
            </a:r>
            <a:r>
              <a:rPr lang="tr-TR" sz="2200" dirty="0" smtClean="0"/>
              <a:t>İflas Hukuku </a:t>
            </a:r>
            <a:r>
              <a:rPr lang="tr-TR" sz="2200" dirty="0"/>
              <a:t>gibi alt </a:t>
            </a:r>
            <a:r>
              <a:rPr lang="tr-TR" sz="2200" dirty="0" smtClean="0"/>
              <a:t>dallarından oluşmaktadır.</a:t>
            </a:r>
            <a:endParaRPr lang="tr-TR" sz="2200" dirty="0"/>
          </a:p>
        </p:txBody>
      </p:sp>
    </p:spTree>
    <p:extLst>
      <p:ext uri="{BB962C8B-B14F-4D97-AF65-F5344CB8AC3E}">
        <p14:creationId xmlns:p14="http://schemas.microsoft.com/office/powerpoint/2010/main" val="1098811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txBody>
          <a:bodyPr>
            <a:normAutofit/>
          </a:bodyPr>
          <a:lstStyle/>
          <a:p>
            <a:pPr marL="0" indent="0">
              <a:buNone/>
            </a:pPr>
            <a:r>
              <a:rPr lang="tr-TR" sz="2200" dirty="0"/>
              <a:t>Kamu </a:t>
            </a:r>
            <a:r>
              <a:rPr lang="tr-TR" sz="2200" dirty="0" smtClean="0"/>
              <a:t>hukuku ise, </a:t>
            </a:r>
            <a:r>
              <a:rPr lang="tr-TR" sz="2200" dirty="0"/>
              <a:t>anayasa </a:t>
            </a:r>
            <a:r>
              <a:rPr lang="tr-TR" sz="2200" dirty="0" smtClean="0"/>
              <a:t>hukuku, </a:t>
            </a:r>
            <a:r>
              <a:rPr lang="tr-TR" sz="2200" dirty="0"/>
              <a:t>idare </a:t>
            </a:r>
            <a:r>
              <a:rPr lang="tr-TR" sz="2200" dirty="0" smtClean="0"/>
              <a:t>hukuku, </a:t>
            </a:r>
            <a:r>
              <a:rPr lang="tr-TR" sz="2200" dirty="0"/>
              <a:t>ceza </a:t>
            </a:r>
            <a:r>
              <a:rPr lang="tr-TR" sz="2200" dirty="0" smtClean="0"/>
              <a:t>hukuku, </a:t>
            </a:r>
            <a:r>
              <a:rPr lang="tr-TR" sz="2200" dirty="0"/>
              <a:t>devletler genel </a:t>
            </a:r>
            <a:r>
              <a:rPr lang="tr-TR" sz="2200" dirty="0" smtClean="0"/>
              <a:t>hukuku, </a:t>
            </a:r>
            <a:r>
              <a:rPr lang="tr-TR" sz="2200" dirty="0"/>
              <a:t>Disiplin </a:t>
            </a:r>
            <a:r>
              <a:rPr lang="tr-TR" sz="2200" dirty="0" smtClean="0"/>
              <a:t>Hukuku, </a:t>
            </a:r>
            <a:r>
              <a:rPr lang="tr-TR" sz="2200" dirty="0"/>
              <a:t>maliye </a:t>
            </a:r>
            <a:r>
              <a:rPr lang="tr-TR" sz="2200" dirty="0" smtClean="0"/>
              <a:t>hukuku, </a:t>
            </a:r>
            <a:r>
              <a:rPr lang="tr-TR" sz="2200" dirty="0"/>
              <a:t>ceza usul </a:t>
            </a:r>
            <a:r>
              <a:rPr lang="tr-TR" sz="2200" dirty="0" smtClean="0"/>
              <a:t>hukuku, </a:t>
            </a:r>
            <a:r>
              <a:rPr lang="tr-TR" sz="2200" dirty="0"/>
              <a:t>genel kamu </a:t>
            </a:r>
            <a:r>
              <a:rPr lang="tr-TR" sz="2200" dirty="0" smtClean="0"/>
              <a:t>hukuku, İnsan </a:t>
            </a:r>
            <a:r>
              <a:rPr lang="tr-TR" sz="2200" dirty="0"/>
              <a:t>Hakları Hukuku ve sosyal güvenlik hukuku gibi alt dallardan </a:t>
            </a:r>
            <a:r>
              <a:rPr lang="tr-TR" sz="2200" dirty="0" smtClean="0"/>
              <a:t>oluşmaktadır. </a:t>
            </a:r>
          </a:p>
          <a:p>
            <a:pPr marL="0" indent="0">
              <a:buNone/>
            </a:pPr>
            <a:endParaRPr lang="tr-TR" sz="2200" dirty="0"/>
          </a:p>
          <a:p>
            <a:pPr marL="0" indent="0">
              <a:buNone/>
            </a:pPr>
            <a:endParaRPr lang="tr-TR" sz="2200" dirty="0" smtClean="0"/>
          </a:p>
          <a:p>
            <a:pPr marL="0" indent="0">
              <a:buNone/>
            </a:pPr>
            <a:r>
              <a:rPr lang="tr-TR" sz="2200" dirty="0"/>
              <a:t> </a:t>
            </a:r>
            <a:r>
              <a:rPr lang="tr-TR" sz="2200" dirty="0" smtClean="0"/>
              <a:t>     Çeviri </a:t>
            </a:r>
            <a:r>
              <a:rPr lang="tr-TR" sz="2200" dirty="0"/>
              <a:t>hukuku iş hukuku tüketici hukuku ve benzeri karma hukuk dalları da </a:t>
            </a:r>
            <a:r>
              <a:rPr lang="tr-TR" sz="2200" dirty="0" smtClean="0"/>
              <a:t>bulunmaktadır.</a:t>
            </a:r>
            <a:endParaRPr lang="tr-TR" sz="2200" dirty="0"/>
          </a:p>
        </p:txBody>
      </p:sp>
    </p:spTree>
    <p:extLst>
      <p:ext uri="{BB962C8B-B14F-4D97-AF65-F5344CB8AC3E}">
        <p14:creationId xmlns:p14="http://schemas.microsoft.com/office/powerpoint/2010/main" val="1098811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txBody>
          <a:bodyPr>
            <a:normAutofit/>
          </a:bodyPr>
          <a:lstStyle/>
          <a:p>
            <a:pPr marL="0" indent="0">
              <a:buNone/>
            </a:pPr>
            <a:r>
              <a:rPr lang="tr-TR" sz="2200" dirty="0" smtClean="0"/>
              <a:t>      Burada </a:t>
            </a:r>
            <a:r>
              <a:rPr lang="tr-TR" sz="2200" dirty="0"/>
              <a:t>ele alınan her hukuk dalının da alt dalları </a:t>
            </a:r>
            <a:r>
              <a:rPr lang="tr-TR" sz="2200" dirty="0" smtClean="0"/>
              <a:t>bulunabilmektedir. Buradan </a:t>
            </a:r>
            <a:r>
              <a:rPr lang="tr-TR" sz="2200" dirty="0"/>
              <a:t>bakıldığında </a:t>
            </a:r>
            <a:r>
              <a:rPr lang="tr-TR" sz="2200" dirty="0" smtClean="0"/>
              <a:t>hukukun; </a:t>
            </a:r>
            <a:r>
              <a:rPr lang="tr-TR" sz="2200" dirty="0"/>
              <a:t>toplumsal yaşamın ve ilişkilerin hemen her boyutunda kurallar ortaya koyan bir alan olarak topluma olan etkisini çok daha net olarak gözler önüne </a:t>
            </a:r>
            <a:r>
              <a:rPr lang="tr-TR" sz="2200" dirty="0" smtClean="0"/>
              <a:t>serilmektedir. </a:t>
            </a:r>
          </a:p>
          <a:p>
            <a:pPr marL="0" indent="0">
              <a:buNone/>
            </a:pPr>
            <a:endParaRPr lang="tr-TR" sz="2200" dirty="0"/>
          </a:p>
          <a:p>
            <a:pPr marL="0" indent="0">
              <a:buNone/>
            </a:pPr>
            <a:endParaRPr lang="tr-TR" sz="2200" dirty="0" smtClean="0"/>
          </a:p>
          <a:p>
            <a:pPr marL="0" indent="0">
              <a:buNone/>
            </a:pPr>
            <a:r>
              <a:rPr lang="tr-TR" sz="2200" dirty="0" smtClean="0"/>
              <a:t>       Türk </a:t>
            </a:r>
            <a:r>
              <a:rPr lang="tr-TR" sz="2200" dirty="0"/>
              <a:t>hukukunun kaynakları ise yazılı ve yazılı olmayan kaynaklar olarak ikiye </a:t>
            </a:r>
            <a:r>
              <a:rPr lang="tr-TR" sz="2200" dirty="0" smtClean="0"/>
              <a:t>ayrılmaktadır. </a:t>
            </a:r>
            <a:r>
              <a:rPr lang="tr-TR" sz="2200" dirty="0"/>
              <a:t>Yazılı </a:t>
            </a:r>
            <a:r>
              <a:rPr lang="tr-TR" sz="2200" dirty="0" smtClean="0"/>
              <a:t>kaynaklar; Anayasa, yasalar, </a:t>
            </a:r>
            <a:r>
              <a:rPr lang="tr-TR" sz="2200" dirty="0"/>
              <a:t>yasalara eşdeğer yazılı hukuk </a:t>
            </a:r>
            <a:r>
              <a:rPr lang="tr-TR" sz="2200" dirty="0" smtClean="0"/>
              <a:t>kuralları, </a:t>
            </a:r>
            <a:r>
              <a:rPr lang="tr-TR" sz="2200" dirty="0"/>
              <a:t>uluslararası </a:t>
            </a:r>
            <a:r>
              <a:rPr lang="tr-TR" sz="2200" dirty="0" smtClean="0"/>
              <a:t>sözleşmeler, </a:t>
            </a:r>
            <a:r>
              <a:rPr lang="tr-TR" sz="2200" dirty="0"/>
              <a:t>kanun hükmünde </a:t>
            </a:r>
            <a:r>
              <a:rPr lang="tr-TR" sz="2200" dirty="0" smtClean="0"/>
              <a:t>kararnameler, </a:t>
            </a:r>
            <a:r>
              <a:rPr lang="tr-TR" sz="2200" dirty="0"/>
              <a:t>TBMM iç </a:t>
            </a:r>
            <a:r>
              <a:rPr lang="tr-TR" sz="2200" dirty="0" smtClean="0"/>
              <a:t>tüzükleri, tüzükler, yönetmeliklerdir. Yazılı </a:t>
            </a:r>
            <a:r>
              <a:rPr lang="tr-TR" sz="2200" dirty="0"/>
              <a:t>olmayan kaynakları örf ve </a:t>
            </a:r>
            <a:r>
              <a:rPr lang="tr-TR" sz="2200" dirty="0" smtClean="0"/>
              <a:t>adetler.</a:t>
            </a:r>
            <a:endParaRPr lang="tr-TR" sz="2200" dirty="0"/>
          </a:p>
        </p:txBody>
      </p:sp>
    </p:spTree>
    <p:extLst>
      <p:ext uri="{BB962C8B-B14F-4D97-AF65-F5344CB8AC3E}">
        <p14:creationId xmlns:p14="http://schemas.microsoft.com/office/powerpoint/2010/main" val="1098811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txBody>
          <a:bodyPr>
            <a:normAutofit/>
          </a:bodyPr>
          <a:lstStyle/>
          <a:p>
            <a:pPr marL="0" indent="0">
              <a:buNone/>
            </a:pPr>
            <a:r>
              <a:rPr lang="tr-TR" sz="2200" dirty="0" smtClean="0"/>
              <a:t>       Hukuk kuralları ister mahkemelerde ister meclislerde meydana getirilsin, örf adetlerden farklı olarak, bilerek ve istenerek yaratılır ve yürürlüğe konulurlar. Hukuk kuralları esaslarını toplum bakımdan örf adetlerin yetersizliğinde bulurlar. Bu açıdan bakıldığında örf ve adetler hukukun hem kaynağı hem de ortaya çıkmasında önemli nedenlerdir.</a:t>
            </a:r>
            <a:endParaRPr lang="tr-TR" sz="2200" dirty="0"/>
          </a:p>
        </p:txBody>
      </p:sp>
      <p:pic>
        <p:nvPicPr>
          <p:cNvPr id="7170" name="Picture 2" descr="C:\Users\tolga\Desktop\haberInPu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429000"/>
            <a:ext cx="5760641"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811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839861"/>
          </a:xfrm>
        </p:spPr>
        <p:txBody>
          <a:bodyPr>
            <a:normAutofit/>
          </a:bodyPr>
          <a:lstStyle/>
          <a:p>
            <a:pPr marL="0" indent="0">
              <a:buNone/>
            </a:pPr>
            <a:r>
              <a:rPr lang="tr-TR" sz="2200" dirty="0" smtClean="0"/>
              <a:t>        Türk </a:t>
            </a:r>
            <a:r>
              <a:rPr lang="tr-TR" sz="2200" dirty="0"/>
              <a:t>hukuk sistemi hem insan unsuruna değer veren hem de toplum menfaatlerini koruyan bir yaklaşıma sahiptir. Ancak toplum menfaatleri ile kişi menfaatlerinden çalışması halinde kişiye zarar vermeden toplum menfaatine önem vermektedir.</a:t>
            </a:r>
          </a:p>
          <a:p>
            <a:pPr marL="0" indent="0">
              <a:buNone/>
            </a:pPr>
            <a:endParaRPr lang="tr-TR" sz="2200" dirty="0"/>
          </a:p>
        </p:txBody>
      </p:sp>
    </p:spTree>
    <p:extLst>
      <p:ext uri="{BB962C8B-B14F-4D97-AF65-F5344CB8AC3E}">
        <p14:creationId xmlns:p14="http://schemas.microsoft.com/office/powerpoint/2010/main" val="3386146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0591"/>
            <a:ext cx="8229600" cy="6120680"/>
          </a:xfrm>
        </p:spPr>
        <p:txBody>
          <a:bodyPr>
            <a:normAutofit/>
          </a:bodyPr>
          <a:lstStyle/>
          <a:p>
            <a:pPr marL="0" indent="0">
              <a:buNone/>
            </a:pPr>
            <a:r>
              <a:rPr lang="tr-TR" sz="2400" b="1" dirty="0"/>
              <a:t>Türk hukuk </a:t>
            </a:r>
            <a:r>
              <a:rPr lang="tr-TR" sz="2400" b="1" dirty="0" smtClean="0"/>
              <a:t>kurumları</a:t>
            </a:r>
          </a:p>
          <a:p>
            <a:pPr marL="0" indent="0">
              <a:buNone/>
            </a:pPr>
            <a:endParaRPr lang="tr-TR" sz="2200" dirty="0"/>
          </a:p>
          <a:p>
            <a:pPr marL="0" indent="0">
              <a:buNone/>
            </a:pPr>
            <a:r>
              <a:rPr lang="tr-TR" sz="2200" dirty="0"/>
              <a:t> </a:t>
            </a:r>
            <a:r>
              <a:rPr lang="tr-TR" sz="2200" dirty="0" smtClean="0"/>
              <a:t> </a:t>
            </a:r>
            <a:r>
              <a:rPr lang="tr-TR" sz="2200" i="1" dirty="0" smtClean="0"/>
              <a:t>Yargı</a:t>
            </a:r>
          </a:p>
          <a:p>
            <a:pPr marL="0" indent="0">
              <a:buNone/>
            </a:pPr>
            <a:endParaRPr lang="tr-TR" sz="2200" dirty="0" smtClean="0"/>
          </a:p>
          <a:p>
            <a:pPr marL="0" indent="0">
              <a:buNone/>
            </a:pPr>
            <a:r>
              <a:rPr lang="tr-TR" sz="2200" dirty="0" smtClean="0"/>
              <a:t>    Hukuksal </a:t>
            </a:r>
            <a:r>
              <a:rPr lang="tr-TR" sz="2200" dirty="0"/>
              <a:t>uyuşmazlığın bağımsız mahkemelerce yargısal usul ve teknikleri kullanılarak çözümü işlemine yargı </a:t>
            </a:r>
            <a:r>
              <a:rPr lang="tr-TR" sz="2200" dirty="0" smtClean="0"/>
              <a:t>denir. Mahkemelerin </a:t>
            </a:r>
            <a:r>
              <a:rPr lang="tr-TR" sz="2200" dirty="0"/>
              <a:t>kuruluşu görev ve yetkileri yargılama usulleri ile </a:t>
            </a:r>
            <a:r>
              <a:rPr lang="tr-TR" sz="2200" dirty="0" smtClean="0"/>
              <a:t>düzenlenir… Hukuksal </a:t>
            </a:r>
            <a:r>
              <a:rPr lang="tr-TR" sz="2200" dirty="0"/>
              <a:t>uyuşmazlıkların hangi yargı yerlerinde görüleceği konusu </a:t>
            </a:r>
            <a:r>
              <a:rPr lang="tr-TR" sz="2200" dirty="0" smtClean="0"/>
              <a:t>her </a:t>
            </a:r>
            <a:r>
              <a:rPr lang="tr-TR" sz="2200" dirty="0"/>
              <a:t>şeyden önce bu ülkede uygulanan yargısal rejime </a:t>
            </a:r>
            <a:r>
              <a:rPr lang="tr-TR" sz="2200" dirty="0" smtClean="0"/>
              <a:t>bağlıdır. Türkiye’de </a:t>
            </a:r>
            <a:r>
              <a:rPr lang="tr-TR" sz="2200" dirty="0"/>
              <a:t>idare </a:t>
            </a:r>
            <a:r>
              <a:rPr lang="tr-TR" sz="2200" dirty="0" smtClean="0"/>
              <a:t>rejim benimsemiştir.</a:t>
            </a:r>
            <a:endParaRPr lang="tr-TR" sz="2200" dirty="0"/>
          </a:p>
        </p:txBody>
      </p:sp>
      <p:pic>
        <p:nvPicPr>
          <p:cNvPr id="9218" name="Picture 2" descr="C:\Users\tolga\Desktop\56256730f018fb45587d85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872324"/>
            <a:ext cx="5269087" cy="2964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811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txBody>
          <a:bodyPr>
            <a:normAutofit/>
          </a:bodyPr>
          <a:lstStyle/>
          <a:p>
            <a:pPr marL="0" indent="0">
              <a:buNone/>
            </a:pPr>
            <a:r>
              <a:rPr lang="tr-TR" sz="2400" b="1" dirty="0"/>
              <a:t>Türk hukuk sisteminin </a:t>
            </a:r>
            <a:r>
              <a:rPr lang="tr-TR" sz="2400" b="1" dirty="0" smtClean="0"/>
              <a:t>sorunları</a:t>
            </a:r>
          </a:p>
          <a:p>
            <a:pPr marL="0" indent="0">
              <a:buNone/>
            </a:pPr>
            <a:endParaRPr lang="tr-TR" sz="2200" dirty="0"/>
          </a:p>
          <a:p>
            <a:pPr marL="0" indent="0">
              <a:buNone/>
            </a:pPr>
            <a:endParaRPr lang="tr-TR" sz="2200" dirty="0" smtClean="0"/>
          </a:p>
          <a:p>
            <a:pPr marL="0" indent="0">
              <a:buNone/>
            </a:pPr>
            <a:r>
              <a:rPr lang="tr-TR" sz="2200" dirty="0" smtClean="0"/>
              <a:t>     Türk </a:t>
            </a:r>
            <a:r>
              <a:rPr lang="tr-TR" sz="2200" dirty="0"/>
              <a:t>pozitif hukukunun belli başlı soruları </a:t>
            </a:r>
            <a:r>
              <a:rPr lang="tr-TR" sz="2200" dirty="0" smtClean="0"/>
              <a:t>ikiye ayrılmaktadır. </a:t>
            </a:r>
            <a:r>
              <a:rPr lang="tr-TR" sz="2200" dirty="0"/>
              <a:t>Bunlardan ilki hukuk </a:t>
            </a:r>
            <a:r>
              <a:rPr lang="tr-TR" sz="2200" dirty="0" smtClean="0"/>
              <a:t>yapım-yazım </a:t>
            </a:r>
            <a:r>
              <a:rPr lang="tr-TR" sz="2200" dirty="0"/>
              <a:t>tekniğine ilişkin </a:t>
            </a:r>
            <a:r>
              <a:rPr lang="tr-TR" sz="2200" dirty="0" smtClean="0"/>
              <a:t>olandır. </a:t>
            </a:r>
            <a:r>
              <a:rPr lang="tr-TR" sz="2200" dirty="0"/>
              <a:t>Buna göre mevcut hukuk dili oldukça eski olan sözcük ve kavramlar ile ifade </a:t>
            </a:r>
            <a:r>
              <a:rPr lang="tr-TR" sz="2200" dirty="0" smtClean="0"/>
              <a:t>edilir. İkinci </a:t>
            </a:r>
            <a:r>
              <a:rPr lang="tr-TR" sz="2200" dirty="0"/>
              <a:t>sorun ise </a:t>
            </a:r>
            <a:r>
              <a:rPr lang="tr-TR" sz="2200" dirty="0" smtClean="0"/>
              <a:t>içeriğidir. </a:t>
            </a:r>
            <a:r>
              <a:rPr lang="tr-TR" sz="2200" dirty="0"/>
              <a:t>hukuk kurallarının her geçen gün değişiklik geçirmesi yaşa </a:t>
            </a:r>
            <a:r>
              <a:rPr lang="tr-TR" sz="2200" dirty="0" smtClean="0"/>
              <a:t>hükmünde </a:t>
            </a:r>
            <a:r>
              <a:rPr lang="tr-TR" sz="2200" dirty="0"/>
              <a:t>kararnamelerin gerekli gereksiz birçok konuda yaygın bir biçimde kullanılması bireylerin bilgi sahibi olabilmelerini </a:t>
            </a:r>
            <a:r>
              <a:rPr lang="tr-TR" sz="2200" dirty="0" smtClean="0"/>
              <a:t>güçleştirmektedir.</a:t>
            </a:r>
            <a:endParaRPr lang="tr-TR" sz="2200" dirty="0"/>
          </a:p>
        </p:txBody>
      </p:sp>
    </p:spTree>
    <p:extLst>
      <p:ext uri="{BB962C8B-B14F-4D97-AF65-F5344CB8AC3E}">
        <p14:creationId xmlns:p14="http://schemas.microsoft.com/office/powerpoint/2010/main" val="1098811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904656"/>
          </a:xfrm>
        </p:spPr>
        <p:txBody>
          <a:bodyPr>
            <a:normAutofit/>
          </a:bodyPr>
          <a:lstStyle/>
          <a:p>
            <a:pPr marL="0" indent="0">
              <a:buNone/>
            </a:pPr>
            <a:r>
              <a:rPr lang="tr-TR" sz="2200" dirty="0" smtClean="0"/>
              <a:t>Bu nedenle kural tanımayan insanlar, toplumun doğrudan yaptırımları ile karşılaşırlar. Bu yaptırımlar, alay </a:t>
            </a:r>
            <a:r>
              <a:rPr lang="tr-TR" sz="2200" dirty="0" err="1" smtClean="0"/>
              <a:t>etme,hakaret</a:t>
            </a:r>
            <a:r>
              <a:rPr lang="tr-TR" sz="2200" dirty="0" smtClean="0"/>
              <a:t> etme, </a:t>
            </a:r>
            <a:r>
              <a:rPr lang="tr-TR" sz="2200" dirty="0" err="1" smtClean="0"/>
              <a:t>dışlanma,para</a:t>
            </a:r>
            <a:r>
              <a:rPr lang="tr-TR" sz="2200" dirty="0" smtClean="0"/>
              <a:t> cezası, hapis ve hatta ölüm cezaları şeklinde ortaya çıkar.</a:t>
            </a:r>
          </a:p>
          <a:p>
            <a:pPr marL="0" indent="0">
              <a:buNone/>
            </a:pPr>
            <a:endParaRPr lang="tr-TR" sz="2200" dirty="0"/>
          </a:p>
          <a:p>
            <a:pPr marL="0" indent="0">
              <a:buNone/>
            </a:pPr>
            <a:r>
              <a:rPr lang="tr-TR" sz="2200" dirty="0" smtClean="0"/>
              <a:t>     Sosyal davranış kuralları şunlardır: Örf ve adetler, görgü kuralları, ahlak kuralları, din kuralları ve hukuk kuralları. Bu kurallar,  toplumların yapısına göre kendi içinde derece farklılığı gösterir. </a:t>
            </a:r>
          </a:p>
          <a:p>
            <a:pPr marL="0" indent="0">
              <a:buNone/>
            </a:pPr>
            <a:endParaRPr lang="tr-TR" sz="2200" dirty="0"/>
          </a:p>
          <a:p>
            <a:pPr marL="0" indent="0">
              <a:buNone/>
            </a:pPr>
            <a:r>
              <a:rPr lang="tr-TR" sz="2200" dirty="0" smtClean="0"/>
              <a:t>      Geleneksel karakterli toplumlarda örf ve adetler birinci derecede etkili olurken, modern karakterli toplumlarda bu öncelik hukuk kurallarınındır. Hukuk kuralları yazılı kurallarken diğer kurallar sözlü kurallardır.</a:t>
            </a:r>
            <a:endParaRPr lang="tr-TR" sz="2200" dirty="0"/>
          </a:p>
        </p:txBody>
      </p:sp>
    </p:spTree>
    <p:extLst>
      <p:ext uri="{BB962C8B-B14F-4D97-AF65-F5344CB8AC3E}">
        <p14:creationId xmlns:p14="http://schemas.microsoft.com/office/powerpoint/2010/main" val="4044711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txBody>
          <a:bodyPr>
            <a:normAutofit/>
          </a:bodyPr>
          <a:lstStyle/>
          <a:p>
            <a:pPr marL="0" indent="0">
              <a:buNone/>
            </a:pPr>
            <a:r>
              <a:rPr lang="tr-TR" sz="2500" b="1" dirty="0"/>
              <a:t>Hukuk ve S</a:t>
            </a:r>
            <a:r>
              <a:rPr lang="tr-TR" sz="2500" b="1" dirty="0" smtClean="0"/>
              <a:t>osyoloji</a:t>
            </a:r>
          </a:p>
          <a:p>
            <a:pPr marL="0" indent="0">
              <a:buNone/>
            </a:pPr>
            <a:endParaRPr lang="tr-TR" sz="2200" dirty="0" smtClean="0"/>
          </a:p>
          <a:p>
            <a:pPr marL="0" indent="0">
              <a:buNone/>
            </a:pPr>
            <a:endParaRPr lang="tr-TR" sz="2200" dirty="0"/>
          </a:p>
          <a:p>
            <a:pPr marL="0" indent="0">
              <a:buNone/>
            </a:pPr>
            <a:r>
              <a:rPr lang="tr-TR" sz="2200" dirty="0" smtClean="0"/>
              <a:t>         Hukukun </a:t>
            </a:r>
            <a:r>
              <a:rPr lang="tr-TR" sz="2200" dirty="0"/>
              <a:t>temel sorunsalı </a:t>
            </a:r>
            <a:r>
              <a:rPr lang="tr-TR" sz="2200" dirty="0" smtClean="0"/>
              <a:t>adalettir. Hukuk </a:t>
            </a:r>
            <a:r>
              <a:rPr lang="tr-TR" sz="2200" dirty="0"/>
              <a:t>adaletin temini ve sürdürülmesi hususunda </a:t>
            </a:r>
            <a:r>
              <a:rPr lang="tr-TR" sz="2200" dirty="0" smtClean="0"/>
              <a:t>normlar, kurallar, kanunlar, </a:t>
            </a:r>
            <a:r>
              <a:rPr lang="tr-TR" sz="2200" dirty="0"/>
              <a:t>mevzuat ve yönergeler esas </a:t>
            </a:r>
            <a:r>
              <a:rPr lang="tr-TR" sz="2200" dirty="0" smtClean="0"/>
              <a:t>alır. Hukuki </a:t>
            </a:r>
            <a:r>
              <a:rPr lang="tr-TR" sz="2200" dirty="0"/>
              <a:t>vurgular için sağlam ve güvenilir belge ve bilgiler </a:t>
            </a:r>
            <a:r>
              <a:rPr lang="tr-TR" sz="2200" dirty="0" smtClean="0"/>
              <a:t>gerekir. Bunlardan </a:t>
            </a:r>
            <a:r>
              <a:rPr lang="tr-TR" sz="2200" dirty="0"/>
              <a:t>yoksun olan sorunlar hukuki güvence ve destek </a:t>
            </a:r>
            <a:r>
              <a:rPr lang="tr-TR" sz="2200" dirty="0" smtClean="0"/>
              <a:t>bulamaz. Ancak </a:t>
            </a:r>
            <a:r>
              <a:rPr lang="tr-TR" sz="2200" dirty="0"/>
              <a:t>işin bir de toplumsal boyutu </a:t>
            </a:r>
            <a:r>
              <a:rPr lang="tr-TR" sz="2200" dirty="0" smtClean="0"/>
              <a:t>vardır. Bu </a:t>
            </a:r>
            <a:r>
              <a:rPr lang="tr-TR" sz="2200" dirty="0"/>
              <a:t>noktada sosyoloji ilgilendiren konu kurallar normlar ve yasalar değil kuralların düzen altına alacağı toplumsal </a:t>
            </a:r>
            <a:r>
              <a:rPr lang="tr-TR" sz="2200" dirty="0" smtClean="0"/>
              <a:t>gerçekliktir.</a:t>
            </a:r>
            <a:endParaRPr lang="tr-TR" sz="2200" dirty="0"/>
          </a:p>
        </p:txBody>
      </p:sp>
    </p:spTree>
    <p:extLst>
      <p:ext uri="{BB962C8B-B14F-4D97-AF65-F5344CB8AC3E}">
        <p14:creationId xmlns:p14="http://schemas.microsoft.com/office/powerpoint/2010/main" val="1098811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txBody>
          <a:bodyPr>
            <a:normAutofit/>
          </a:bodyPr>
          <a:lstStyle/>
          <a:p>
            <a:pPr marL="0" indent="0">
              <a:buNone/>
            </a:pPr>
            <a:r>
              <a:rPr lang="tr-TR" sz="2500" b="1" dirty="0"/>
              <a:t>Hukuk </a:t>
            </a:r>
            <a:r>
              <a:rPr lang="tr-TR" sz="2500" b="1" dirty="0" smtClean="0"/>
              <a:t>sosyolojisi</a:t>
            </a:r>
          </a:p>
          <a:p>
            <a:pPr marL="0" indent="0">
              <a:buNone/>
            </a:pPr>
            <a:endParaRPr lang="tr-TR" sz="2200" dirty="0"/>
          </a:p>
          <a:p>
            <a:pPr marL="0" indent="0">
              <a:buNone/>
            </a:pPr>
            <a:r>
              <a:rPr lang="tr-TR" sz="2200" dirty="0" smtClean="0"/>
              <a:t>    Hukuk </a:t>
            </a:r>
            <a:r>
              <a:rPr lang="tr-TR" sz="2200" dirty="0"/>
              <a:t>sosyolojisi toplumsal normların toplumsal gerçeklikle ilişkilerini araştıran normatif bir </a:t>
            </a:r>
            <a:r>
              <a:rPr lang="tr-TR" sz="2200" dirty="0" smtClean="0"/>
              <a:t>dalıdır. Kitabımızda </a:t>
            </a:r>
            <a:r>
              <a:rPr lang="tr-TR" sz="2200" dirty="0"/>
              <a:t>daha önce de belirttiğimiz gibi </a:t>
            </a:r>
            <a:r>
              <a:rPr lang="tr-TR" sz="2200" dirty="0" smtClean="0"/>
              <a:t>‘’sosyoloji yok, </a:t>
            </a:r>
            <a:r>
              <a:rPr lang="tr-TR" sz="2200" dirty="0"/>
              <a:t>sosyolojiler </a:t>
            </a:r>
            <a:r>
              <a:rPr lang="tr-TR" sz="2200" dirty="0" smtClean="0"/>
              <a:t>vardır.’’</a:t>
            </a:r>
          </a:p>
          <a:p>
            <a:pPr marL="0" indent="0">
              <a:buNone/>
            </a:pPr>
            <a:endParaRPr lang="tr-TR" sz="2200" dirty="0"/>
          </a:p>
          <a:p>
            <a:pPr marL="0" indent="0">
              <a:buNone/>
            </a:pPr>
            <a:r>
              <a:rPr lang="tr-TR" sz="2200" dirty="0"/>
              <a:t>  </a:t>
            </a:r>
            <a:r>
              <a:rPr lang="tr-TR" sz="2200" dirty="0" smtClean="0"/>
              <a:t>  Hukuk </a:t>
            </a:r>
            <a:r>
              <a:rPr lang="tr-TR" sz="2200" dirty="0"/>
              <a:t>sosyolojisi çok genç bir bilim </a:t>
            </a:r>
            <a:r>
              <a:rPr lang="tr-TR" sz="2200" dirty="0" smtClean="0"/>
              <a:t>dalıdır. </a:t>
            </a:r>
            <a:r>
              <a:rPr lang="tr-TR" sz="2200" dirty="0"/>
              <a:t>Çünkü oldukça kısa bir geçmişe </a:t>
            </a:r>
            <a:r>
              <a:rPr lang="tr-TR" sz="2200" dirty="0" smtClean="0"/>
              <a:t>sahiptir.</a:t>
            </a:r>
          </a:p>
          <a:p>
            <a:pPr marL="0" indent="0">
              <a:buNone/>
            </a:pPr>
            <a:endParaRPr lang="tr-TR" sz="2200" dirty="0"/>
          </a:p>
          <a:p>
            <a:pPr marL="0" indent="0">
              <a:buNone/>
            </a:pPr>
            <a:r>
              <a:rPr lang="tr-TR" sz="2200" dirty="0"/>
              <a:t>    Hukuk sosyolojisinin isim babası ise İtalyan hukukçu </a:t>
            </a:r>
            <a:r>
              <a:rPr lang="tr-TR" sz="2200" dirty="0" smtClean="0"/>
              <a:t>D. </a:t>
            </a:r>
            <a:r>
              <a:rPr lang="tr-TR" sz="2200" dirty="0" err="1" smtClean="0"/>
              <a:t>Anzilotti’dir</a:t>
            </a:r>
            <a:r>
              <a:rPr lang="tr-TR" sz="2200" dirty="0" smtClean="0"/>
              <a:t>.</a:t>
            </a:r>
            <a:endParaRPr lang="tr-TR" sz="2200" dirty="0"/>
          </a:p>
        </p:txBody>
      </p:sp>
    </p:spTree>
    <p:extLst>
      <p:ext uri="{BB962C8B-B14F-4D97-AF65-F5344CB8AC3E}">
        <p14:creationId xmlns:p14="http://schemas.microsoft.com/office/powerpoint/2010/main" val="2828321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txBody>
          <a:bodyPr>
            <a:normAutofit/>
          </a:bodyPr>
          <a:lstStyle/>
          <a:p>
            <a:pPr marL="0" indent="0">
              <a:buNone/>
            </a:pPr>
            <a:r>
              <a:rPr lang="tr-TR" sz="2200" dirty="0" smtClean="0"/>
              <a:t>         Toplum </a:t>
            </a:r>
            <a:r>
              <a:rPr lang="tr-TR" sz="2200" dirty="0"/>
              <a:t>bilimin nesnesi kısaca toplumsal yaşam olmakla birlikte hukukunda kendisini konu olarak aynı nesneyi seçtiği </a:t>
            </a:r>
            <a:r>
              <a:rPr lang="tr-TR" sz="2200" dirty="0" smtClean="0"/>
              <a:t>açıktır… Kuşkusuz </a:t>
            </a:r>
            <a:r>
              <a:rPr lang="tr-TR" sz="2200" dirty="0"/>
              <a:t>konuların aynı </a:t>
            </a:r>
            <a:r>
              <a:rPr lang="tr-TR" sz="2200" dirty="0" smtClean="0"/>
              <a:t>olması, toplumbilimle </a:t>
            </a:r>
            <a:r>
              <a:rPr lang="tr-TR" sz="2200" dirty="0"/>
              <a:t>hukukun bilimsel niteliklerinin de aynı olması sonucunu </a:t>
            </a:r>
            <a:r>
              <a:rPr lang="tr-TR" sz="2200" dirty="0" smtClean="0"/>
              <a:t>doğurmaktadır. Düzenleyici </a:t>
            </a:r>
            <a:r>
              <a:rPr lang="tr-TR" sz="2200" dirty="0"/>
              <a:t>görevi de içinde bulunmak üzere hukukun </a:t>
            </a:r>
            <a:r>
              <a:rPr lang="tr-TR" sz="2200" dirty="0" smtClean="0"/>
              <a:t>aslında </a:t>
            </a:r>
            <a:r>
              <a:rPr lang="tr-TR" sz="2200" dirty="0"/>
              <a:t>sosyal bir olgu türü olduğu gerçeği özellikle </a:t>
            </a:r>
            <a:r>
              <a:rPr lang="tr-TR" sz="2200" dirty="0" smtClean="0"/>
              <a:t>hukukçular </a:t>
            </a:r>
            <a:r>
              <a:rPr lang="tr-TR" sz="2200" dirty="0"/>
              <a:t>tarafından </a:t>
            </a:r>
            <a:r>
              <a:rPr lang="tr-TR" sz="2200" dirty="0" smtClean="0"/>
              <a:t>kavrandıktan </a:t>
            </a:r>
            <a:r>
              <a:rPr lang="tr-TR" sz="2200" dirty="0"/>
              <a:t>sonra hukukunda toplum bilimi tarafından araştırılabilecek görüşü ağırlık kazanarak hukuku inceleyecek yeni bir bilim dalının </a:t>
            </a:r>
            <a:r>
              <a:rPr lang="tr-TR" sz="2200" dirty="0" smtClean="0"/>
              <a:t>‘’hukuk sosyolojisi’’ </a:t>
            </a:r>
            <a:r>
              <a:rPr lang="tr-TR" sz="2200" dirty="0"/>
              <a:t>adı altında oluşturulması zorunluluğu ortaya </a:t>
            </a:r>
            <a:r>
              <a:rPr lang="tr-TR" sz="2200" dirty="0" smtClean="0"/>
              <a:t>çıkmıştır.</a:t>
            </a:r>
            <a:endParaRPr lang="tr-TR" sz="2200" dirty="0"/>
          </a:p>
        </p:txBody>
      </p:sp>
    </p:spTree>
    <p:extLst>
      <p:ext uri="{BB962C8B-B14F-4D97-AF65-F5344CB8AC3E}">
        <p14:creationId xmlns:p14="http://schemas.microsoft.com/office/powerpoint/2010/main" val="2828321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txBody>
          <a:bodyPr>
            <a:normAutofit/>
          </a:bodyPr>
          <a:lstStyle/>
          <a:p>
            <a:pPr marL="0" indent="0">
              <a:buNone/>
            </a:pPr>
            <a:r>
              <a:rPr lang="tr-TR" sz="2200" dirty="0"/>
              <a:t>Hukuk sosyolojisinin </a:t>
            </a:r>
            <a:r>
              <a:rPr lang="tr-TR" sz="2200" dirty="0" smtClean="0"/>
              <a:t>doğmasında :</a:t>
            </a:r>
          </a:p>
          <a:p>
            <a:pPr marL="0" indent="0">
              <a:buNone/>
            </a:pPr>
            <a:endParaRPr lang="tr-TR" sz="2200" dirty="0"/>
          </a:p>
          <a:p>
            <a:pPr marL="0" indent="0">
              <a:buNone/>
            </a:pPr>
            <a:r>
              <a:rPr lang="tr-TR" sz="2200" dirty="0" err="1" smtClean="0"/>
              <a:t>Hume</a:t>
            </a:r>
            <a:endParaRPr lang="tr-TR" sz="2200" dirty="0" smtClean="0"/>
          </a:p>
          <a:p>
            <a:pPr marL="0" indent="0">
              <a:buNone/>
            </a:pPr>
            <a:endParaRPr lang="tr-TR" sz="2200" dirty="0"/>
          </a:p>
          <a:p>
            <a:pPr marL="0" indent="0">
              <a:buNone/>
            </a:pPr>
            <a:endParaRPr lang="tr-TR" sz="2200" dirty="0" smtClean="0"/>
          </a:p>
          <a:p>
            <a:pPr marL="0" indent="0">
              <a:buNone/>
            </a:pPr>
            <a:endParaRPr lang="tr-TR" sz="2200" dirty="0"/>
          </a:p>
          <a:p>
            <a:pPr marL="0" indent="0">
              <a:buNone/>
            </a:pPr>
            <a:endParaRPr lang="tr-TR" sz="2200" dirty="0" smtClean="0"/>
          </a:p>
          <a:p>
            <a:pPr marL="0" indent="0">
              <a:buNone/>
            </a:pPr>
            <a:endParaRPr lang="tr-TR" sz="2200" dirty="0"/>
          </a:p>
          <a:p>
            <a:pPr marL="0" indent="0">
              <a:buNone/>
            </a:pPr>
            <a:r>
              <a:rPr lang="tr-TR" sz="2200" dirty="0" smtClean="0"/>
              <a:t>Montesquieu</a:t>
            </a:r>
          </a:p>
          <a:p>
            <a:pPr marL="0" indent="0">
              <a:buNone/>
            </a:pPr>
            <a:endParaRPr lang="tr-TR" sz="2200" dirty="0"/>
          </a:p>
          <a:p>
            <a:pPr marL="0" indent="0">
              <a:buNone/>
            </a:pPr>
            <a:endParaRPr lang="tr-TR" sz="2200" dirty="0" smtClean="0"/>
          </a:p>
          <a:p>
            <a:pPr marL="0" indent="0">
              <a:buNone/>
            </a:pPr>
            <a:endParaRPr lang="tr-TR" sz="2200" dirty="0" smtClean="0"/>
          </a:p>
          <a:p>
            <a:pPr marL="0" indent="0">
              <a:buNone/>
            </a:pPr>
            <a:endParaRPr lang="tr-TR" sz="2200" dirty="0"/>
          </a:p>
          <a:p>
            <a:pPr marL="0" indent="0">
              <a:buNone/>
            </a:pPr>
            <a:endParaRPr lang="tr-TR" sz="2200" dirty="0" smtClean="0"/>
          </a:p>
          <a:p>
            <a:pPr marL="0" indent="0">
              <a:buNone/>
            </a:pPr>
            <a:endParaRPr lang="tr-TR" sz="2200" dirty="0"/>
          </a:p>
          <a:p>
            <a:pPr marL="0" indent="0">
              <a:buNone/>
            </a:pPr>
            <a:r>
              <a:rPr lang="tr-TR" sz="2200" dirty="0" err="1"/>
              <a:t>Thibault</a:t>
            </a:r>
            <a:endParaRPr lang="tr-TR" sz="2200" dirty="0"/>
          </a:p>
          <a:p>
            <a:pPr marL="0" indent="0">
              <a:buNone/>
            </a:pPr>
            <a:endParaRPr lang="tr-TR" sz="2200" dirty="0"/>
          </a:p>
        </p:txBody>
      </p:sp>
      <p:pic>
        <p:nvPicPr>
          <p:cNvPr id="11266" name="Picture 2" descr="C:\Users\tolga\Desktop\220px-Allan_Ramsay_-_David_Hume,_1711_-_1776._Historian_and_philosopher_-_Google_Art_Proje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620688"/>
            <a:ext cx="1813942"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tolga\Desktop\c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212976"/>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321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txBody>
          <a:bodyPr>
            <a:normAutofit/>
          </a:bodyPr>
          <a:lstStyle/>
          <a:p>
            <a:pPr marL="0" indent="0">
              <a:buNone/>
            </a:pPr>
            <a:r>
              <a:rPr lang="tr-TR" sz="2200" dirty="0" err="1" smtClean="0"/>
              <a:t>Savigny</a:t>
            </a:r>
            <a:endParaRPr lang="tr-TR" sz="2200" dirty="0"/>
          </a:p>
          <a:p>
            <a:pPr marL="0" indent="0">
              <a:buNone/>
            </a:pPr>
            <a:endParaRPr lang="tr-TR" sz="2200" dirty="0"/>
          </a:p>
          <a:p>
            <a:pPr marL="0" indent="0">
              <a:buNone/>
            </a:pPr>
            <a:endParaRPr lang="tr-TR" sz="2200" dirty="0"/>
          </a:p>
          <a:p>
            <a:pPr marL="0" indent="0">
              <a:buNone/>
            </a:pPr>
            <a:r>
              <a:rPr lang="tr-TR" sz="2200" dirty="0" smtClean="0"/>
              <a:t>     </a:t>
            </a:r>
          </a:p>
          <a:p>
            <a:pPr marL="0" indent="0">
              <a:buNone/>
            </a:pPr>
            <a:endParaRPr lang="tr-TR" sz="2200" dirty="0"/>
          </a:p>
          <a:p>
            <a:pPr marL="0" indent="0">
              <a:buNone/>
            </a:pPr>
            <a:endParaRPr lang="tr-TR" sz="2200" dirty="0" smtClean="0"/>
          </a:p>
          <a:p>
            <a:pPr marL="0" indent="0">
              <a:buNone/>
            </a:pPr>
            <a:endParaRPr lang="tr-TR" sz="2200" dirty="0"/>
          </a:p>
          <a:p>
            <a:pPr marL="0" indent="0">
              <a:buNone/>
            </a:pPr>
            <a:endParaRPr lang="tr-TR" sz="2200" dirty="0" smtClean="0"/>
          </a:p>
          <a:p>
            <a:pPr marL="0" indent="0">
              <a:buNone/>
            </a:pPr>
            <a:endParaRPr lang="tr-TR" sz="2200" dirty="0"/>
          </a:p>
          <a:p>
            <a:pPr marL="0" indent="0">
              <a:buNone/>
            </a:pPr>
            <a:r>
              <a:rPr lang="tr-TR" sz="2200" dirty="0" err="1" smtClean="0"/>
              <a:t>Erlich</a:t>
            </a:r>
            <a:endParaRPr lang="tr-TR" sz="2200" dirty="0" smtClean="0"/>
          </a:p>
          <a:p>
            <a:pPr marL="0" indent="0">
              <a:buNone/>
            </a:pPr>
            <a:endParaRPr lang="tr-TR" sz="2200" dirty="0"/>
          </a:p>
          <a:p>
            <a:pPr marL="0" indent="0">
              <a:buNone/>
            </a:pPr>
            <a:endParaRPr lang="tr-TR" sz="2200" dirty="0" smtClean="0"/>
          </a:p>
          <a:p>
            <a:pPr marL="0" indent="0">
              <a:buNone/>
            </a:pPr>
            <a:endParaRPr lang="tr-TR" sz="2200" dirty="0"/>
          </a:p>
          <a:p>
            <a:pPr marL="0" indent="0">
              <a:buNone/>
            </a:pPr>
            <a:endParaRPr lang="tr-TR" sz="2200" dirty="0" smtClean="0"/>
          </a:p>
          <a:p>
            <a:pPr marL="0" indent="0">
              <a:buNone/>
            </a:pPr>
            <a:endParaRPr lang="tr-TR" sz="2200" dirty="0"/>
          </a:p>
          <a:p>
            <a:pPr marL="0" indent="0">
              <a:buNone/>
            </a:pPr>
            <a:endParaRPr lang="tr-TR" sz="2200" dirty="0" smtClean="0"/>
          </a:p>
          <a:p>
            <a:pPr marL="0" indent="0">
              <a:buNone/>
            </a:pPr>
            <a:r>
              <a:rPr lang="tr-TR" sz="2200" dirty="0" smtClean="0"/>
              <a:t>Etkili olmuştur.</a:t>
            </a:r>
            <a:endParaRPr lang="tr-TR" sz="2200" dirty="0"/>
          </a:p>
          <a:p>
            <a:pPr marL="0" indent="0">
              <a:buNone/>
            </a:pPr>
            <a:endParaRPr lang="tr-TR" sz="2200" dirty="0"/>
          </a:p>
        </p:txBody>
      </p:sp>
      <p:pic>
        <p:nvPicPr>
          <p:cNvPr id="12290" name="Picture 2" descr="C:\Users\tolga\Desktop\Friedrich_Carl_von_Savigny_-_Imagines_philologor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404664"/>
            <a:ext cx="2456642"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321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2972065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976664"/>
          </a:xfrm>
        </p:spPr>
        <p:txBody>
          <a:bodyPr>
            <a:normAutofit/>
          </a:bodyPr>
          <a:lstStyle/>
          <a:p>
            <a:pPr marL="0" indent="0">
              <a:buNone/>
            </a:pPr>
            <a:r>
              <a:rPr lang="tr-TR" sz="2400" b="1" dirty="0" smtClean="0"/>
              <a:t>HUKUK NEDİR?</a:t>
            </a:r>
          </a:p>
          <a:p>
            <a:pPr marL="0" indent="0">
              <a:buNone/>
            </a:pPr>
            <a:r>
              <a:rPr lang="tr-TR" sz="2200" dirty="0" smtClean="0"/>
              <a:t>   </a:t>
            </a:r>
          </a:p>
          <a:p>
            <a:pPr marL="0" indent="0">
              <a:buNone/>
            </a:pPr>
            <a:r>
              <a:rPr lang="tr-TR" sz="2200" dirty="0"/>
              <a:t> </a:t>
            </a:r>
            <a:r>
              <a:rPr lang="tr-TR" sz="2200" dirty="0" smtClean="0"/>
              <a:t>      Hukuk hem tanımını hem de anlam ve içeriğini işte bu yaptırımlardan almaktadır. Buna göre hukuk, toplumu düzenleyen ve toplum yaptırımı ile güçlendirilmiş devlet tarafından düzenlenmiş kurallar bütünüdür. Sözlü kuralların cezaları manevi iken, hukuk kurallarının ise hapis cezası, hak yoksunluğu, tazminat ödeme gibi maddi yaptırımlardır.</a:t>
            </a:r>
          </a:p>
          <a:p>
            <a:pPr marL="0" indent="0">
              <a:buNone/>
            </a:pPr>
            <a:endParaRPr lang="tr-TR" sz="2200" dirty="0"/>
          </a:p>
          <a:p>
            <a:pPr marL="0" indent="0">
              <a:buNone/>
            </a:pPr>
            <a:r>
              <a:rPr lang="tr-TR" sz="2200" dirty="0" smtClean="0"/>
              <a:t>    Hukuk kavramının tanımı da eğitim ve kültür tanımında olduğu gibi üzerinde herkesin uzlaştığı ortak bir tanıma sahip değildir.</a:t>
            </a:r>
            <a:endParaRPr lang="tr-TR" sz="2200" dirty="0"/>
          </a:p>
        </p:txBody>
      </p:sp>
      <p:pic>
        <p:nvPicPr>
          <p:cNvPr id="4" name="Picture 2" descr="C:\Users\tolga\Desktop\hukukslay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365104"/>
            <a:ext cx="6567652" cy="2291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526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332656"/>
            <a:ext cx="8424936" cy="6192688"/>
          </a:xfrm>
        </p:spPr>
        <p:txBody>
          <a:bodyPr>
            <a:normAutofit/>
          </a:bodyPr>
          <a:lstStyle/>
          <a:p>
            <a:pPr marL="0" indent="0">
              <a:buNone/>
            </a:pPr>
            <a:r>
              <a:rPr lang="tr-TR" sz="2200" dirty="0"/>
              <a:t>Bazı tanım denemeleri ise şöyle </a:t>
            </a:r>
            <a:r>
              <a:rPr lang="tr-TR" sz="2200" dirty="0" smtClean="0"/>
              <a:t>örneklenebilir:</a:t>
            </a:r>
          </a:p>
          <a:p>
            <a:pPr>
              <a:buFontTx/>
              <a:buChar char="-"/>
            </a:pPr>
            <a:endParaRPr lang="tr-TR" sz="2200" dirty="0" smtClean="0"/>
          </a:p>
          <a:p>
            <a:pPr>
              <a:buFontTx/>
              <a:buChar char="-"/>
            </a:pPr>
            <a:r>
              <a:rPr lang="tr-TR" sz="2200" dirty="0" smtClean="0"/>
              <a:t>Hukuk </a:t>
            </a:r>
            <a:r>
              <a:rPr lang="tr-TR" sz="2200" dirty="0"/>
              <a:t>toplumu düzenleyen ve devletin yaptırım gücünü belirleyen yasaların </a:t>
            </a:r>
            <a:r>
              <a:rPr lang="tr-TR" sz="2200" dirty="0" smtClean="0"/>
              <a:t>bütünüdür.</a:t>
            </a:r>
          </a:p>
          <a:p>
            <a:pPr>
              <a:buFontTx/>
              <a:buChar char="-"/>
            </a:pPr>
            <a:endParaRPr lang="tr-TR" sz="2200" dirty="0" smtClean="0"/>
          </a:p>
          <a:p>
            <a:pPr>
              <a:buFontTx/>
              <a:buChar char="-"/>
            </a:pPr>
            <a:r>
              <a:rPr lang="tr-TR" sz="2200" dirty="0" smtClean="0"/>
              <a:t>En </a:t>
            </a:r>
            <a:r>
              <a:rPr lang="tr-TR" sz="2200" dirty="0"/>
              <a:t>eski Hukuk </a:t>
            </a:r>
            <a:r>
              <a:rPr lang="tr-TR" sz="2200" dirty="0" smtClean="0"/>
              <a:t>derlemelerinden </a:t>
            </a:r>
            <a:r>
              <a:rPr lang="tr-TR" sz="2200" dirty="0"/>
              <a:t>biri olan </a:t>
            </a:r>
            <a:r>
              <a:rPr lang="tr-TR" sz="2200" dirty="0" err="1" smtClean="0"/>
              <a:t>Corpus</a:t>
            </a:r>
            <a:r>
              <a:rPr lang="tr-TR" sz="2200" dirty="0" smtClean="0"/>
              <a:t> </a:t>
            </a:r>
            <a:r>
              <a:rPr lang="tr-TR" sz="2200" dirty="0" err="1"/>
              <a:t>Juris</a:t>
            </a:r>
            <a:r>
              <a:rPr lang="tr-TR" sz="2200" dirty="0"/>
              <a:t> </a:t>
            </a:r>
            <a:r>
              <a:rPr lang="tr-TR" sz="2200" dirty="0" err="1"/>
              <a:t>Civilis</a:t>
            </a:r>
            <a:r>
              <a:rPr lang="tr-TR" sz="2200" dirty="0"/>
              <a:t> göre hukuk Adil ve iyi olanı gerçekleştirme </a:t>
            </a:r>
            <a:r>
              <a:rPr lang="tr-TR" sz="2200" dirty="0" smtClean="0"/>
              <a:t>sanatıdır.</a:t>
            </a:r>
          </a:p>
          <a:p>
            <a:pPr>
              <a:buFontTx/>
              <a:buChar char="-"/>
            </a:pPr>
            <a:endParaRPr lang="tr-TR" sz="2200" dirty="0" smtClean="0"/>
          </a:p>
          <a:p>
            <a:pPr>
              <a:buFontTx/>
              <a:buChar char="-"/>
            </a:pPr>
            <a:r>
              <a:rPr lang="tr-TR" sz="2200" dirty="0" smtClean="0"/>
              <a:t>Bireylerin </a:t>
            </a:r>
            <a:r>
              <a:rPr lang="tr-TR" sz="2200" dirty="0"/>
              <a:t>birbiriyle ve toplumla ilişkilerini düzenleyen Emirler yasaklar ve yetkiler içeren devlet yaptırma bağlanmış kurallar bütünüdür</a:t>
            </a:r>
          </a:p>
        </p:txBody>
      </p:sp>
    </p:spTree>
    <p:extLst>
      <p:ext uri="{BB962C8B-B14F-4D97-AF65-F5344CB8AC3E}">
        <p14:creationId xmlns:p14="http://schemas.microsoft.com/office/powerpoint/2010/main" val="1821384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txBody>
          <a:bodyPr>
            <a:normAutofit/>
          </a:bodyPr>
          <a:lstStyle/>
          <a:p>
            <a:pPr marL="0" indent="0">
              <a:buNone/>
            </a:pPr>
            <a:r>
              <a:rPr lang="tr-TR" sz="2400" b="1" dirty="0"/>
              <a:t>Hukuk ve ahlak </a:t>
            </a:r>
            <a:r>
              <a:rPr lang="tr-TR" sz="2400" b="1" dirty="0" smtClean="0"/>
              <a:t>farkı</a:t>
            </a:r>
          </a:p>
          <a:p>
            <a:pPr marL="0" indent="0">
              <a:buNone/>
            </a:pPr>
            <a:endParaRPr lang="tr-TR" sz="2200" dirty="0"/>
          </a:p>
          <a:p>
            <a:pPr marL="0" indent="0">
              <a:buNone/>
            </a:pPr>
            <a:endParaRPr lang="tr-TR" sz="2200" dirty="0" smtClean="0"/>
          </a:p>
          <a:p>
            <a:pPr marL="0" indent="0">
              <a:buNone/>
            </a:pPr>
            <a:r>
              <a:rPr lang="tr-TR" sz="2200" dirty="0" smtClean="0"/>
              <a:t>       Ahlakın </a:t>
            </a:r>
            <a:r>
              <a:rPr lang="tr-TR" sz="2200" dirty="0"/>
              <a:t>konusu iyilik ve </a:t>
            </a:r>
            <a:r>
              <a:rPr lang="tr-TR" sz="2200" dirty="0" smtClean="0"/>
              <a:t>doğruluk; </a:t>
            </a:r>
            <a:r>
              <a:rPr lang="tr-TR" sz="2200" dirty="0"/>
              <a:t>hukukun Konusu ise </a:t>
            </a:r>
            <a:r>
              <a:rPr lang="tr-TR" sz="2200" dirty="0" smtClean="0"/>
              <a:t>adalettir. Hukukun </a:t>
            </a:r>
            <a:r>
              <a:rPr lang="tr-TR" sz="2200" dirty="0"/>
              <a:t>amacı adaleti </a:t>
            </a:r>
            <a:r>
              <a:rPr lang="tr-TR" sz="2200" dirty="0" smtClean="0"/>
              <a:t>sağlamaktır. Örf, adalet, </a:t>
            </a:r>
            <a:r>
              <a:rPr lang="tr-TR" sz="2200" dirty="0"/>
              <a:t>ahlak din ve görgü kuralları hukuk kuralları için toplumsal birer kaynak </a:t>
            </a:r>
            <a:r>
              <a:rPr lang="tr-TR" sz="2200" dirty="0" smtClean="0"/>
              <a:t>niteliğindedir. Başkalarına </a:t>
            </a:r>
            <a:r>
              <a:rPr lang="tr-TR" sz="2200" dirty="0"/>
              <a:t>zarar </a:t>
            </a:r>
            <a:r>
              <a:rPr lang="tr-TR" sz="2200" dirty="0" smtClean="0"/>
              <a:t>vermek, </a:t>
            </a:r>
            <a:r>
              <a:rPr lang="tr-TR" sz="2200" dirty="0"/>
              <a:t>kişi haklarına tecavüz </a:t>
            </a:r>
            <a:r>
              <a:rPr lang="tr-TR" sz="2200" dirty="0" smtClean="0"/>
              <a:t>etmek, </a:t>
            </a:r>
            <a:r>
              <a:rPr lang="tr-TR" sz="2200" dirty="0"/>
              <a:t>davranış kuralları açısından hoş </a:t>
            </a:r>
            <a:r>
              <a:rPr lang="tr-TR" sz="2200" dirty="0" smtClean="0"/>
              <a:t>karşılanmaz; ayıplanır, kınanır, </a:t>
            </a:r>
            <a:r>
              <a:rPr lang="tr-TR" sz="2200" dirty="0"/>
              <a:t>toplum vicdanı ile </a:t>
            </a:r>
            <a:r>
              <a:rPr lang="tr-TR" sz="2200" dirty="0" smtClean="0"/>
              <a:t>cezalandırılır. Bütün </a:t>
            </a:r>
            <a:r>
              <a:rPr lang="tr-TR" sz="2200" dirty="0"/>
              <a:t>bunları manevi nitelikli </a:t>
            </a:r>
            <a:r>
              <a:rPr lang="tr-TR" sz="2200" dirty="0" smtClean="0"/>
              <a:t>cezalardır. </a:t>
            </a:r>
            <a:r>
              <a:rPr lang="tr-TR" sz="2200" dirty="0"/>
              <a:t>Oysa hukuk kurallarında istenmeyen </a:t>
            </a:r>
            <a:r>
              <a:rPr lang="tr-TR" sz="2200" dirty="0" smtClean="0"/>
              <a:t>davranışlar, </a:t>
            </a:r>
            <a:r>
              <a:rPr lang="tr-TR" sz="2200" dirty="0"/>
              <a:t>maddi olarak </a:t>
            </a:r>
            <a:r>
              <a:rPr lang="tr-TR" sz="2200" dirty="0" smtClean="0"/>
              <a:t>cezalandırılır.</a:t>
            </a:r>
            <a:endParaRPr lang="tr-TR" sz="2200" dirty="0"/>
          </a:p>
        </p:txBody>
      </p:sp>
    </p:spTree>
    <p:extLst>
      <p:ext uri="{BB962C8B-B14F-4D97-AF65-F5344CB8AC3E}">
        <p14:creationId xmlns:p14="http://schemas.microsoft.com/office/powerpoint/2010/main" val="3375971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67853"/>
          </a:xfrm>
        </p:spPr>
        <p:txBody>
          <a:bodyPr>
            <a:normAutofit/>
          </a:bodyPr>
          <a:lstStyle/>
          <a:p>
            <a:pPr marL="0" indent="0">
              <a:buNone/>
            </a:pPr>
            <a:r>
              <a:rPr lang="tr-TR" sz="2200" dirty="0"/>
              <a:t>Hukuk ile ahlak arasındaki farklar söyle sıralamak </a:t>
            </a:r>
            <a:r>
              <a:rPr lang="tr-TR" sz="2200" dirty="0" smtClean="0"/>
              <a:t>mümkündür:</a:t>
            </a:r>
          </a:p>
          <a:p>
            <a:pPr marL="0" indent="0">
              <a:buNone/>
            </a:pPr>
            <a:endParaRPr lang="tr-TR" sz="2200" dirty="0"/>
          </a:p>
          <a:p>
            <a:pPr marL="0" indent="0">
              <a:buNone/>
            </a:pPr>
            <a:endParaRPr lang="tr-TR" sz="2200" dirty="0" smtClean="0"/>
          </a:p>
          <a:p>
            <a:pPr marL="0" indent="0">
              <a:buNone/>
            </a:pPr>
            <a:r>
              <a:rPr lang="tr-TR" sz="2200" dirty="0" smtClean="0"/>
              <a:t>-    Hukuk yasalara, ahlak gelenek ve göreneklere dayanır. </a:t>
            </a:r>
          </a:p>
          <a:p>
            <a:pPr>
              <a:buFontTx/>
              <a:buChar char="-"/>
            </a:pPr>
            <a:r>
              <a:rPr lang="tr-TR" sz="2200" dirty="0" smtClean="0"/>
              <a:t> Ahlakın </a:t>
            </a:r>
            <a:r>
              <a:rPr lang="tr-TR" sz="2200" dirty="0"/>
              <a:t>yaptırımı </a:t>
            </a:r>
            <a:r>
              <a:rPr lang="tr-TR" sz="2200" dirty="0" smtClean="0"/>
              <a:t>manevi, </a:t>
            </a:r>
            <a:r>
              <a:rPr lang="tr-TR" sz="2200" dirty="0"/>
              <a:t>hukukun yaptırım ise </a:t>
            </a:r>
            <a:r>
              <a:rPr lang="tr-TR" sz="2200" dirty="0" smtClean="0"/>
              <a:t>maddidir.</a:t>
            </a:r>
          </a:p>
          <a:p>
            <a:pPr>
              <a:buFontTx/>
              <a:buChar char="-"/>
            </a:pPr>
            <a:r>
              <a:rPr lang="tr-TR" sz="2200" dirty="0" smtClean="0"/>
              <a:t> Hukukun </a:t>
            </a:r>
            <a:r>
              <a:rPr lang="tr-TR" sz="2200" dirty="0"/>
              <a:t>kuralları </a:t>
            </a:r>
            <a:r>
              <a:rPr lang="tr-TR" sz="2200" dirty="0" smtClean="0"/>
              <a:t>yazılı, </a:t>
            </a:r>
            <a:r>
              <a:rPr lang="tr-TR" sz="2200" dirty="0"/>
              <a:t>ahlakın kuralları ise </a:t>
            </a:r>
            <a:r>
              <a:rPr lang="tr-TR" sz="2200" dirty="0" smtClean="0"/>
              <a:t>değildir. </a:t>
            </a:r>
          </a:p>
          <a:p>
            <a:pPr>
              <a:buFontTx/>
              <a:buChar char="-"/>
            </a:pPr>
            <a:r>
              <a:rPr lang="tr-TR" sz="2200" dirty="0" smtClean="0"/>
              <a:t> Hukuk örgütüdür, </a:t>
            </a:r>
            <a:r>
              <a:rPr lang="tr-TR" sz="2200" dirty="0"/>
              <a:t>ahlak örgütü </a:t>
            </a:r>
            <a:r>
              <a:rPr lang="tr-TR" sz="2200" dirty="0" smtClean="0"/>
              <a:t>değildir. </a:t>
            </a:r>
          </a:p>
          <a:p>
            <a:pPr>
              <a:buFontTx/>
              <a:buChar char="-"/>
            </a:pPr>
            <a:r>
              <a:rPr lang="tr-TR" sz="2200" dirty="0"/>
              <a:t>A</a:t>
            </a:r>
            <a:r>
              <a:rPr lang="tr-TR" sz="2200" dirty="0" smtClean="0"/>
              <a:t>hlak yalnız </a:t>
            </a:r>
            <a:r>
              <a:rPr lang="tr-TR" sz="2200" dirty="0"/>
              <a:t>İnsanlar arasındaki ilişkileri </a:t>
            </a:r>
            <a:r>
              <a:rPr lang="tr-TR" sz="2200" dirty="0" smtClean="0"/>
              <a:t>düzenler; hukuk ise </a:t>
            </a:r>
            <a:r>
              <a:rPr lang="tr-TR" sz="2200" dirty="0"/>
              <a:t>aynı zamanda insanlara nesneler arasındaki ilişkileri de </a:t>
            </a:r>
            <a:r>
              <a:rPr lang="tr-TR" sz="2200" dirty="0" smtClean="0"/>
              <a:t>düzenler.</a:t>
            </a:r>
          </a:p>
          <a:p>
            <a:pPr>
              <a:buFontTx/>
              <a:buChar char="-"/>
            </a:pPr>
            <a:r>
              <a:rPr lang="tr-TR" sz="2200" dirty="0" smtClean="0"/>
              <a:t>Ahlak </a:t>
            </a:r>
            <a:r>
              <a:rPr lang="tr-TR" sz="2200" dirty="0"/>
              <a:t>amaç olarak ideale araştırır, olması gerekenle ilgilidir.    Hukukun amacı ise toplumsal gerçekliği düzenlemektir. </a:t>
            </a:r>
          </a:p>
          <a:p>
            <a:pPr>
              <a:buFontTx/>
              <a:buChar char="-"/>
            </a:pPr>
            <a:endParaRPr lang="tr-TR" sz="2200" dirty="0"/>
          </a:p>
        </p:txBody>
      </p:sp>
    </p:spTree>
    <p:extLst>
      <p:ext uri="{BB962C8B-B14F-4D97-AF65-F5344CB8AC3E}">
        <p14:creationId xmlns:p14="http://schemas.microsoft.com/office/powerpoint/2010/main" val="2740238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txBody>
          <a:bodyPr>
            <a:normAutofit/>
          </a:bodyPr>
          <a:lstStyle/>
          <a:p>
            <a:pPr marL="0" indent="0">
              <a:buNone/>
            </a:pPr>
            <a:r>
              <a:rPr lang="tr-TR" sz="2200" dirty="0" smtClean="0"/>
              <a:t>    Belirtilen </a:t>
            </a:r>
            <a:r>
              <a:rPr lang="tr-TR" sz="2200" dirty="0"/>
              <a:t>bu farklara bakılarak hukuk adeta ahlakın sınırlandırılmış </a:t>
            </a:r>
            <a:r>
              <a:rPr lang="tr-TR" sz="2200" dirty="0" smtClean="0"/>
              <a:t>bir bölümü, </a:t>
            </a:r>
            <a:r>
              <a:rPr lang="tr-TR" sz="2200" dirty="0"/>
              <a:t>ahlakın nesneler </a:t>
            </a:r>
            <a:r>
              <a:rPr lang="tr-TR" sz="2200" dirty="0" smtClean="0"/>
              <a:t>boyutudur.</a:t>
            </a:r>
          </a:p>
          <a:p>
            <a:pPr marL="0" indent="0">
              <a:buNone/>
            </a:pPr>
            <a:endParaRPr lang="tr-TR" sz="2200" dirty="0"/>
          </a:p>
          <a:p>
            <a:pPr marL="0" indent="0">
              <a:buNone/>
            </a:pPr>
            <a:r>
              <a:rPr lang="tr-TR" sz="2200" dirty="0"/>
              <a:t>   </a:t>
            </a:r>
            <a:r>
              <a:rPr lang="tr-TR" sz="2200" dirty="0" smtClean="0"/>
              <a:t> Hukuku </a:t>
            </a:r>
            <a:r>
              <a:rPr lang="tr-TR" sz="2200" dirty="0"/>
              <a:t>yapan ve üreten toplumdur Bu nedenle hukuk toplum hayatı ile </a:t>
            </a:r>
            <a:r>
              <a:rPr lang="tr-TR" sz="2200" dirty="0" smtClean="0"/>
              <a:t>iç içedir.</a:t>
            </a:r>
          </a:p>
          <a:p>
            <a:pPr marL="0" indent="0">
              <a:buNone/>
            </a:pPr>
            <a:endParaRPr lang="tr-TR" sz="2200" dirty="0"/>
          </a:p>
          <a:p>
            <a:pPr marL="0" indent="0">
              <a:buNone/>
            </a:pPr>
            <a:r>
              <a:rPr lang="tr-TR" sz="2200" dirty="0" smtClean="0"/>
              <a:t>      Türk </a:t>
            </a:r>
            <a:r>
              <a:rPr lang="tr-TR" sz="2200" dirty="0"/>
              <a:t>Ceza Kanunu </a:t>
            </a:r>
            <a:r>
              <a:rPr lang="tr-TR" sz="2200" dirty="0" smtClean="0"/>
              <a:t>‘’kanunu </a:t>
            </a:r>
            <a:r>
              <a:rPr lang="tr-TR" sz="2200" dirty="0"/>
              <a:t>bilmemek mazeret </a:t>
            </a:r>
            <a:r>
              <a:rPr lang="tr-TR" sz="2200" dirty="0" smtClean="0"/>
              <a:t>sayılmaz’’ demektedir. Hukuk kurallarını, </a:t>
            </a:r>
            <a:r>
              <a:rPr lang="tr-TR" sz="2200" dirty="0"/>
              <a:t>sosyal davranış kuralları </a:t>
            </a:r>
            <a:r>
              <a:rPr lang="tr-TR" sz="2200" dirty="0" smtClean="0"/>
              <a:t>gibi, </a:t>
            </a:r>
            <a:r>
              <a:rPr lang="tr-TR" sz="2200" dirty="0"/>
              <a:t>günlük hayatın içinde yaparak ve yaşayarak </a:t>
            </a:r>
            <a:r>
              <a:rPr lang="tr-TR" sz="2200" dirty="0" smtClean="0"/>
              <a:t>öğrenemeyiz. Modern bir </a:t>
            </a:r>
            <a:r>
              <a:rPr lang="tr-TR" sz="2200" dirty="0"/>
              <a:t>toplumda uyumlu bir vatandaş olmanın gereklerinden biri de hukuk kurallarının </a:t>
            </a:r>
            <a:r>
              <a:rPr lang="tr-TR" sz="2200" dirty="0" smtClean="0"/>
              <a:t>öğrenilmesidir.</a:t>
            </a:r>
            <a:endParaRPr lang="tr-TR" sz="2200" dirty="0"/>
          </a:p>
        </p:txBody>
      </p:sp>
      <p:pic>
        <p:nvPicPr>
          <p:cNvPr id="2050" name="Picture 2" descr="C:\Users\tolga\Desktop\ind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293096"/>
            <a:ext cx="1924050"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667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192688"/>
          </a:xfrm>
        </p:spPr>
        <p:txBody>
          <a:bodyPr>
            <a:normAutofit/>
          </a:bodyPr>
          <a:lstStyle/>
          <a:p>
            <a:pPr marL="0" indent="0">
              <a:buNone/>
            </a:pPr>
            <a:r>
              <a:rPr lang="tr-TR" sz="2200" dirty="0" smtClean="0"/>
              <a:t>       Kanun, tüzük, </a:t>
            </a:r>
            <a:r>
              <a:rPr lang="tr-TR" sz="2200" dirty="0"/>
              <a:t>yönetmelik ve yönergeler hukuk kurallarının yazılı metinlerini </a:t>
            </a:r>
            <a:r>
              <a:rPr lang="tr-TR" sz="2200" dirty="0" err="1" smtClean="0"/>
              <a:t>oluşturur.Kanunlar</a:t>
            </a:r>
            <a:r>
              <a:rPr lang="tr-TR" sz="2200" dirty="0" smtClean="0"/>
              <a:t> </a:t>
            </a:r>
            <a:r>
              <a:rPr lang="tr-TR" sz="2200" dirty="0"/>
              <a:t>vatandaşlara uyma zorunluluğu getiren hukuk </a:t>
            </a:r>
            <a:r>
              <a:rPr lang="tr-TR" sz="2200" dirty="0" smtClean="0"/>
              <a:t>kurallarıdır.</a:t>
            </a:r>
          </a:p>
          <a:p>
            <a:pPr marL="0" indent="0">
              <a:buNone/>
            </a:pPr>
            <a:endParaRPr lang="tr-TR" sz="2200" dirty="0"/>
          </a:p>
          <a:p>
            <a:pPr marL="0" indent="0">
              <a:buNone/>
            </a:pPr>
            <a:endParaRPr lang="tr-TR" sz="2200" dirty="0" smtClean="0"/>
          </a:p>
          <a:p>
            <a:pPr marL="0" indent="0">
              <a:buNone/>
            </a:pPr>
            <a:r>
              <a:rPr lang="tr-TR" sz="2400" b="1" dirty="0"/>
              <a:t>Hukuk kurallar </a:t>
            </a:r>
            <a:endParaRPr lang="tr-TR" sz="2400" b="1" dirty="0" smtClean="0"/>
          </a:p>
          <a:p>
            <a:pPr marL="0" indent="0">
              <a:buNone/>
            </a:pPr>
            <a:endParaRPr lang="tr-TR" sz="2200" dirty="0" err="1"/>
          </a:p>
          <a:p>
            <a:pPr marL="0" indent="0">
              <a:buNone/>
            </a:pPr>
            <a:r>
              <a:rPr lang="tr-TR" sz="2200" dirty="0" smtClean="0"/>
              <a:t>      Şu </a:t>
            </a:r>
            <a:r>
              <a:rPr lang="tr-TR" sz="2200" dirty="0"/>
              <a:t>halde toplumun düzeni ve </a:t>
            </a:r>
            <a:r>
              <a:rPr lang="tr-TR" sz="2200" dirty="0" smtClean="0"/>
              <a:t>devamlılığını, </a:t>
            </a:r>
            <a:r>
              <a:rPr lang="tr-TR" sz="2200" dirty="0"/>
              <a:t>vatandaşların Güvenliği ve mutluluğunu sağlamak amacıyla devlet tarafından konulan yazılı kurallara hukuk kuralları </a:t>
            </a:r>
            <a:r>
              <a:rPr lang="tr-TR" sz="2200" dirty="0" smtClean="0"/>
              <a:t>denilir. Hukuk kuralları, </a:t>
            </a:r>
            <a:r>
              <a:rPr lang="tr-TR" sz="2200" dirty="0"/>
              <a:t>kişinin hak ve hürriyetini teminat altına </a:t>
            </a:r>
            <a:r>
              <a:rPr lang="tr-TR" sz="2200" dirty="0" smtClean="0"/>
              <a:t>alır, bu </a:t>
            </a:r>
            <a:r>
              <a:rPr lang="tr-TR" sz="2200" dirty="0"/>
              <a:t>sayede de adaleti </a:t>
            </a:r>
            <a:r>
              <a:rPr lang="tr-TR" sz="2200" dirty="0" smtClean="0"/>
              <a:t>sağlar.</a:t>
            </a:r>
            <a:endParaRPr lang="tr-TR" sz="2200" dirty="0"/>
          </a:p>
        </p:txBody>
      </p:sp>
    </p:spTree>
    <p:extLst>
      <p:ext uri="{BB962C8B-B14F-4D97-AF65-F5344CB8AC3E}">
        <p14:creationId xmlns:p14="http://schemas.microsoft.com/office/powerpoint/2010/main" val="31148971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öküm">
  <a:themeElements>
    <a:clrScheme name="Döküm">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Döküm">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öküm">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332</TotalTime>
  <Words>1988</Words>
  <Application>Microsoft Office PowerPoint</Application>
  <PresentationFormat>Ekran Gösterisi (4:3)</PresentationFormat>
  <Paragraphs>167</Paragraphs>
  <Slides>35</Slides>
  <Notes>0</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Döküm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tolga tuncel</dc:creator>
  <cp:lastModifiedBy>DOGAN</cp:lastModifiedBy>
  <cp:revision>24</cp:revision>
  <dcterms:created xsi:type="dcterms:W3CDTF">2017-12-23T22:41:30Z</dcterms:created>
  <dcterms:modified xsi:type="dcterms:W3CDTF">2018-02-23T11:04:47Z</dcterms:modified>
</cp:coreProperties>
</file>