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C32D578-AE77-4D1E-9DF5-9F15B7B52F77}"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1491632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2D578-AE77-4D1E-9DF5-9F15B7B52F77}"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1005655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2D578-AE77-4D1E-9DF5-9F15B7B52F77}"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2626080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2D578-AE77-4D1E-9DF5-9F15B7B52F77}"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601567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C32D578-AE77-4D1E-9DF5-9F15B7B52F77}"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853788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C32D578-AE77-4D1E-9DF5-9F15B7B52F77}"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410017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C32D578-AE77-4D1E-9DF5-9F15B7B52F77}"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2824982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C32D578-AE77-4D1E-9DF5-9F15B7B52F77}"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648309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C32D578-AE77-4D1E-9DF5-9F15B7B52F77}"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3642393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C32D578-AE77-4D1E-9DF5-9F15B7B52F77}"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1540702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C32D578-AE77-4D1E-9DF5-9F15B7B52F77}"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9B1B91-B7C4-4091-8607-E20E03367654}" type="slidenum">
              <a:rPr lang="tr-TR" smtClean="0"/>
              <a:t>‹#›</a:t>
            </a:fld>
            <a:endParaRPr lang="tr-TR"/>
          </a:p>
        </p:txBody>
      </p:sp>
    </p:spTree>
    <p:extLst>
      <p:ext uri="{BB962C8B-B14F-4D97-AF65-F5344CB8AC3E}">
        <p14:creationId xmlns:p14="http://schemas.microsoft.com/office/powerpoint/2010/main" val="2641342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2D578-AE77-4D1E-9DF5-9F15B7B52F77}"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B1B91-B7C4-4091-8607-E20E03367654}" type="slidenum">
              <a:rPr lang="tr-TR" smtClean="0"/>
              <a:t>‹#›</a:t>
            </a:fld>
            <a:endParaRPr lang="tr-TR"/>
          </a:p>
        </p:txBody>
      </p:sp>
    </p:spTree>
    <p:extLst>
      <p:ext uri="{BB962C8B-B14F-4D97-AF65-F5344CB8AC3E}">
        <p14:creationId xmlns:p14="http://schemas.microsoft.com/office/powerpoint/2010/main" val="124454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title"/>
          </p:nvPr>
        </p:nvSpPr>
        <p:spPr>
          <a:xfrm>
            <a:off x="2206626" y="260350"/>
            <a:ext cx="8080375" cy="865188"/>
          </a:xfrm>
        </p:spPr>
        <p:txBody>
          <a:bodyPr/>
          <a:lstStyle/>
          <a:p>
            <a:pPr eaLnBrk="1" hangingPunct="1">
              <a:defRPr/>
            </a:pPr>
            <a:r>
              <a:rPr lang="tr-TR" smtClean="0"/>
              <a:t>Hak</a:t>
            </a:r>
          </a:p>
        </p:txBody>
      </p:sp>
      <p:sp>
        <p:nvSpPr>
          <p:cNvPr id="13315" name="Rectangle 7"/>
          <p:cNvSpPr>
            <a:spLocks noGrp="1" noChangeArrowheads="1"/>
          </p:cNvSpPr>
          <p:nvPr>
            <p:ph type="body" idx="1"/>
          </p:nvPr>
        </p:nvSpPr>
        <p:spPr>
          <a:xfrm>
            <a:off x="2206625" y="1196976"/>
            <a:ext cx="7772400" cy="4899025"/>
          </a:xfrm>
        </p:spPr>
        <p:txBody>
          <a:bodyPr/>
          <a:lstStyle/>
          <a:p>
            <a:pPr algn="just" eaLnBrk="1" hangingPunct="1"/>
            <a:r>
              <a:rPr lang="tr-TR" altLang="tr-TR" smtClean="0"/>
              <a:t>Adalet ve hukukun bireylere kazandırdığı kazanç ya da hukuk düzeninin kişilere tanıdığı yetkidir.</a:t>
            </a:r>
          </a:p>
          <a:p>
            <a:pPr algn="just" eaLnBrk="1" hangingPunct="1">
              <a:buFont typeface="Wingdings" panose="05000000000000000000" pitchFamily="2" charset="2"/>
              <a:buNone/>
            </a:pPr>
            <a:endParaRPr lang="tr-TR" altLang="tr-TR" smtClean="0"/>
          </a:p>
          <a:p>
            <a:pPr algn="just" eaLnBrk="1" hangingPunct="1"/>
            <a:r>
              <a:rPr lang="tr-TR" altLang="tr-TR" smtClean="0"/>
              <a:t>Hukuki düzenlemelere ya da hukuki kurallara dayanır.</a:t>
            </a:r>
          </a:p>
          <a:p>
            <a:pPr algn="just" eaLnBrk="1" hangingPunct="1">
              <a:buFont typeface="Wingdings" panose="05000000000000000000" pitchFamily="2" charset="2"/>
              <a:buNone/>
            </a:pPr>
            <a:endParaRPr lang="tr-TR" altLang="tr-TR" smtClean="0"/>
          </a:p>
          <a:p>
            <a:pPr algn="just" eaLnBrk="1" hangingPunct="1"/>
            <a:r>
              <a:rPr lang="tr-TR" altLang="tr-TR" smtClean="0"/>
              <a:t>Devlet, düzenlediği hukuk kuralları ile kişilere belli bazı serbestlikler ve özgürlükler, yani haklar tanır.  </a:t>
            </a:r>
          </a:p>
        </p:txBody>
      </p:sp>
    </p:spTree>
    <p:extLst>
      <p:ext uri="{BB962C8B-B14F-4D97-AF65-F5344CB8AC3E}">
        <p14:creationId xmlns:p14="http://schemas.microsoft.com/office/powerpoint/2010/main" val="463852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06626" y="609600"/>
            <a:ext cx="8080375" cy="947738"/>
          </a:xfrm>
        </p:spPr>
        <p:txBody>
          <a:bodyPr>
            <a:normAutofit fontScale="90000"/>
          </a:bodyPr>
          <a:lstStyle/>
          <a:p>
            <a:pPr eaLnBrk="1" hangingPunct="1">
              <a:defRPr/>
            </a:pPr>
            <a:r>
              <a:rPr lang="tr-TR" sz="3200"/>
              <a:t>Sağlık çalışanlarının taksir suçları, tıbbi müdahaleden kaynaklanan suçun ağırlığına bağlı olarak şöyle gruplanabilir:</a:t>
            </a:r>
            <a:r>
              <a:rPr lang="tr-TR" sz="4000"/>
              <a:t> </a:t>
            </a:r>
          </a:p>
        </p:txBody>
      </p:sp>
      <p:sp>
        <p:nvSpPr>
          <p:cNvPr id="22531" name="Rectangle 3"/>
          <p:cNvSpPr>
            <a:spLocks noGrp="1" noChangeArrowheads="1"/>
          </p:cNvSpPr>
          <p:nvPr>
            <p:ph type="body" idx="1"/>
          </p:nvPr>
        </p:nvSpPr>
        <p:spPr>
          <a:xfrm>
            <a:off x="2209800" y="1981200"/>
            <a:ext cx="7772400" cy="4256088"/>
          </a:xfrm>
        </p:spPr>
        <p:txBody>
          <a:bodyPr/>
          <a:lstStyle/>
          <a:p>
            <a:pPr marL="609600" indent="-609600" algn="just">
              <a:buClr>
                <a:schemeClr val="tx1"/>
              </a:buClr>
              <a:buFontTx/>
              <a:buAutoNum type="alphaLcParenR"/>
            </a:pPr>
            <a:r>
              <a:rPr lang="tr-TR" altLang="tr-TR" smtClean="0">
                <a:solidFill>
                  <a:schemeClr val="hlink"/>
                </a:solidFill>
              </a:rPr>
              <a:t>Ağır Taksir;</a:t>
            </a:r>
            <a:r>
              <a:rPr lang="tr-TR" altLang="tr-TR" smtClean="0"/>
              <a:t> genellikle herkes tarafından tahmin edilen bir sonucu tahmin edememektir. </a:t>
            </a:r>
          </a:p>
          <a:p>
            <a:pPr marL="609600" indent="-609600" algn="just">
              <a:buClr>
                <a:schemeClr val="tx1"/>
              </a:buClr>
              <a:buFontTx/>
              <a:buAutoNum type="alphaLcParenR"/>
            </a:pPr>
            <a:r>
              <a:rPr lang="tr-TR" altLang="tr-TR" smtClean="0">
                <a:solidFill>
                  <a:schemeClr val="hlink"/>
                </a:solidFill>
              </a:rPr>
              <a:t>Hafif Taksir;</a:t>
            </a:r>
            <a:r>
              <a:rPr lang="tr-TR" altLang="tr-TR" smtClean="0"/>
              <a:t> normal olarak dikkatli ve özenli kişilerin tahmin edebileceği bir sonucu tahmin edememektir. </a:t>
            </a:r>
          </a:p>
          <a:p>
            <a:pPr marL="609600" indent="-609600" algn="just">
              <a:buClr>
                <a:schemeClr val="tx1"/>
              </a:buClr>
              <a:buFontTx/>
              <a:buAutoNum type="alphaLcParenR"/>
            </a:pPr>
            <a:r>
              <a:rPr lang="tr-TR" altLang="tr-TR" smtClean="0">
                <a:solidFill>
                  <a:schemeClr val="hlink"/>
                </a:solidFill>
              </a:rPr>
              <a:t>Pek Hafif Taksir;</a:t>
            </a:r>
            <a:r>
              <a:rPr lang="tr-TR" altLang="tr-TR" smtClean="0"/>
              <a:t> üstün bir özen ile tahmin edilebilecek bir sonucu tahmin edememektir.</a:t>
            </a:r>
          </a:p>
        </p:txBody>
      </p:sp>
    </p:spTree>
    <p:extLst>
      <p:ext uri="{BB962C8B-B14F-4D97-AF65-F5344CB8AC3E}">
        <p14:creationId xmlns:p14="http://schemas.microsoft.com/office/powerpoint/2010/main" val="41484759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sz="4000"/>
              <a:t>İdare Hukuku Yönünden Sorumluluk </a:t>
            </a:r>
          </a:p>
        </p:txBody>
      </p:sp>
      <p:sp>
        <p:nvSpPr>
          <p:cNvPr id="23555" name="Rectangle 3"/>
          <p:cNvSpPr>
            <a:spLocks noGrp="1" noChangeArrowheads="1"/>
          </p:cNvSpPr>
          <p:nvPr>
            <p:ph type="body" idx="1"/>
          </p:nvPr>
        </p:nvSpPr>
        <p:spPr/>
        <p:txBody>
          <a:bodyPr/>
          <a:lstStyle/>
          <a:p>
            <a:pPr algn="just" eaLnBrk="1" hangingPunct="1"/>
            <a:r>
              <a:rPr lang="tr-TR" altLang="tr-TR" smtClean="0"/>
              <a:t>İdare hukuku, yasama ve yargı dışında kalan, bütün kamu kuruluşlarının teşkilatı, işleyişi, yetkileri, görevleri, bunların bireylerle olan ilişkileri, idari denetim, idari yargı ve kamu mallarının yönetimi konularını düzenleyen hukuk alanıdır. </a:t>
            </a:r>
          </a:p>
        </p:txBody>
      </p:sp>
    </p:spTree>
    <p:extLst>
      <p:ext uri="{BB962C8B-B14F-4D97-AF65-F5344CB8AC3E}">
        <p14:creationId xmlns:p14="http://schemas.microsoft.com/office/powerpoint/2010/main" val="40972889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209800" y="1412876"/>
            <a:ext cx="7772400" cy="4683125"/>
          </a:xfrm>
        </p:spPr>
        <p:txBody>
          <a:bodyPr/>
          <a:lstStyle/>
          <a:p>
            <a:pPr algn="just" eaLnBrk="1" hangingPunct="1">
              <a:lnSpc>
                <a:spcPct val="80000"/>
              </a:lnSpc>
            </a:pPr>
            <a:r>
              <a:rPr lang="tr-TR" altLang="tr-TR"/>
              <a:t>Sağlık çalışanı, devlet memuru olarak görev yaparken doğrudan idare hukukuna karşı sorumludur ve idare hukukunun düzenlediği tüm kurallara uymak zorundadır. 657 sayılı Devlet Memurları Kanunu ve bu kanuna dayalı olarak çıkarılmış tüzük ve yönetmelikler, devlet memurlarının uyması gereken kuralları düzenleyen temel metinlerdir. </a:t>
            </a:r>
          </a:p>
          <a:p>
            <a:pPr algn="just" eaLnBrk="1" hangingPunct="1">
              <a:lnSpc>
                <a:spcPct val="80000"/>
              </a:lnSpc>
            </a:pPr>
            <a:endParaRPr lang="tr-TR" altLang="tr-TR"/>
          </a:p>
          <a:p>
            <a:pPr algn="just" eaLnBrk="1" hangingPunct="1">
              <a:lnSpc>
                <a:spcPct val="80000"/>
              </a:lnSpc>
            </a:pPr>
            <a:r>
              <a:rPr lang="tr-TR" altLang="tr-TR"/>
              <a:t>Sağlık çalışanları, serbest çalışmaları sırasında da, özellikle kamu ile olan ilişkilerinde, idare hukuku kurallarına uymak zorundadır. </a:t>
            </a:r>
          </a:p>
        </p:txBody>
      </p:sp>
      <p:sp>
        <p:nvSpPr>
          <p:cNvPr id="18436" name="Rectangle 4"/>
          <p:cNvSpPr>
            <a:spLocks noGrp="1" noChangeArrowheads="1"/>
          </p:cNvSpPr>
          <p:nvPr>
            <p:ph type="title"/>
          </p:nvPr>
        </p:nvSpPr>
        <p:spPr>
          <a:xfrm>
            <a:off x="2206626" y="333375"/>
            <a:ext cx="8080375" cy="935038"/>
          </a:xfrm>
        </p:spPr>
        <p:txBody>
          <a:bodyPr vert="horz" lIns="91440" tIns="45720" rIns="91440" bIns="45720" rtlCol="0" anchor="ctr">
            <a:normAutofit/>
          </a:bodyPr>
          <a:lstStyle/>
          <a:p>
            <a:pPr eaLnBrk="1" hangingPunct="1">
              <a:defRPr/>
            </a:pPr>
            <a:r>
              <a:rPr lang="tr-TR" sz="4000"/>
              <a:t>İdare Hukuku Yönünden Sorumluluk </a:t>
            </a:r>
          </a:p>
        </p:txBody>
      </p:sp>
    </p:spTree>
    <p:extLst>
      <p:ext uri="{BB962C8B-B14F-4D97-AF65-F5344CB8AC3E}">
        <p14:creationId xmlns:p14="http://schemas.microsoft.com/office/powerpoint/2010/main" val="16554790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sz="4000"/>
              <a:t>Medeni hukuk yönünden sorumluluklar </a:t>
            </a:r>
          </a:p>
        </p:txBody>
      </p:sp>
      <p:sp>
        <p:nvSpPr>
          <p:cNvPr id="25603" name="Rectangle 3"/>
          <p:cNvSpPr>
            <a:spLocks noGrp="1" noChangeArrowheads="1"/>
          </p:cNvSpPr>
          <p:nvPr>
            <p:ph type="body" idx="1"/>
          </p:nvPr>
        </p:nvSpPr>
        <p:spPr/>
        <p:txBody>
          <a:bodyPr/>
          <a:lstStyle/>
          <a:p>
            <a:pPr algn="just" eaLnBrk="1" hangingPunct="1"/>
            <a:r>
              <a:rPr lang="tr-TR" altLang="tr-TR" smtClean="0"/>
              <a:t>Kişi ve aile kurallarını düzenleyen hukuk alanıdır. Kişi hukuku özellikle, kişilere zarar verme konusunu düzenler.</a:t>
            </a:r>
          </a:p>
        </p:txBody>
      </p:sp>
    </p:spTree>
    <p:extLst>
      <p:ext uri="{BB962C8B-B14F-4D97-AF65-F5344CB8AC3E}">
        <p14:creationId xmlns:p14="http://schemas.microsoft.com/office/powerpoint/2010/main" val="16696333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defRPr/>
            </a:pPr>
            <a:endParaRPr lang="tr-TR" smtClean="0"/>
          </a:p>
        </p:txBody>
      </p:sp>
      <p:sp>
        <p:nvSpPr>
          <p:cNvPr id="26627" name="Rectangle 3"/>
          <p:cNvSpPr>
            <a:spLocks noGrp="1" noChangeArrowheads="1"/>
          </p:cNvSpPr>
          <p:nvPr>
            <p:ph type="body" idx="1"/>
          </p:nvPr>
        </p:nvSpPr>
        <p:spPr>
          <a:xfrm>
            <a:off x="2206625" y="692150"/>
            <a:ext cx="7772400" cy="5403850"/>
          </a:xfrm>
        </p:spPr>
        <p:txBody>
          <a:bodyPr/>
          <a:lstStyle/>
          <a:p>
            <a:pPr algn="just" eaLnBrk="1" hangingPunct="1">
              <a:lnSpc>
                <a:spcPct val="80000"/>
              </a:lnSpc>
            </a:pPr>
            <a:r>
              <a:rPr lang="tr-TR" altLang="tr-TR" smtClean="0"/>
              <a:t>Medeni hukuk kapsamındaki bir cezalandırmada, zarar veren kişi, zarar verdiği kişiye hakimin takdir ettiği bir tazminatı öder. Kasıtlı olsun veya olmasın, zarara uğrayan, karşı taraftan gördüğü zararın parasal olarak tazmin edilmesini isteyebilir. </a:t>
            </a:r>
          </a:p>
          <a:p>
            <a:pPr algn="just" eaLnBrk="1" hangingPunct="1">
              <a:lnSpc>
                <a:spcPct val="80000"/>
              </a:lnSpc>
              <a:buFont typeface="Wingdings" panose="05000000000000000000" pitchFamily="2" charset="2"/>
              <a:buNone/>
            </a:pPr>
            <a:endParaRPr lang="tr-TR" altLang="tr-TR" smtClean="0"/>
          </a:p>
          <a:p>
            <a:pPr algn="just" eaLnBrk="1" hangingPunct="1">
              <a:lnSpc>
                <a:spcPct val="80000"/>
              </a:lnSpc>
            </a:pPr>
            <a:r>
              <a:rPr lang="tr-TR" altLang="tr-TR" smtClean="0"/>
              <a:t>Tıbbi müdahalede de hastanın sağlık ve beden olarak zarar görmesi durumunda, hasta gördüğü zararın karşılığı olarak maddi ödence (tazminat) talep edebilir. </a:t>
            </a:r>
          </a:p>
          <a:p>
            <a:pPr eaLnBrk="1" hangingPunct="1">
              <a:lnSpc>
                <a:spcPct val="80000"/>
              </a:lnSpc>
            </a:pPr>
            <a:endParaRPr lang="tr-TR" altLang="tr-TR" smtClean="0"/>
          </a:p>
        </p:txBody>
      </p:sp>
    </p:spTree>
    <p:extLst>
      <p:ext uri="{BB962C8B-B14F-4D97-AF65-F5344CB8AC3E}">
        <p14:creationId xmlns:p14="http://schemas.microsoft.com/office/powerpoint/2010/main" val="2468417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08214" y="333375"/>
            <a:ext cx="7991475" cy="1150938"/>
          </a:xfrm>
        </p:spPr>
        <p:txBody>
          <a:bodyPr>
            <a:normAutofit fontScale="90000"/>
          </a:bodyPr>
          <a:lstStyle/>
          <a:p>
            <a:pPr eaLnBrk="1" hangingPunct="1">
              <a:defRPr/>
            </a:pPr>
            <a:r>
              <a:rPr lang="tr-TR" sz="2400"/>
              <a:t>Medeni hukuk açısından haksız fiil sorumluluğu ve sözleşme sorumluluğu olmak üzere iki durum </a:t>
            </a:r>
            <a:br>
              <a:rPr lang="tr-TR" sz="2400"/>
            </a:br>
            <a:r>
              <a:rPr lang="tr-TR" sz="2400"/>
              <a:t>söz konusudur.</a:t>
            </a:r>
            <a:r>
              <a:rPr lang="tr-TR" sz="4000"/>
              <a:t> </a:t>
            </a:r>
          </a:p>
        </p:txBody>
      </p:sp>
      <p:sp>
        <p:nvSpPr>
          <p:cNvPr id="27651" name="Rectangle 3"/>
          <p:cNvSpPr>
            <a:spLocks noGrp="1" noChangeArrowheads="1"/>
          </p:cNvSpPr>
          <p:nvPr>
            <p:ph type="body" idx="1"/>
          </p:nvPr>
        </p:nvSpPr>
        <p:spPr>
          <a:xfrm>
            <a:off x="2206625" y="1557338"/>
            <a:ext cx="7772400" cy="4538662"/>
          </a:xfrm>
        </p:spPr>
        <p:txBody>
          <a:bodyPr>
            <a:normAutofit lnSpcReduction="10000"/>
          </a:bodyPr>
          <a:lstStyle/>
          <a:p>
            <a:pPr marL="609600" indent="-609600" algn="just">
              <a:lnSpc>
                <a:spcPct val="80000"/>
              </a:lnSpc>
            </a:pPr>
            <a:r>
              <a:rPr lang="tr-TR" altLang="tr-TR" sz="2400">
                <a:solidFill>
                  <a:schemeClr val="hlink"/>
                </a:solidFill>
              </a:rPr>
              <a:t>Haksız Fiil Sorumluluğu:</a:t>
            </a:r>
            <a:r>
              <a:rPr lang="tr-TR" altLang="tr-TR" sz="2400"/>
              <a:t> Bu sorumluluk gerek kasten, gerek ihmal ve tedbirsizlik sonucu haksız bir şekilde diğer bir kişiye zarar vermekten doğar. </a:t>
            </a:r>
          </a:p>
          <a:p>
            <a:pPr marL="609600" indent="-609600" algn="just">
              <a:lnSpc>
                <a:spcPct val="80000"/>
              </a:lnSpc>
            </a:pPr>
            <a:endParaRPr lang="tr-TR" altLang="tr-TR" sz="2400"/>
          </a:p>
          <a:p>
            <a:pPr marL="609600" indent="-609600" algn="just">
              <a:lnSpc>
                <a:spcPct val="80000"/>
              </a:lnSpc>
            </a:pPr>
            <a:r>
              <a:rPr lang="tr-TR" altLang="tr-TR" sz="2400"/>
              <a:t>Türkiye’de Borçlar Kanunu’na göre haksız fiil nedeniyle bir sorumluluğun ortaya çıkması için bir kaç şartın ortaya çıkması gerekmektedir. Bunlar; </a:t>
            </a:r>
          </a:p>
          <a:p>
            <a:pPr marL="609600" indent="-609600" algn="just">
              <a:lnSpc>
                <a:spcPct val="80000"/>
              </a:lnSpc>
            </a:pPr>
            <a:endParaRPr lang="tr-TR" altLang="tr-TR" sz="2400"/>
          </a:p>
          <a:p>
            <a:pPr marL="609600" indent="-609600" algn="just">
              <a:lnSpc>
                <a:spcPct val="80000"/>
              </a:lnSpc>
              <a:buClr>
                <a:schemeClr val="tx1"/>
              </a:buClr>
              <a:buFontTx/>
              <a:buAutoNum type="arabicPeriod"/>
            </a:pPr>
            <a:r>
              <a:rPr lang="tr-TR" altLang="tr-TR" sz="2400"/>
              <a:t>Bir zararın doğması</a:t>
            </a:r>
          </a:p>
          <a:p>
            <a:pPr marL="609600" indent="-609600" algn="just">
              <a:lnSpc>
                <a:spcPct val="80000"/>
              </a:lnSpc>
              <a:buClr>
                <a:schemeClr val="tx1"/>
              </a:buClr>
              <a:buFontTx/>
              <a:buAutoNum type="arabicPeriod"/>
            </a:pPr>
            <a:r>
              <a:rPr lang="tr-TR" altLang="tr-TR" sz="2400"/>
              <a:t>İşlenen fiilin haksız olması</a:t>
            </a:r>
          </a:p>
          <a:p>
            <a:pPr marL="609600" indent="-609600" algn="just">
              <a:lnSpc>
                <a:spcPct val="80000"/>
              </a:lnSpc>
              <a:buClr>
                <a:schemeClr val="tx1"/>
              </a:buClr>
              <a:buFontTx/>
              <a:buAutoNum type="arabicPeriod"/>
            </a:pPr>
            <a:r>
              <a:rPr lang="tr-TR" altLang="tr-TR" sz="2400"/>
              <a:t>Kusur ve ihmalin bulunması</a:t>
            </a:r>
          </a:p>
          <a:p>
            <a:pPr marL="609600" indent="-609600" algn="just">
              <a:lnSpc>
                <a:spcPct val="80000"/>
              </a:lnSpc>
              <a:buClr>
                <a:schemeClr val="tx1"/>
              </a:buClr>
              <a:buFontTx/>
              <a:buAutoNum type="arabicPeriod"/>
            </a:pPr>
            <a:r>
              <a:rPr lang="tr-TR" altLang="tr-TR" sz="2400"/>
              <a:t>Zarar ile bu haksız fiil arasında bir sebep-sonuç ilişkisinin olması gibi durumlardır. </a:t>
            </a:r>
          </a:p>
        </p:txBody>
      </p:sp>
    </p:spTree>
    <p:extLst>
      <p:ext uri="{BB962C8B-B14F-4D97-AF65-F5344CB8AC3E}">
        <p14:creationId xmlns:p14="http://schemas.microsoft.com/office/powerpoint/2010/main" val="32868769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06626" y="609601"/>
            <a:ext cx="8080375" cy="658813"/>
          </a:xfrm>
        </p:spPr>
        <p:txBody>
          <a:bodyPr/>
          <a:lstStyle/>
          <a:p>
            <a:pPr eaLnBrk="1" hangingPunct="1">
              <a:defRPr/>
            </a:pPr>
            <a:r>
              <a:rPr lang="tr-TR" sz="4000"/>
              <a:t>Yetki</a:t>
            </a:r>
          </a:p>
        </p:txBody>
      </p:sp>
      <p:sp>
        <p:nvSpPr>
          <p:cNvPr id="28675" name="Rectangle 3"/>
          <p:cNvSpPr>
            <a:spLocks noGrp="1" noChangeArrowheads="1"/>
          </p:cNvSpPr>
          <p:nvPr>
            <p:ph type="body" idx="1"/>
          </p:nvPr>
        </p:nvSpPr>
        <p:spPr>
          <a:xfrm>
            <a:off x="2206625" y="1412876"/>
            <a:ext cx="7772400" cy="4683125"/>
          </a:xfrm>
        </p:spPr>
        <p:txBody>
          <a:bodyPr/>
          <a:lstStyle/>
          <a:p>
            <a:pPr algn="just" eaLnBrk="1" hangingPunct="1"/>
            <a:r>
              <a:rPr lang="tr-TR" altLang="tr-TR" smtClean="0"/>
              <a:t>Bir işi ya da görevi, yasaların verdiği sınırlar, olanaklar çerçevesinde yürütme gücüne sahip olmak demektir. </a:t>
            </a:r>
          </a:p>
          <a:p>
            <a:pPr algn="just" eaLnBrk="1" hangingPunct="1"/>
            <a:endParaRPr lang="tr-TR" altLang="tr-TR" smtClean="0"/>
          </a:p>
          <a:p>
            <a:pPr algn="just" eaLnBrk="1" hangingPunct="1"/>
            <a:r>
              <a:rPr lang="tr-TR" altLang="tr-TR" smtClean="0">
                <a:solidFill>
                  <a:schemeClr val="hlink"/>
                </a:solidFill>
              </a:rPr>
              <a:t>Yetki vermek/</a:t>
            </a:r>
            <a:r>
              <a:rPr lang="tr-TR" altLang="tr-TR" smtClean="0"/>
              <a:t> yetkili kılmak, bir otorite tarafından bir işi ya da görevi yürütme yetkisini kullanma olanağı vermek demektir. </a:t>
            </a:r>
            <a:r>
              <a:rPr lang="tr-TR" altLang="tr-TR" smtClean="0">
                <a:solidFill>
                  <a:schemeClr val="hlink"/>
                </a:solidFill>
              </a:rPr>
              <a:t>Yetkilendirmek </a:t>
            </a:r>
            <a:r>
              <a:rPr lang="tr-TR" altLang="tr-TR" smtClean="0"/>
              <a:t>ise, bir işi ya da bir görevi yürütme gücünü, yetkisini birine vermek anlamına gelir. </a:t>
            </a:r>
          </a:p>
        </p:txBody>
      </p:sp>
    </p:spTree>
    <p:extLst>
      <p:ext uri="{BB962C8B-B14F-4D97-AF65-F5344CB8AC3E}">
        <p14:creationId xmlns:p14="http://schemas.microsoft.com/office/powerpoint/2010/main" val="14241886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29699" name="İçerik Yer Tutucusu 2"/>
          <p:cNvSpPr>
            <a:spLocks noGrp="1"/>
          </p:cNvSpPr>
          <p:nvPr>
            <p:ph idx="1"/>
          </p:nvPr>
        </p:nvSpPr>
        <p:spPr/>
        <p:txBody>
          <a:bodyPr/>
          <a:lstStyle/>
          <a:p>
            <a:r>
              <a:rPr lang="tr-TR" altLang="tr-TR" smtClean="0"/>
              <a:t>Kaynak</a:t>
            </a:r>
          </a:p>
          <a:p>
            <a:r>
              <a:rPr lang="tr-TR" altLang="tr-TR" smtClean="0"/>
              <a:t>Tıbbi Etik ve Meslek Tarihi, Recep Aktur, Erdem Aydın, Somgür Y.E., 2001, Ankara</a:t>
            </a:r>
          </a:p>
          <a:p>
            <a:r>
              <a:rPr lang="tr-TR" altLang="tr-TR" smtClean="0"/>
              <a:t>Pehlivan, İ., “Yönetsel Mesleki ve Örgütsel Etik”, Pegem Yayıncılık, 1998, Ankara</a:t>
            </a:r>
          </a:p>
          <a:p>
            <a:endParaRPr lang="tr-TR" altLang="tr-TR" smtClean="0"/>
          </a:p>
        </p:txBody>
      </p:sp>
    </p:spTree>
    <p:extLst>
      <p:ext uri="{BB962C8B-B14F-4D97-AF65-F5344CB8AC3E}">
        <p14:creationId xmlns:p14="http://schemas.microsoft.com/office/powerpoint/2010/main" val="27957964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206625" y="1196976"/>
            <a:ext cx="7772400" cy="4899025"/>
          </a:xfrm>
        </p:spPr>
        <p:txBody>
          <a:bodyPr/>
          <a:lstStyle/>
          <a:p>
            <a:pPr algn="just" eaLnBrk="1" hangingPunct="1"/>
            <a:r>
              <a:rPr lang="tr-TR" altLang="tr-TR" smtClean="0"/>
              <a:t>Dünyadaki hak yelpazesinin, ülkeden ülkeye değişiklikler gösterdiği bilinmektedir. </a:t>
            </a:r>
          </a:p>
          <a:p>
            <a:pPr algn="just" eaLnBrk="1" hangingPunct="1">
              <a:buFont typeface="Wingdings" panose="05000000000000000000" pitchFamily="2" charset="2"/>
              <a:buNone/>
            </a:pPr>
            <a:endParaRPr lang="tr-TR" altLang="tr-TR" smtClean="0"/>
          </a:p>
          <a:p>
            <a:pPr algn="just" eaLnBrk="1" hangingPunct="1"/>
            <a:r>
              <a:rPr lang="tr-TR" altLang="tr-TR" smtClean="0"/>
              <a:t>Uluslararası olan ya da evrensel denilen ve ülkeden ülkeye değişmeyeceği varsayılan haklar da bulunmaktadır. Bu haklar “insan hakları” başlığı altında anılmaktadır. </a:t>
            </a:r>
          </a:p>
        </p:txBody>
      </p:sp>
      <p:sp>
        <p:nvSpPr>
          <p:cNvPr id="7172" name="Rectangle 4"/>
          <p:cNvSpPr>
            <a:spLocks noGrp="1" noChangeArrowheads="1"/>
          </p:cNvSpPr>
          <p:nvPr>
            <p:ph type="title"/>
          </p:nvPr>
        </p:nvSpPr>
        <p:spPr>
          <a:xfrm>
            <a:off x="2206626" y="476251"/>
            <a:ext cx="8080375" cy="576263"/>
          </a:xfrm>
        </p:spPr>
        <p:txBody>
          <a:bodyPr vert="horz" lIns="91440" tIns="45720" rIns="91440" bIns="45720" rtlCol="0" anchor="ctr">
            <a:normAutofit fontScale="90000"/>
          </a:bodyPr>
          <a:lstStyle/>
          <a:p>
            <a:pPr eaLnBrk="1" hangingPunct="1">
              <a:defRPr/>
            </a:pPr>
            <a:r>
              <a:rPr lang="tr-TR" sz="4000"/>
              <a:t>Hak</a:t>
            </a:r>
          </a:p>
        </p:txBody>
      </p:sp>
    </p:spTree>
    <p:extLst>
      <p:ext uri="{BB962C8B-B14F-4D97-AF65-F5344CB8AC3E}">
        <p14:creationId xmlns:p14="http://schemas.microsoft.com/office/powerpoint/2010/main" val="3835125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06626" y="260351"/>
            <a:ext cx="8080375" cy="792163"/>
          </a:xfrm>
        </p:spPr>
        <p:txBody>
          <a:bodyPr/>
          <a:lstStyle/>
          <a:p>
            <a:pPr eaLnBrk="1" hangingPunct="1">
              <a:defRPr/>
            </a:pPr>
            <a:r>
              <a:rPr lang="tr-TR" smtClean="0"/>
              <a:t>Yükümlülük</a:t>
            </a:r>
          </a:p>
        </p:txBody>
      </p:sp>
      <p:sp>
        <p:nvSpPr>
          <p:cNvPr id="15363" name="Rectangle 3"/>
          <p:cNvSpPr>
            <a:spLocks noGrp="1" noChangeArrowheads="1"/>
          </p:cNvSpPr>
          <p:nvPr>
            <p:ph type="body" idx="1"/>
          </p:nvPr>
        </p:nvSpPr>
        <p:spPr>
          <a:xfrm>
            <a:off x="2209800" y="1052514"/>
            <a:ext cx="7772400" cy="5043487"/>
          </a:xfrm>
        </p:spPr>
        <p:txBody>
          <a:bodyPr/>
          <a:lstStyle/>
          <a:p>
            <a:pPr algn="just" eaLnBrk="1" hangingPunct="1">
              <a:lnSpc>
                <a:spcPct val="80000"/>
              </a:lnSpc>
            </a:pPr>
            <a:r>
              <a:rPr lang="tr-TR" altLang="tr-TR">
                <a:solidFill>
                  <a:schemeClr val="hlink"/>
                </a:solidFill>
              </a:rPr>
              <a:t>Yüküm;</a:t>
            </a:r>
            <a:r>
              <a:rPr lang="tr-TR" altLang="tr-TR"/>
              <a:t> yapılması zorunlu/mecburi olan iş, gösterilmesi zorunlu olan davranıştır. </a:t>
            </a:r>
          </a:p>
          <a:p>
            <a:pPr algn="just" eaLnBrk="1" hangingPunct="1">
              <a:lnSpc>
                <a:spcPct val="80000"/>
              </a:lnSpc>
            </a:pPr>
            <a:endParaRPr lang="tr-TR" altLang="tr-TR"/>
          </a:p>
          <a:p>
            <a:pPr algn="just" eaLnBrk="1" hangingPunct="1">
              <a:lnSpc>
                <a:spcPct val="80000"/>
              </a:lnSpc>
            </a:pPr>
            <a:r>
              <a:rPr lang="tr-TR" altLang="tr-TR">
                <a:solidFill>
                  <a:schemeClr val="hlink"/>
                </a:solidFill>
              </a:rPr>
              <a:t>Yükümlülük;</a:t>
            </a:r>
            <a:r>
              <a:rPr lang="tr-TR" altLang="tr-TR"/>
              <a:t> yükümlü olma, belli bir işi yapma ya da davranışı gösterme zorunluluğudur.</a:t>
            </a:r>
          </a:p>
          <a:p>
            <a:pPr algn="just" eaLnBrk="1" hangingPunct="1">
              <a:lnSpc>
                <a:spcPct val="80000"/>
              </a:lnSpc>
              <a:buFont typeface="Wingdings" panose="05000000000000000000" pitchFamily="2" charset="2"/>
              <a:buNone/>
            </a:pPr>
            <a:endParaRPr lang="tr-TR" altLang="tr-TR"/>
          </a:p>
          <a:p>
            <a:pPr algn="just" eaLnBrk="1" hangingPunct="1">
              <a:lnSpc>
                <a:spcPct val="80000"/>
              </a:lnSpc>
            </a:pPr>
            <a:r>
              <a:rPr lang="tr-TR" altLang="tr-TR">
                <a:solidFill>
                  <a:schemeClr val="hlink"/>
                </a:solidFill>
              </a:rPr>
              <a:t>Yükümlülük,</a:t>
            </a:r>
            <a:r>
              <a:rPr lang="tr-TR" altLang="tr-TR"/>
              <a:t> değer yargıları, toplumsal gelenek-görenek, ahlak, etik ve yasalar gibi bir takım kuralların dayattığı, yapılması ya da yerine getirilmesi gereken zorunluluklardır.  </a:t>
            </a:r>
          </a:p>
          <a:p>
            <a:pPr algn="just" eaLnBrk="1" hangingPunct="1">
              <a:lnSpc>
                <a:spcPct val="80000"/>
              </a:lnSpc>
            </a:pPr>
            <a:endParaRPr lang="tr-TR" altLang="tr-TR"/>
          </a:p>
          <a:p>
            <a:pPr algn="just" eaLnBrk="1" hangingPunct="1">
              <a:lnSpc>
                <a:spcPct val="80000"/>
              </a:lnSpc>
            </a:pPr>
            <a:r>
              <a:rPr lang="tr-TR" altLang="tr-TR"/>
              <a:t>Bu bir iş olabileceği gibi bir davranış da olabilir.</a:t>
            </a:r>
          </a:p>
        </p:txBody>
      </p:sp>
    </p:spTree>
    <p:extLst>
      <p:ext uri="{BB962C8B-B14F-4D97-AF65-F5344CB8AC3E}">
        <p14:creationId xmlns:p14="http://schemas.microsoft.com/office/powerpoint/2010/main" val="17929203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2206625" y="1052514"/>
            <a:ext cx="7772400" cy="5043487"/>
          </a:xfrm>
        </p:spPr>
        <p:txBody>
          <a:bodyPr/>
          <a:lstStyle/>
          <a:p>
            <a:pPr algn="just" eaLnBrk="1" hangingPunct="1">
              <a:lnSpc>
                <a:spcPct val="80000"/>
              </a:lnSpc>
            </a:pPr>
            <a:r>
              <a:rPr lang="tr-TR" altLang="tr-TR">
                <a:solidFill>
                  <a:schemeClr val="hlink"/>
                </a:solidFill>
              </a:rPr>
              <a:t>Yükümlülük;</a:t>
            </a:r>
            <a:r>
              <a:rPr lang="tr-TR" altLang="tr-TR"/>
              <a:t> “Kişinin, sorumluluk alanındaki, işlevlerin yerine getirilmesi konusunda bağımlı, zorunlu kılınmasıdır.”</a:t>
            </a:r>
          </a:p>
          <a:p>
            <a:pPr algn="just" eaLnBrk="1" hangingPunct="1">
              <a:lnSpc>
                <a:spcPct val="80000"/>
              </a:lnSpc>
              <a:buFont typeface="Wingdings" panose="05000000000000000000" pitchFamily="2" charset="2"/>
              <a:buNone/>
            </a:pPr>
            <a:r>
              <a:rPr lang="tr-TR" altLang="tr-TR"/>
              <a:t> </a:t>
            </a:r>
          </a:p>
          <a:p>
            <a:pPr algn="just" eaLnBrk="1" hangingPunct="1">
              <a:lnSpc>
                <a:spcPct val="80000"/>
              </a:lnSpc>
            </a:pPr>
            <a:r>
              <a:rPr lang="tr-TR" altLang="tr-TR"/>
              <a:t>Yasalara uymak konusunda herkes sorumluluk taşır ve bir yasa kuralını yerine getirmek her vatandaşın yükümlülüğüdür. Yükümlülüğü yerine getirmemenin yaptırımı bulunabilir.</a:t>
            </a:r>
          </a:p>
          <a:p>
            <a:pPr algn="just" eaLnBrk="1" hangingPunct="1">
              <a:lnSpc>
                <a:spcPct val="80000"/>
              </a:lnSpc>
              <a:buFont typeface="Wingdings" panose="05000000000000000000" pitchFamily="2" charset="2"/>
              <a:buNone/>
            </a:pPr>
            <a:r>
              <a:rPr lang="tr-TR" altLang="tr-TR"/>
              <a:t> </a:t>
            </a:r>
          </a:p>
          <a:p>
            <a:pPr algn="just" eaLnBrk="1" hangingPunct="1">
              <a:lnSpc>
                <a:spcPct val="80000"/>
              </a:lnSpc>
            </a:pPr>
            <a:r>
              <a:rPr lang="tr-TR" altLang="tr-TR"/>
              <a:t>Hırsızlık yapmamak hem yasal, hem etik bir yükümlülüktür. Hırsızlık yapan kişi hem yasal cezaya çarptırılır, hem de toplum içinde kınanır, ayıplanır, dışlanır.  </a:t>
            </a:r>
          </a:p>
          <a:p>
            <a:pPr algn="just" eaLnBrk="1" hangingPunct="1">
              <a:lnSpc>
                <a:spcPct val="80000"/>
              </a:lnSpc>
            </a:pPr>
            <a:endParaRPr lang="tr-TR" altLang="tr-TR"/>
          </a:p>
          <a:p>
            <a:pPr algn="just" eaLnBrk="1" hangingPunct="1">
              <a:lnSpc>
                <a:spcPct val="80000"/>
              </a:lnSpc>
            </a:pPr>
            <a:endParaRPr lang="tr-TR" altLang="tr-TR"/>
          </a:p>
        </p:txBody>
      </p:sp>
      <p:sp>
        <p:nvSpPr>
          <p:cNvPr id="9220" name="Rectangle 4"/>
          <p:cNvSpPr>
            <a:spLocks noGrp="1" noChangeArrowheads="1"/>
          </p:cNvSpPr>
          <p:nvPr>
            <p:ph type="title"/>
          </p:nvPr>
        </p:nvSpPr>
        <p:spPr>
          <a:xfrm>
            <a:off x="2206626" y="260351"/>
            <a:ext cx="8080375" cy="792163"/>
          </a:xfrm>
        </p:spPr>
        <p:txBody>
          <a:bodyPr vert="horz" lIns="91440" tIns="45720" rIns="91440" bIns="45720" rtlCol="0" anchor="ctr">
            <a:normAutofit/>
          </a:bodyPr>
          <a:lstStyle/>
          <a:p>
            <a:pPr eaLnBrk="1" hangingPunct="1">
              <a:defRPr/>
            </a:pPr>
            <a:r>
              <a:rPr lang="tr-TR" smtClean="0"/>
              <a:t>Yükümlülük</a:t>
            </a:r>
          </a:p>
        </p:txBody>
      </p:sp>
    </p:spTree>
    <p:extLst>
      <p:ext uri="{BB962C8B-B14F-4D97-AF65-F5344CB8AC3E}">
        <p14:creationId xmlns:p14="http://schemas.microsoft.com/office/powerpoint/2010/main" val="26904002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2206625" y="1484314"/>
            <a:ext cx="7772400" cy="4611687"/>
          </a:xfrm>
        </p:spPr>
        <p:txBody>
          <a:bodyPr/>
          <a:lstStyle/>
          <a:p>
            <a:pPr algn="just" eaLnBrk="1" hangingPunct="1"/>
            <a:r>
              <a:rPr lang="tr-TR" altLang="tr-TR" smtClean="0"/>
              <a:t>Yükümlülük kimi zaman “ödev” olarak da dile getirilebilir. </a:t>
            </a:r>
          </a:p>
          <a:p>
            <a:pPr algn="just" eaLnBrk="1" hangingPunct="1"/>
            <a:endParaRPr lang="tr-TR" altLang="tr-TR" smtClean="0"/>
          </a:p>
          <a:p>
            <a:pPr algn="just" eaLnBrk="1" hangingPunct="1"/>
            <a:r>
              <a:rPr lang="tr-TR" altLang="tr-TR" smtClean="0"/>
              <a:t>Hukuka dayanmak suretiyle, istenilen bir hareketi yapmak ya da istenilmeyen bir hareketten kaçınmak yükümlülüğüne, </a:t>
            </a:r>
            <a:r>
              <a:rPr lang="tr-TR" altLang="tr-TR" smtClean="0">
                <a:solidFill>
                  <a:schemeClr val="hlink"/>
                </a:solidFill>
              </a:rPr>
              <a:t>hukuki ödev</a:t>
            </a:r>
            <a:r>
              <a:rPr lang="tr-TR" altLang="tr-TR" smtClean="0"/>
              <a:t> adı verilir. </a:t>
            </a:r>
          </a:p>
        </p:txBody>
      </p:sp>
      <p:sp>
        <p:nvSpPr>
          <p:cNvPr id="10244" name="Rectangle 4"/>
          <p:cNvSpPr>
            <a:spLocks noGrp="1" noChangeArrowheads="1"/>
          </p:cNvSpPr>
          <p:nvPr>
            <p:ph type="title"/>
          </p:nvPr>
        </p:nvSpPr>
        <p:spPr/>
        <p:txBody>
          <a:bodyPr vert="horz" lIns="91440" tIns="45720" rIns="91440" bIns="45720" rtlCol="0" anchor="ctr">
            <a:normAutofit/>
          </a:bodyPr>
          <a:lstStyle/>
          <a:p>
            <a:pPr eaLnBrk="1" hangingPunct="1">
              <a:defRPr/>
            </a:pPr>
            <a:r>
              <a:rPr lang="tr-TR" smtClean="0"/>
              <a:t>Yükümlülük</a:t>
            </a:r>
          </a:p>
        </p:txBody>
      </p:sp>
    </p:spTree>
    <p:extLst>
      <p:ext uri="{BB962C8B-B14F-4D97-AF65-F5344CB8AC3E}">
        <p14:creationId xmlns:p14="http://schemas.microsoft.com/office/powerpoint/2010/main" val="16377428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06626" y="260350"/>
            <a:ext cx="8080375" cy="647700"/>
          </a:xfrm>
        </p:spPr>
        <p:txBody>
          <a:bodyPr/>
          <a:lstStyle/>
          <a:p>
            <a:pPr eaLnBrk="1" hangingPunct="1">
              <a:defRPr/>
            </a:pPr>
            <a:r>
              <a:rPr lang="tr-TR" sz="4000"/>
              <a:t>Sorumluluk</a:t>
            </a:r>
          </a:p>
        </p:txBody>
      </p:sp>
      <p:sp>
        <p:nvSpPr>
          <p:cNvPr id="18435" name="Rectangle 3"/>
          <p:cNvSpPr>
            <a:spLocks noGrp="1" noChangeArrowheads="1"/>
          </p:cNvSpPr>
          <p:nvPr>
            <p:ph type="body" idx="1"/>
          </p:nvPr>
        </p:nvSpPr>
        <p:spPr>
          <a:xfrm>
            <a:off x="2206625" y="981076"/>
            <a:ext cx="7772400" cy="5114925"/>
          </a:xfrm>
        </p:spPr>
        <p:txBody>
          <a:bodyPr/>
          <a:lstStyle/>
          <a:p>
            <a:pPr algn="just" eaLnBrk="1" hangingPunct="1"/>
            <a:r>
              <a:rPr lang="tr-TR" altLang="tr-TR">
                <a:solidFill>
                  <a:schemeClr val="hlink"/>
                </a:solidFill>
              </a:rPr>
              <a:t>Görev;</a:t>
            </a:r>
            <a:r>
              <a:rPr lang="tr-TR" altLang="tr-TR"/>
              <a:t> genelde, bir kişi ya da nesnenin yaptığı iş olarak tanımlanır. </a:t>
            </a:r>
          </a:p>
          <a:p>
            <a:pPr algn="just" eaLnBrk="1" hangingPunct="1"/>
            <a:endParaRPr lang="tr-TR" altLang="tr-TR"/>
          </a:p>
          <a:p>
            <a:pPr algn="just" eaLnBrk="1" hangingPunct="1"/>
            <a:r>
              <a:rPr lang="tr-TR" altLang="tr-TR">
                <a:solidFill>
                  <a:schemeClr val="hlink"/>
                </a:solidFill>
              </a:rPr>
              <a:t>Görevli</a:t>
            </a:r>
            <a:r>
              <a:rPr lang="tr-TR" altLang="tr-TR"/>
              <a:t> ise görev verilen kimse demektir. </a:t>
            </a:r>
          </a:p>
          <a:p>
            <a:pPr algn="just" eaLnBrk="1" hangingPunct="1">
              <a:buFont typeface="Wingdings" panose="05000000000000000000" pitchFamily="2" charset="2"/>
              <a:buNone/>
            </a:pPr>
            <a:endParaRPr lang="tr-TR" altLang="tr-TR"/>
          </a:p>
          <a:p>
            <a:pPr algn="just" eaLnBrk="1" hangingPunct="1"/>
            <a:r>
              <a:rPr lang="tr-TR" altLang="tr-TR">
                <a:solidFill>
                  <a:schemeClr val="hlink"/>
                </a:solidFill>
              </a:rPr>
              <a:t>Görevlendirmek,</a:t>
            </a:r>
            <a:r>
              <a:rPr lang="tr-TR" altLang="tr-TR"/>
              <a:t> belli bir işi ya da konuyu yerine getirecek kişinin belirlenmesi ya da birine görev vermek olarak tanımlanabilir. Bu belirleme işlemi, resmi kurum ve yetkililer tarafından yapılabileceği gibi çeşitli toplum içi ilişkiler sırasında da ortaya çıkabilir. </a:t>
            </a:r>
          </a:p>
        </p:txBody>
      </p:sp>
    </p:spTree>
    <p:extLst>
      <p:ext uri="{BB962C8B-B14F-4D97-AF65-F5344CB8AC3E}">
        <p14:creationId xmlns:p14="http://schemas.microsoft.com/office/powerpoint/2010/main" val="38333430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2209800" y="1052514"/>
            <a:ext cx="7772400" cy="5329237"/>
          </a:xfrm>
        </p:spPr>
        <p:txBody>
          <a:bodyPr/>
          <a:lstStyle/>
          <a:p>
            <a:pPr algn="just" eaLnBrk="1" hangingPunct="1"/>
            <a:r>
              <a:rPr lang="tr-TR" altLang="tr-TR">
                <a:solidFill>
                  <a:schemeClr val="hlink"/>
                </a:solidFill>
              </a:rPr>
              <a:t>Sorumlu;</a:t>
            </a:r>
            <a:r>
              <a:rPr lang="tr-TR" altLang="tr-TR"/>
              <a:t> kendisine verilen ya da üstlenilen görevden dolayı, bir kişiye, bir gruba ya da kuruma hesap vermek zorunda olan kişi demektir. </a:t>
            </a:r>
          </a:p>
          <a:p>
            <a:pPr algn="just" eaLnBrk="1" hangingPunct="1"/>
            <a:r>
              <a:rPr lang="tr-TR" altLang="tr-TR">
                <a:solidFill>
                  <a:schemeClr val="hlink"/>
                </a:solidFill>
              </a:rPr>
              <a:t>Sorumsuz;</a:t>
            </a:r>
            <a:r>
              <a:rPr lang="tr-TR" altLang="tr-TR"/>
              <a:t> sorumlu olmayan ve gelişen olaylardan dolayı hesap vermek zorunda olmayan kişi demektir. </a:t>
            </a:r>
          </a:p>
          <a:p>
            <a:pPr algn="just" eaLnBrk="1" hangingPunct="1"/>
            <a:r>
              <a:rPr lang="tr-TR" altLang="tr-TR">
                <a:solidFill>
                  <a:schemeClr val="hlink"/>
                </a:solidFill>
              </a:rPr>
              <a:t>Sorumluluk;</a:t>
            </a:r>
            <a:r>
              <a:rPr lang="tr-TR" altLang="tr-TR"/>
              <a:t> kişinin yaptığı görev ve gösterdiği davranışların sonuçlarını ve bu sonuçların hesabını üstlenmesi demektir. Başka bir anlatımla, görevli kişinin görevdeki işlerini yerine getirmek durumunda ve zorunda olmasıdır. </a:t>
            </a:r>
          </a:p>
        </p:txBody>
      </p:sp>
      <p:sp>
        <p:nvSpPr>
          <p:cNvPr id="12292" name="Rectangle 4"/>
          <p:cNvSpPr>
            <a:spLocks noGrp="1" noChangeArrowheads="1"/>
          </p:cNvSpPr>
          <p:nvPr>
            <p:ph type="title"/>
          </p:nvPr>
        </p:nvSpPr>
        <p:spPr>
          <a:xfrm>
            <a:off x="2206626" y="333375"/>
            <a:ext cx="8080375" cy="719138"/>
          </a:xfrm>
        </p:spPr>
        <p:txBody>
          <a:bodyPr vert="horz" lIns="91440" tIns="45720" rIns="91440" bIns="45720" rtlCol="0" anchor="ctr">
            <a:normAutofit/>
          </a:bodyPr>
          <a:lstStyle/>
          <a:p>
            <a:pPr eaLnBrk="1" hangingPunct="1">
              <a:defRPr/>
            </a:pPr>
            <a:r>
              <a:rPr lang="tr-TR" sz="4000"/>
              <a:t>Sorumluluk</a:t>
            </a:r>
          </a:p>
        </p:txBody>
      </p:sp>
    </p:spTree>
    <p:extLst>
      <p:ext uri="{BB962C8B-B14F-4D97-AF65-F5344CB8AC3E}">
        <p14:creationId xmlns:p14="http://schemas.microsoft.com/office/powerpoint/2010/main" val="29644121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206626" y="609601"/>
            <a:ext cx="8080375" cy="803275"/>
          </a:xfrm>
        </p:spPr>
        <p:txBody>
          <a:bodyPr/>
          <a:lstStyle/>
          <a:p>
            <a:pPr eaLnBrk="1" hangingPunct="1">
              <a:defRPr/>
            </a:pPr>
            <a:r>
              <a:rPr lang="tr-TR" smtClean="0"/>
              <a:t>Hukuki Sorumluluk</a:t>
            </a:r>
          </a:p>
        </p:txBody>
      </p:sp>
      <p:sp>
        <p:nvSpPr>
          <p:cNvPr id="20483" name="Rectangle 3"/>
          <p:cNvSpPr>
            <a:spLocks noGrp="1" noChangeArrowheads="1"/>
          </p:cNvSpPr>
          <p:nvPr>
            <p:ph type="body" idx="1"/>
          </p:nvPr>
        </p:nvSpPr>
        <p:spPr>
          <a:xfrm>
            <a:off x="2206625" y="1412876"/>
            <a:ext cx="7772400" cy="4683125"/>
          </a:xfrm>
        </p:spPr>
        <p:txBody>
          <a:bodyPr/>
          <a:lstStyle/>
          <a:p>
            <a:pPr algn="just" eaLnBrk="1" hangingPunct="1"/>
            <a:r>
              <a:rPr lang="tr-TR" altLang="tr-TR"/>
              <a:t>Hukuki sorumluluk; yasaların yapmayı emrettiği eylemlerin yapılması ya da yapmayı yasakladığı eylemlerin yapılmaması durumudur. </a:t>
            </a:r>
          </a:p>
          <a:p>
            <a:pPr algn="just" eaLnBrk="1" hangingPunct="1"/>
            <a:endParaRPr lang="tr-TR" altLang="tr-TR"/>
          </a:p>
          <a:p>
            <a:pPr algn="just" eaLnBrk="1" hangingPunct="1"/>
            <a:r>
              <a:rPr lang="tr-TR" altLang="tr-TR"/>
              <a:t>Hukuki anlamda suç; hukuken sorumlu olan kişinin yasalarda tanımlanmış ve ceza tehdidi taşıyan bir kurala aykırı eylemi olarak tanımlanabilir. </a:t>
            </a:r>
          </a:p>
          <a:p>
            <a:pPr algn="just" eaLnBrk="1" hangingPunct="1"/>
            <a:endParaRPr lang="tr-TR" altLang="tr-TR"/>
          </a:p>
          <a:p>
            <a:pPr algn="just" eaLnBrk="1" hangingPunct="1"/>
            <a:r>
              <a:rPr lang="tr-TR" altLang="tr-TR"/>
              <a:t>Türk Ceza Hukuku’nun temel ilkesi “kanunsuz suç ve ceza olamaz” şeklindedir. </a:t>
            </a:r>
          </a:p>
        </p:txBody>
      </p:sp>
    </p:spTree>
    <p:extLst>
      <p:ext uri="{BB962C8B-B14F-4D97-AF65-F5344CB8AC3E}">
        <p14:creationId xmlns:p14="http://schemas.microsoft.com/office/powerpoint/2010/main" val="18565552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08214" y="333375"/>
            <a:ext cx="8080375" cy="863600"/>
          </a:xfrm>
        </p:spPr>
        <p:txBody>
          <a:bodyPr/>
          <a:lstStyle/>
          <a:p>
            <a:pPr eaLnBrk="1" hangingPunct="1">
              <a:defRPr/>
            </a:pPr>
            <a:r>
              <a:rPr lang="tr-TR" sz="4000"/>
              <a:t>Ceza Hukuku Açısından Sorumluluk </a:t>
            </a:r>
          </a:p>
        </p:txBody>
      </p:sp>
      <p:sp>
        <p:nvSpPr>
          <p:cNvPr id="21507" name="Rectangle 3"/>
          <p:cNvSpPr>
            <a:spLocks noGrp="1" noChangeArrowheads="1"/>
          </p:cNvSpPr>
          <p:nvPr>
            <p:ph type="body" idx="1"/>
          </p:nvPr>
        </p:nvSpPr>
        <p:spPr>
          <a:xfrm>
            <a:off x="2206625" y="1412876"/>
            <a:ext cx="7772400" cy="4683125"/>
          </a:xfrm>
        </p:spPr>
        <p:txBody>
          <a:bodyPr/>
          <a:lstStyle/>
          <a:p>
            <a:pPr algn="just" eaLnBrk="1" hangingPunct="1">
              <a:lnSpc>
                <a:spcPct val="80000"/>
              </a:lnSpc>
            </a:pPr>
            <a:r>
              <a:rPr lang="tr-TR" altLang="tr-TR" sz="2400"/>
              <a:t>Sağlık çalışanları, hizmetleri sırasında, hizmet verdiği kişinin sağlık ve yaşamına zarar verirse, o olay nedeniyle, ceza hukukuna ait hükümler doğrultusunda yargılanırlar. </a:t>
            </a:r>
          </a:p>
          <a:p>
            <a:pPr algn="just" eaLnBrk="1" hangingPunct="1">
              <a:lnSpc>
                <a:spcPct val="80000"/>
              </a:lnSpc>
              <a:buFont typeface="Wingdings" panose="05000000000000000000" pitchFamily="2" charset="2"/>
              <a:buNone/>
            </a:pPr>
            <a:endParaRPr lang="tr-TR" altLang="tr-TR" sz="2400"/>
          </a:p>
          <a:p>
            <a:pPr algn="just" eaLnBrk="1" hangingPunct="1">
              <a:lnSpc>
                <a:spcPct val="80000"/>
              </a:lnSpc>
            </a:pPr>
            <a:r>
              <a:rPr lang="tr-TR" altLang="tr-TR" sz="2400"/>
              <a:t>Sağlık hizmeti verdikleri kişilere zarar veren sağlık çalışanları hukuktaki </a:t>
            </a:r>
            <a:r>
              <a:rPr lang="tr-TR" altLang="tr-TR" sz="2400">
                <a:solidFill>
                  <a:schemeClr val="hlink"/>
                </a:solidFill>
              </a:rPr>
              <a:t>“taksir”</a:t>
            </a:r>
            <a:r>
              <a:rPr lang="tr-TR" altLang="tr-TR" sz="2400"/>
              <a:t> suçları kapsamında yargılanır. </a:t>
            </a:r>
          </a:p>
          <a:p>
            <a:pPr algn="just" eaLnBrk="1" hangingPunct="1">
              <a:lnSpc>
                <a:spcPct val="80000"/>
              </a:lnSpc>
              <a:buFont typeface="Wingdings" panose="05000000000000000000" pitchFamily="2" charset="2"/>
              <a:buNone/>
            </a:pPr>
            <a:endParaRPr lang="tr-TR" altLang="tr-TR" sz="2400"/>
          </a:p>
          <a:p>
            <a:pPr algn="just" eaLnBrk="1" hangingPunct="1">
              <a:lnSpc>
                <a:spcPct val="80000"/>
              </a:lnSpc>
            </a:pPr>
            <a:r>
              <a:rPr lang="tr-TR" altLang="tr-TR" sz="2400"/>
              <a:t>Sağlık meslekleri için  geçerli olan “mesleki taksir suçu”, meslek sahibi kişinin, mesleğinin, sanatının kurallarını, dikkatsizlik, özensizlik, tedbirsizlik veya acemilikle ihlal etmesi, mesleğinin uygulanmasında kusurlu hareketlerde bulunması gibi durumlardan kaynaklanmaktadır. </a:t>
            </a:r>
          </a:p>
        </p:txBody>
      </p:sp>
    </p:spTree>
    <p:extLst>
      <p:ext uri="{BB962C8B-B14F-4D97-AF65-F5344CB8AC3E}">
        <p14:creationId xmlns:p14="http://schemas.microsoft.com/office/powerpoint/2010/main" val="6811057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948</Words>
  <Application>Microsoft Office PowerPoint</Application>
  <PresentationFormat>Geniş ekran</PresentationFormat>
  <Paragraphs>81</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vt:lpstr>
      <vt:lpstr>Office Teması</vt:lpstr>
      <vt:lpstr>Hak</vt:lpstr>
      <vt:lpstr>Hak</vt:lpstr>
      <vt:lpstr>Yükümlülük</vt:lpstr>
      <vt:lpstr>Yükümlülük</vt:lpstr>
      <vt:lpstr>Yükümlülük</vt:lpstr>
      <vt:lpstr>Sorumluluk</vt:lpstr>
      <vt:lpstr>Sorumluluk</vt:lpstr>
      <vt:lpstr>Hukuki Sorumluluk</vt:lpstr>
      <vt:lpstr>Ceza Hukuku Açısından Sorumluluk </vt:lpstr>
      <vt:lpstr>Sağlık çalışanlarının taksir suçları, tıbbi müdahaleden kaynaklanan suçun ağırlığına bağlı olarak şöyle gruplanabilir: </vt:lpstr>
      <vt:lpstr>İdare Hukuku Yönünden Sorumluluk </vt:lpstr>
      <vt:lpstr>İdare Hukuku Yönünden Sorumluluk </vt:lpstr>
      <vt:lpstr>Medeni hukuk yönünden sorumluluklar </vt:lpstr>
      <vt:lpstr>PowerPoint Sunusu</vt:lpstr>
      <vt:lpstr>Medeni hukuk açısından haksız fiil sorumluluğu ve sözleşme sorumluluğu olmak üzere iki durum  söz konusudur. </vt:lpstr>
      <vt:lpstr>Yetki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dc:title>
  <dc:creator>gülbin özçelikay</dc:creator>
  <cp:lastModifiedBy>gülbin özçelikay</cp:lastModifiedBy>
  <cp:revision>1</cp:revision>
  <dcterms:created xsi:type="dcterms:W3CDTF">2018-03-20T13:31:13Z</dcterms:created>
  <dcterms:modified xsi:type="dcterms:W3CDTF">2018-03-20T13:31:42Z</dcterms:modified>
</cp:coreProperties>
</file>