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6"/>
  </p:notesMasterIdLst>
  <p:sldIdLst>
    <p:sldId id="1105" r:id="rId4"/>
    <p:sldId id="1092" r:id="rId5"/>
    <p:sldId id="1093" r:id="rId6"/>
    <p:sldId id="1095" r:id="rId7"/>
    <p:sldId id="1096" r:id="rId8"/>
    <p:sldId id="1097" r:id="rId9"/>
    <p:sldId id="1098" r:id="rId10"/>
    <p:sldId id="1099" r:id="rId11"/>
    <p:sldId id="1101" r:id="rId12"/>
    <p:sldId id="1102" r:id="rId13"/>
    <p:sldId id="1103" r:id="rId14"/>
    <p:sldId id="1104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56" d="100"/>
          <a:sy n="56" d="100"/>
        </p:scale>
        <p:origin x="90" y="68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75154" y="57734"/>
            <a:ext cx="4393691" cy="51435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0874" y="2779648"/>
            <a:ext cx="7306309" cy="2720975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91371" y="6521132"/>
            <a:ext cx="247015" cy="19621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919F80"/>
                </a:solidFill>
                <a:latin typeface="Arial"/>
                <a:cs typeface="Arial"/>
              </a:defRPr>
            </a:lvl1pPr>
          </a:lstStyle>
          <a:p>
            <a:pPr marL="4826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3728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32252" y="96520"/>
            <a:ext cx="4079494" cy="60282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14894" y="6360849"/>
            <a:ext cx="247015" cy="261619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1425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32108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702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387" y="2139646"/>
            <a:ext cx="7173595" cy="17370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b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spc="-70" dirty="0">
                <a:solidFill>
                  <a:schemeClr val="tx1"/>
                </a:solidFill>
              </a:rPr>
              <a:t/>
            </a:r>
            <a:br>
              <a:rPr lang="tr-TR" sz="2800" spc="-70" dirty="0">
                <a:solidFill>
                  <a:schemeClr val="tx1"/>
                </a:solidFill>
              </a:rPr>
            </a:br>
            <a:r>
              <a:rPr lang="sv-SE" spc="-70" dirty="0">
                <a:solidFill>
                  <a:schemeClr val="tx1"/>
                </a:solidFill>
              </a:rPr>
              <a:t>PROJE </a:t>
            </a:r>
            <a:r>
              <a:rPr lang="sv-SE" spc="-70" dirty="0" smtClean="0">
                <a:solidFill>
                  <a:schemeClr val="tx1"/>
                </a:solidFill>
              </a:rPr>
              <a:t>YÖNETİMİ</a:t>
            </a:r>
            <a:r>
              <a:rPr lang="tr-TR" spc="-70" dirty="0" smtClean="0">
                <a:solidFill>
                  <a:schemeClr val="tx1"/>
                </a:solidFill>
              </a:rPr>
              <a:t> </a:t>
            </a:r>
            <a:r>
              <a:rPr lang="sv-SE" spc="-70" dirty="0" smtClean="0">
                <a:solidFill>
                  <a:schemeClr val="tx1"/>
                </a:solidFill>
              </a:rPr>
              <a:t>VE</a:t>
            </a:r>
            <a:r>
              <a:rPr lang="sv-SE" spc="-70" dirty="0">
                <a:solidFill>
                  <a:schemeClr val="tx1"/>
                </a:solidFill>
              </a:rPr>
              <a:t/>
            </a:r>
            <a:br>
              <a:rPr lang="sv-SE" spc="-70" dirty="0">
                <a:solidFill>
                  <a:schemeClr val="tx1"/>
                </a:solidFill>
              </a:rPr>
            </a:br>
            <a:r>
              <a:rPr lang="sv-SE" spc="-70" dirty="0">
                <a:solidFill>
                  <a:schemeClr val="tx1"/>
                </a:solidFill>
              </a:rPr>
              <a:t>İŞ PROGRAMLARI</a:t>
            </a:r>
            <a:endParaRPr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4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9166" y="1913334"/>
            <a:ext cx="8063865" cy="22910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 algn="just">
              <a:spcBef>
                <a:spcPts val="105"/>
              </a:spcBef>
              <a:buFont typeface="Arial"/>
              <a:buChar char="•"/>
              <a:tabLst>
                <a:tab pos="469900" algn="l"/>
              </a:tabLst>
            </a:pPr>
            <a:r>
              <a:rPr sz="1600" spc="-30" dirty="0">
                <a:latin typeface="Carlito"/>
                <a:cs typeface="Carlito"/>
              </a:rPr>
              <a:t>Yani, </a:t>
            </a:r>
            <a:r>
              <a:rPr sz="1600" b="1" spc="-5" dirty="0">
                <a:latin typeface="Carlito"/>
                <a:cs typeface="Carlito"/>
              </a:rPr>
              <a:t>proje planlaması</a:t>
            </a:r>
            <a:r>
              <a:rPr sz="1600" spc="-5" dirty="0">
                <a:latin typeface="Carlito"/>
                <a:cs typeface="Carlito"/>
              </a:rPr>
              <a:t>,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b="1" dirty="0">
                <a:latin typeface="Carlito"/>
                <a:cs typeface="Carlito"/>
              </a:rPr>
              <a:t>nasıl </a:t>
            </a:r>
            <a:r>
              <a:rPr sz="1600" spc="-5" dirty="0">
                <a:latin typeface="Carlito"/>
                <a:cs typeface="Carlito"/>
              </a:rPr>
              <a:t>gerçekleştirileceğinin  </a:t>
            </a:r>
            <a:r>
              <a:rPr sz="1600" spc="-15" dirty="0">
                <a:latin typeface="Carlito"/>
                <a:cs typeface="Carlito"/>
              </a:rPr>
              <a:t>tanımlanmasıdır. </a:t>
            </a:r>
            <a:r>
              <a:rPr sz="1600" b="1" spc="-5" dirty="0">
                <a:latin typeface="Carlito"/>
                <a:cs typeface="Carlito"/>
              </a:rPr>
              <a:t>Proje </a:t>
            </a:r>
            <a:r>
              <a:rPr sz="1600" b="1" dirty="0">
                <a:latin typeface="Carlito"/>
                <a:cs typeface="Carlito"/>
              </a:rPr>
              <a:t>planının </a:t>
            </a:r>
            <a:r>
              <a:rPr sz="1600" dirty="0">
                <a:latin typeface="Carlito"/>
                <a:cs typeface="Carlito"/>
              </a:rPr>
              <a:t>amacı </a:t>
            </a:r>
            <a:r>
              <a:rPr sz="1600" spc="-5" dirty="0">
                <a:latin typeface="Carlito"/>
                <a:cs typeface="Carlito"/>
              </a:rPr>
              <a:t>ise aktiviteleri tanımlamak,  </a:t>
            </a:r>
            <a:r>
              <a:rPr sz="1600" spc="-15" dirty="0">
                <a:latin typeface="Carlito"/>
                <a:cs typeface="Carlito"/>
              </a:rPr>
              <a:t>gereken </a:t>
            </a:r>
            <a:r>
              <a:rPr sz="1600" spc="-5" dirty="0">
                <a:latin typeface="Carlito"/>
                <a:cs typeface="Carlito"/>
              </a:rPr>
              <a:t>zaman </a:t>
            </a:r>
            <a:r>
              <a:rPr sz="1600" spc="-15" dirty="0">
                <a:latin typeface="Carlito"/>
                <a:cs typeface="Carlito"/>
              </a:rPr>
              <a:t>ve kaynak </a:t>
            </a:r>
            <a:r>
              <a:rPr sz="1600" spc="-5" dirty="0">
                <a:latin typeface="Carlito"/>
                <a:cs typeface="Carlito"/>
              </a:rPr>
              <a:t>tahminlerini yapmak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yönetimin </a:t>
            </a:r>
            <a:r>
              <a:rPr sz="1600" spc="-20" dirty="0">
                <a:latin typeface="Carlito"/>
                <a:cs typeface="Carlito"/>
              </a:rPr>
              <a:t>gözden  </a:t>
            </a:r>
            <a:r>
              <a:rPr sz="1600" spc="-5" dirty="0">
                <a:latin typeface="Carlito"/>
                <a:cs typeface="Carlito"/>
              </a:rPr>
              <a:t>geçirme, </a:t>
            </a:r>
            <a:r>
              <a:rPr sz="1600" spc="-20" dirty="0">
                <a:latin typeface="Carlito"/>
                <a:cs typeface="Carlito"/>
              </a:rPr>
              <a:t>kontrol </a:t>
            </a:r>
            <a:r>
              <a:rPr sz="1600" spc="-5" dirty="0">
                <a:latin typeface="Carlito"/>
                <a:cs typeface="Carlito"/>
              </a:rPr>
              <a:t>vb. </a:t>
            </a:r>
            <a:r>
              <a:rPr sz="1600" spc="-10" dirty="0">
                <a:latin typeface="Carlito"/>
                <a:cs typeface="Carlito"/>
              </a:rPr>
              <a:t>faaliyetleri </a:t>
            </a:r>
            <a:r>
              <a:rPr sz="1600" spc="-5" dirty="0">
                <a:latin typeface="Carlito"/>
                <a:cs typeface="Carlito"/>
              </a:rPr>
              <a:t>yapmasını</a:t>
            </a:r>
            <a:r>
              <a:rPr sz="1600" spc="5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sağlamaktır.</a:t>
            </a:r>
            <a:endParaRPr sz="1600" dirty="0">
              <a:latin typeface="Carlito"/>
              <a:cs typeface="Carlito"/>
            </a:endParaRPr>
          </a:p>
          <a:p>
            <a:pPr>
              <a:spcBef>
                <a:spcPts val="20"/>
              </a:spcBef>
              <a:buFont typeface="Arial"/>
              <a:buChar char="•"/>
            </a:pPr>
            <a:endParaRPr sz="1600" dirty="0">
              <a:latin typeface="Carlito"/>
              <a:cs typeface="Carlito"/>
            </a:endParaRPr>
          </a:p>
          <a:p>
            <a:pPr marL="469900" indent="-457200"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600" spc="-5" dirty="0">
                <a:latin typeface="Carlito"/>
                <a:cs typeface="Carlito"/>
              </a:rPr>
              <a:t>Planlama aşaması,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yönetim uygulaması içinde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iş</a:t>
            </a:r>
            <a:r>
              <a:rPr sz="1600" spc="4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programı</a:t>
            </a:r>
            <a:endParaRPr sz="1600" dirty="0">
              <a:latin typeface="Carlito"/>
              <a:cs typeface="Carlito"/>
            </a:endParaRPr>
          </a:p>
          <a:p>
            <a:pPr marL="469900"/>
            <a:r>
              <a:rPr sz="1600" spc="-5" dirty="0">
                <a:latin typeface="Carlito"/>
                <a:cs typeface="Carlito"/>
              </a:rPr>
              <a:t>hazırlanması aşamasında </a:t>
            </a:r>
            <a:r>
              <a:rPr sz="1600" dirty="0">
                <a:latin typeface="Carlito"/>
                <a:cs typeface="Carlito"/>
              </a:rPr>
              <a:t>en </a:t>
            </a:r>
            <a:r>
              <a:rPr sz="1600" spc="-5" dirty="0">
                <a:latin typeface="Carlito"/>
                <a:cs typeface="Carlito"/>
              </a:rPr>
              <a:t>çok </a:t>
            </a:r>
            <a:r>
              <a:rPr sz="1600" spc="-10" dirty="0">
                <a:latin typeface="Carlito"/>
                <a:cs typeface="Carlito"/>
              </a:rPr>
              <a:t>zaman </a:t>
            </a:r>
            <a:r>
              <a:rPr sz="1600" spc="-5" dirty="0">
                <a:latin typeface="Carlito"/>
                <a:cs typeface="Carlito"/>
              </a:rPr>
              <a:t>harcanan </a:t>
            </a:r>
            <a:r>
              <a:rPr sz="1600" dirty="0">
                <a:latin typeface="Carlito"/>
                <a:cs typeface="Carlito"/>
              </a:rPr>
              <a:t>en </a:t>
            </a:r>
            <a:r>
              <a:rPr sz="1600" spc="-5" dirty="0">
                <a:latin typeface="Carlito"/>
                <a:cs typeface="Carlito"/>
              </a:rPr>
              <a:t>önemli</a:t>
            </a:r>
            <a:r>
              <a:rPr sz="1600" spc="55" dirty="0">
                <a:latin typeface="Carlito"/>
                <a:cs typeface="Carlito"/>
              </a:rPr>
              <a:t> </a:t>
            </a:r>
            <a:r>
              <a:rPr sz="1600" spc="-25" dirty="0">
                <a:latin typeface="Carlito"/>
                <a:cs typeface="Carlito"/>
              </a:rPr>
              <a:t>aşamadır.</a:t>
            </a:r>
            <a:endParaRPr sz="1600" dirty="0">
              <a:latin typeface="Carlito"/>
              <a:cs typeface="Carlito"/>
            </a:endParaRPr>
          </a:p>
          <a:p>
            <a:pPr>
              <a:spcBef>
                <a:spcPts val="20"/>
              </a:spcBef>
            </a:pPr>
            <a:endParaRPr sz="1600" dirty="0">
              <a:latin typeface="Carlito"/>
              <a:cs typeface="Carlito"/>
            </a:endParaRPr>
          </a:p>
          <a:p>
            <a:pPr marL="469900" indent="-457200"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600" spc="-5" dirty="0">
                <a:latin typeface="Carlito"/>
                <a:cs typeface="Carlito"/>
              </a:rPr>
              <a:t>Planlama aşamasında </a:t>
            </a:r>
            <a:r>
              <a:rPr sz="1600" spc="-10" dirty="0">
                <a:latin typeface="Carlito"/>
                <a:cs typeface="Carlito"/>
              </a:rPr>
              <a:t>ayrıca </a:t>
            </a:r>
            <a:r>
              <a:rPr sz="1600" spc="-5" dirty="0">
                <a:latin typeface="Carlito"/>
                <a:cs typeface="Carlito"/>
              </a:rPr>
              <a:t>işin </a:t>
            </a:r>
            <a:r>
              <a:rPr sz="1600" b="1" dirty="0">
                <a:latin typeface="Carlito"/>
                <a:cs typeface="Carlito"/>
              </a:rPr>
              <a:t>NASIL </a:t>
            </a:r>
            <a:r>
              <a:rPr sz="1600" spc="-5" dirty="0">
                <a:latin typeface="Carlito"/>
                <a:cs typeface="Carlito"/>
              </a:rPr>
              <a:t>yapılacağına </a:t>
            </a:r>
            <a:r>
              <a:rPr sz="1600" spc="-10" dirty="0">
                <a:latin typeface="Carlito"/>
                <a:cs typeface="Carlito"/>
              </a:rPr>
              <a:t>(süreç</a:t>
            </a:r>
            <a:r>
              <a:rPr sz="1600" spc="18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yöntemine)</a:t>
            </a:r>
            <a:endParaRPr sz="1600" dirty="0">
              <a:latin typeface="Carlito"/>
              <a:cs typeface="Carlito"/>
            </a:endParaRPr>
          </a:p>
          <a:p>
            <a:pPr marL="469900"/>
            <a:r>
              <a:rPr sz="1600" spc="-15" dirty="0">
                <a:latin typeface="Carlito"/>
                <a:cs typeface="Carlito"/>
              </a:rPr>
              <a:t>karar</a:t>
            </a:r>
            <a:r>
              <a:rPr sz="1600" spc="-70" dirty="0">
                <a:latin typeface="Carlito"/>
                <a:cs typeface="Carlito"/>
              </a:rPr>
              <a:t> </a:t>
            </a:r>
            <a:r>
              <a:rPr sz="1600" spc="-35" dirty="0">
                <a:latin typeface="Carlito"/>
                <a:cs typeface="Carlito"/>
              </a:rPr>
              <a:t>verilir.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75155" y="514934"/>
            <a:ext cx="4393691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600" dirty="0"/>
              <a:t>PROJE YÖNETİMİ ve İŞ</a:t>
            </a:r>
            <a:r>
              <a:rPr sz="1600" spc="-120" dirty="0"/>
              <a:t> </a:t>
            </a:r>
            <a:r>
              <a:rPr sz="1600" dirty="0"/>
              <a:t>PROGRAMLARI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91372" y="8235632"/>
            <a:ext cx="2470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10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91658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910" y="2433195"/>
            <a:ext cx="8806180" cy="1654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i="1" dirty="0">
                <a:latin typeface="Carlito"/>
                <a:cs typeface="Carlito"/>
              </a:rPr>
              <a:t>PLANLAMA</a:t>
            </a:r>
            <a:r>
              <a:rPr sz="1400" b="1" dirty="0">
                <a:latin typeface="Carlito"/>
                <a:cs typeface="Carlito"/>
              </a:rPr>
              <a:t>: </a:t>
            </a:r>
            <a:r>
              <a:rPr sz="1400" dirty="0">
                <a:latin typeface="Carlito"/>
                <a:cs typeface="Carlito"/>
              </a:rPr>
              <a:t>“NE” , </a:t>
            </a:r>
            <a:r>
              <a:rPr sz="1400" spc="-30" dirty="0">
                <a:latin typeface="Carlito"/>
                <a:cs typeface="Carlito"/>
              </a:rPr>
              <a:t>“NİÇİN”, </a:t>
            </a:r>
            <a:r>
              <a:rPr sz="1400" spc="-25" dirty="0">
                <a:latin typeface="Carlito"/>
                <a:cs typeface="Carlito"/>
              </a:rPr>
              <a:t>“NASIL” </a:t>
            </a:r>
            <a:r>
              <a:rPr sz="1400" dirty="0">
                <a:latin typeface="Carlito"/>
                <a:cs typeface="Carlito"/>
              </a:rPr>
              <a:t>, “NEREDE” , </a:t>
            </a:r>
            <a:r>
              <a:rPr sz="1400" spc="-5" dirty="0">
                <a:latin typeface="Carlito"/>
                <a:cs typeface="Carlito"/>
              </a:rPr>
              <a:t>“KİMLE” yapılacağını </a:t>
            </a:r>
            <a:r>
              <a:rPr sz="1400" spc="-15" dirty="0">
                <a:latin typeface="Carlito"/>
                <a:cs typeface="Carlito"/>
              </a:rPr>
              <a:t>tayin</a:t>
            </a:r>
            <a:r>
              <a:rPr sz="1400" spc="-20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etmektir.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25"/>
              </a:spcBef>
            </a:pPr>
            <a:endParaRPr sz="1100" dirty="0">
              <a:latin typeface="Carlito"/>
              <a:cs typeface="Carlito"/>
            </a:endParaRPr>
          </a:p>
          <a:p>
            <a:pPr marL="12700">
              <a:lnSpc>
                <a:spcPts val="2280"/>
              </a:lnSpc>
            </a:pPr>
            <a:r>
              <a:rPr sz="1400" b="1" i="1" spc="-5" dirty="0">
                <a:latin typeface="Carlito"/>
                <a:cs typeface="Carlito"/>
              </a:rPr>
              <a:t>PROGRAMLAMA:</a:t>
            </a:r>
            <a:r>
              <a:rPr sz="1400" b="1" i="1" spc="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“NE</a:t>
            </a:r>
            <a:r>
              <a:rPr sz="1400" spc="4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ZAMAN”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yapılacağını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tayin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etmektir.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spc="-35" dirty="0">
                <a:latin typeface="Carlito"/>
                <a:cs typeface="Carlito"/>
              </a:rPr>
              <a:t>Yani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süre</a:t>
            </a:r>
            <a:r>
              <a:rPr sz="1400" b="1" spc="5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ile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ilgili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bir</a:t>
            </a:r>
            <a:endParaRPr sz="1400" dirty="0">
              <a:latin typeface="Carlito"/>
              <a:cs typeface="Carlito"/>
            </a:endParaRPr>
          </a:p>
          <a:p>
            <a:pPr marL="12700">
              <a:lnSpc>
                <a:spcPts val="2160"/>
              </a:lnSpc>
            </a:pPr>
            <a:r>
              <a:rPr sz="1400" spc="-25" dirty="0">
                <a:latin typeface="Carlito"/>
                <a:cs typeface="Carlito"/>
              </a:rPr>
              <a:t>meseledir.</a:t>
            </a:r>
            <a:endParaRPr sz="1400" dirty="0">
              <a:latin typeface="Carlito"/>
              <a:cs typeface="Carlito"/>
            </a:endParaRPr>
          </a:p>
          <a:p>
            <a:pPr marL="12700">
              <a:lnSpc>
                <a:spcPts val="2280"/>
              </a:lnSpc>
            </a:pPr>
            <a:r>
              <a:rPr sz="1400" dirty="0">
                <a:latin typeface="Carlito"/>
                <a:cs typeface="Carlito"/>
              </a:rPr>
              <a:t>Bu nedenle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15" dirty="0">
                <a:latin typeface="Carlito"/>
                <a:cs typeface="Carlito"/>
              </a:rPr>
              <a:t>konusu </a:t>
            </a:r>
            <a:r>
              <a:rPr sz="1400" spc="-5" dirty="0">
                <a:latin typeface="Carlito"/>
                <a:cs typeface="Carlito"/>
              </a:rPr>
              <a:t>ele </a:t>
            </a:r>
            <a:r>
              <a:rPr sz="1400" spc="-10" dirty="0">
                <a:latin typeface="Carlito"/>
                <a:cs typeface="Carlito"/>
              </a:rPr>
              <a:t>alınırken </a:t>
            </a:r>
            <a:r>
              <a:rPr sz="1400" spc="-5" dirty="0">
                <a:latin typeface="Carlito"/>
                <a:cs typeface="Carlito"/>
              </a:rPr>
              <a:t>yukarıdaki </a:t>
            </a:r>
            <a:r>
              <a:rPr sz="1400" dirty="0">
                <a:latin typeface="Carlito"/>
                <a:cs typeface="Carlito"/>
              </a:rPr>
              <a:t>5 </a:t>
            </a:r>
            <a:r>
              <a:rPr sz="1400" spc="-5" dirty="0">
                <a:latin typeface="Carlito"/>
                <a:cs typeface="Carlito"/>
              </a:rPr>
              <a:t>soru </a:t>
            </a:r>
            <a:r>
              <a:rPr sz="1400" spc="-20" dirty="0">
                <a:latin typeface="Carlito"/>
                <a:cs typeface="Carlito"/>
              </a:rPr>
              <a:t>tartışılmalıdır.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(5N1K)</a:t>
            </a:r>
          </a:p>
          <a:p>
            <a:pPr>
              <a:spcBef>
                <a:spcPts val="25"/>
              </a:spcBef>
            </a:pPr>
            <a:endParaRPr sz="1100" dirty="0">
              <a:latin typeface="Carlito"/>
              <a:cs typeface="Carlito"/>
            </a:endParaRPr>
          </a:p>
          <a:p>
            <a:pPr marL="12700">
              <a:spcBef>
                <a:spcPts val="5"/>
              </a:spcBef>
            </a:pPr>
            <a:r>
              <a:rPr sz="1400" b="1" i="1" dirty="0">
                <a:latin typeface="Carlito"/>
                <a:cs typeface="Carlito"/>
              </a:rPr>
              <a:t>İş </a:t>
            </a:r>
            <a:r>
              <a:rPr sz="1400" b="1" i="1" spc="-5" dirty="0">
                <a:latin typeface="Carlito"/>
                <a:cs typeface="Carlito"/>
              </a:rPr>
              <a:t>Programı </a:t>
            </a:r>
            <a:r>
              <a:rPr sz="1400" spc="-15" dirty="0">
                <a:latin typeface="Carlito"/>
                <a:cs typeface="Carlito"/>
              </a:rPr>
              <a:t>konuşulurken, </a:t>
            </a:r>
            <a:r>
              <a:rPr sz="1400" spc="-5" dirty="0">
                <a:latin typeface="Carlito"/>
                <a:cs typeface="Carlito"/>
              </a:rPr>
              <a:t>planlamanın “zaman” </a:t>
            </a:r>
            <a:r>
              <a:rPr sz="1400" dirty="0">
                <a:latin typeface="Carlito"/>
                <a:cs typeface="Carlito"/>
              </a:rPr>
              <a:t>elemanı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düşünülmektedir.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75154" y="480644"/>
            <a:ext cx="4393691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PROJE YÖNETİMİ ve İŞ</a:t>
            </a:r>
            <a:r>
              <a:rPr sz="1800" spc="-120" dirty="0"/>
              <a:t> </a:t>
            </a:r>
            <a:r>
              <a:rPr sz="1800" dirty="0"/>
              <a:t>PROGRAMLARI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91372" y="8235632"/>
            <a:ext cx="2470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11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193130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2511" y="611836"/>
            <a:ext cx="185991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K</a:t>
            </a:r>
            <a:r>
              <a:rPr sz="2000" spc="-260" dirty="0"/>
              <a:t>A</a:t>
            </a:r>
            <a:r>
              <a:rPr sz="2000" dirty="0"/>
              <a:t>YNA</a:t>
            </a:r>
            <a:r>
              <a:rPr sz="2000" spc="-114" dirty="0"/>
              <a:t>K</a:t>
            </a:r>
            <a:r>
              <a:rPr sz="2000" spc="-5" dirty="0"/>
              <a:t>ÇA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7584" y="1609345"/>
            <a:ext cx="8241605" cy="32143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591" indent="-342892" algn="just">
              <a:spcBef>
                <a:spcPts val="105"/>
              </a:spcBef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30" dirty="0">
                <a:latin typeface="Carlito"/>
                <a:cs typeface="Carlito"/>
              </a:rPr>
              <a:t>Ferry, </a:t>
            </a:r>
            <a:r>
              <a:rPr sz="1600" dirty="0">
                <a:latin typeface="Carlito"/>
                <a:cs typeface="Carlito"/>
              </a:rPr>
              <a:t>M. and </a:t>
            </a:r>
            <a:r>
              <a:rPr sz="1600" spc="-5" dirty="0">
                <a:latin typeface="Carlito"/>
                <a:cs typeface="Carlito"/>
              </a:rPr>
              <a:t>Brandon, </a:t>
            </a:r>
            <a:r>
              <a:rPr sz="1600" spc="-55" dirty="0">
                <a:latin typeface="Carlito"/>
                <a:cs typeface="Carlito"/>
              </a:rPr>
              <a:t>P.S., </a:t>
            </a:r>
            <a:r>
              <a:rPr sz="1600" dirty="0">
                <a:latin typeface="Carlito"/>
                <a:cs typeface="Carlito"/>
              </a:rPr>
              <a:t>1984. </a:t>
            </a:r>
            <a:r>
              <a:rPr sz="1600" spc="-10" dirty="0">
                <a:latin typeface="Carlito"/>
                <a:cs typeface="Carlito"/>
              </a:rPr>
              <a:t>Cost </a:t>
            </a:r>
            <a:r>
              <a:rPr sz="1600" dirty="0">
                <a:latin typeface="Carlito"/>
                <a:cs typeface="Carlito"/>
              </a:rPr>
              <a:t>Planning </a:t>
            </a:r>
            <a:r>
              <a:rPr sz="1600" spc="-5" dirty="0">
                <a:latin typeface="Carlito"/>
                <a:cs typeface="Carlito"/>
              </a:rPr>
              <a:t>of </a:t>
            </a:r>
            <a:r>
              <a:rPr sz="1600" dirty="0">
                <a:latin typeface="Carlito"/>
                <a:cs typeface="Carlito"/>
              </a:rPr>
              <a:t>Buildings,Billing and</a:t>
            </a:r>
            <a:r>
              <a:rPr sz="1600" spc="-15" dirty="0">
                <a:latin typeface="Carlito"/>
                <a:cs typeface="Carlito"/>
              </a:rPr>
              <a:t> </a:t>
            </a:r>
            <a:r>
              <a:rPr sz="1600" dirty="0" smtClean="0">
                <a:latin typeface="Carlito"/>
                <a:cs typeface="Carlito"/>
              </a:rPr>
              <a:t>Sons</a:t>
            </a:r>
            <a:r>
              <a:rPr lang="tr-TR" sz="1600" dirty="0" smtClean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Limited</a:t>
            </a:r>
            <a:r>
              <a:rPr sz="1600" spc="-5" dirty="0">
                <a:latin typeface="Carlito"/>
                <a:cs typeface="Carlito"/>
              </a:rPr>
              <a:t>, </a:t>
            </a:r>
            <a:r>
              <a:rPr sz="1600" spc="-35" dirty="0">
                <a:latin typeface="Carlito"/>
                <a:cs typeface="Carlito"/>
              </a:rPr>
              <a:t>Worcester,</a:t>
            </a:r>
            <a:r>
              <a:rPr sz="1600" spc="1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England</a:t>
            </a: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30" dirty="0">
                <a:latin typeface="Carlito"/>
                <a:cs typeface="Carlito"/>
              </a:rPr>
              <a:t>Ferry, </a:t>
            </a:r>
            <a:r>
              <a:rPr sz="1600" spc="-20" dirty="0">
                <a:latin typeface="Carlito"/>
                <a:cs typeface="Carlito"/>
              </a:rPr>
              <a:t>D., </a:t>
            </a:r>
            <a:r>
              <a:rPr sz="1600" spc="-5" dirty="0">
                <a:latin typeface="Carlito"/>
                <a:cs typeface="Carlito"/>
              </a:rPr>
              <a:t>Brandon, </a:t>
            </a:r>
            <a:r>
              <a:rPr sz="1600" spc="-90" dirty="0">
                <a:latin typeface="Carlito"/>
                <a:cs typeface="Carlito"/>
              </a:rPr>
              <a:t>P., </a:t>
            </a:r>
            <a:r>
              <a:rPr sz="1600" dirty="0">
                <a:latin typeface="Carlito"/>
                <a:cs typeface="Carlito"/>
              </a:rPr>
              <a:t>1986. </a:t>
            </a:r>
            <a:r>
              <a:rPr sz="1600" spc="-10" dirty="0">
                <a:latin typeface="Carlito"/>
                <a:cs typeface="Carlito"/>
              </a:rPr>
              <a:t>Cost </a:t>
            </a:r>
            <a:r>
              <a:rPr sz="1600" dirty="0">
                <a:latin typeface="Carlito"/>
                <a:cs typeface="Carlito"/>
              </a:rPr>
              <a:t>Planning </a:t>
            </a:r>
            <a:r>
              <a:rPr sz="1600" spc="-5" dirty="0">
                <a:latin typeface="Carlito"/>
                <a:cs typeface="Carlito"/>
              </a:rPr>
              <a:t>of </a:t>
            </a:r>
            <a:r>
              <a:rPr sz="1600" dirty="0">
                <a:latin typeface="Carlito"/>
                <a:cs typeface="Carlito"/>
              </a:rPr>
              <a:t>Buildings, </a:t>
            </a:r>
            <a:r>
              <a:rPr sz="1600" spc="-5" dirty="0">
                <a:latin typeface="Carlito"/>
                <a:cs typeface="Carlito"/>
              </a:rPr>
              <a:t>Collins,</a:t>
            </a:r>
            <a:r>
              <a:rPr sz="1600" spc="3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London</a:t>
            </a:r>
            <a:endParaRPr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5" dirty="0">
                <a:latin typeface="Carlito"/>
                <a:cs typeface="Carlito"/>
              </a:rPr>
              <a:t>Güvemli, </a:t>
            </a:r>
            <a:r>
              <a:rPr sz="1600" spc="-10" dirty="0">
                <a:latin typeface="Carlito"/>
                <a:cs typeface="Carlito"/>
              </a:rPr>
              <a:t>O., </a:t>
            </a:r>
            <a:r>
              <a:rPr sz="1600" dirty="0">
                <a:latin typeface="Carlito"/>
                <a:cs typeface="Carlito"/>
              </a:rPr>
              <a:t>1994. </a:t>
            </a:r>
            <a:r>
              <a:rPr sz="1600" spc="-25" dirty="0">
                <a:latin typeface="Carlito"/>
                <a:cs typeface="Carlito"/>
              </a:rPr>
              <a:t>Yatırım </a:t>
            </a:r>
            <a:r>
              <a:rPr sz="1600" spc="-10" dirty="0">
                <a:latin typeface="Carlito"/>
                <a:cs typeface="Carlito"/>
              </a:rPr>
              <a:t>Projelerinin </a:t>
            </a:r>
            <a:r>
              <a:rPr sz="1600" spc="-5" dirty="0">
                <a:latin typeface="Carlito"/>
                <a:cs typeface="Carlito"/>
              </a:rPr>
              <a:t>Düzenlenmesi </a:t>
            </a:r>
            <a:r>
              <a:rPr sz="1600" spc="-5" dirty="0" err="1">
                <a:latin typeface="Carlito"/>
                <a:cs typeface="Carlito"/>
              </a:rPr>
              <a:t>Değerlendirilmesi</a:t>
            </a:r>
            <a:r>
              <a:rPr sz="1600" spc="75" dirty="0">
                <a:latin typeface="Carlito"/>
                <a:cs typeface="Carlito"/>
              </a:rPr>
              <a:t> </a:t>
            </a:r>
            <a:r>
              <a:rPr sz="1600" spc="-15" dirty="0" err="1" smtClean="0">
                <a:latin typeface="Carlito"/>
                <a:cs typeface="Carlito"/>
              </a:rPr>
              <a:t>ve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İzlenmesi</a:t>
            </a:r>
            <a:r>
              <a:rPr sz="1600" spc="-5" dirty="0" smtClean="0">
                <a:latin typeface="Carlito"/>
                <a:cs typeface="Carlito"/>
              </a:rPr>
              <a:t>,</a:t>
            </a:r>
            <a:r>
              <a:rPr lang="tr-TR" sz="1600" spc="-5" dirty="0" smtClean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Marmara </a:t>
            </a:r>
            <a:r>
              <a:rPr sz="1600" spc="-10" dirty="0">
                <a:latin typeface="Carlito"/>
                <a:cs typeface="Carlito"/>
              </a:rPr>
              <a:t>Üniversitesi </a:t>
            </a:r>
            <a:r>
              <a:rPr sz="1600" dirty="0">
                <a:latin typeface="Carlito"/>
                <a:cs typeface="Carlito"/>
              </a:rPr>
              <a:t>Nihad </a:t>
            </a:r>
            <a:r>
              <a:rPr sz="1600" spc="-15" dirty="0">
                <a:latin typeface="Carlito"/>
                <a:cs typeface="Carlito"/>
              </a:rPr>
              <a:t>Sayar </a:t>
            </a:r>
            <a:r>
              <a:rPr sz="1600" dirty="0">
                <a:latin typeface="Carlito"/>
                <a:cs typeface="Carlito"/>
              </a:rPr>
              <a:t>Eğitim </a:t>
            </a:r>
            <a:r>
              <a:rPr sz="1600" spc="-20" dirty="0">
                <a:latin typeface="Carlito"/>
                <a:cs typeface="Carlito"/>
              </a:rPr>
              <a:t>Vakfı Yayınları, </a:t>
            </a:r>
            <a:r>
              <a:rPr sz="1600" dirty="0">
                <a:latin typeface="Carlito"/>
                <a:cs typeface="Carlito"/>
              </a:rPr>
              <a:t>5.</a:t>
            </a:r>
            <a:r>
              <a:rPr sz="1600" spc="12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Baskı</a:t>
            </a:r>
            <a:r>
              <a:rPr sz="1600" spc="-5" dirty="0" smtClean="0">
                <a:latin typeface="Carlito"/>
                <a:cs typeface="Carlito"/>
              </a:rPr>
              <a:t>,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İstanbul</a:t>
            </a:r>
            <a:r>
              <a:rPr sz="1600" spc="-5" dirty="0">
                <a:latin typeface="Carlito"/>
                <a:cs typeface="Carlito"/>
              </a:rPr>
              <a:t>.</a:t>
            </a:r>
            <a:endParaRPr sz="1600" dirty="0">
              <a:latin typeface="Carlito"/>
              <a:cs typeface="Carlito"/>
            </a:endParaRPr>
          </a:p>
          <a:p>
            <a:pPr marL="355591" marR="791825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15" dirty="0">
                <a:latin typeface="Carlito"/>
                <a:cs typeface="Carlito"/>
              </a:rPr>
              <a:t>Karslı, </a:t>
            </a:r>
            <a:r>
              <a:rPr sz="1600" spc="-20" dirty="0">
                <a:latin typeface="Carlito"/>
                <a:cs typeface="Carlito"/>
              </a:rPr>
              <a:t>D., </a:t>
            </a:r>
            <a:r>
              <a:rPr sz="1600" dirty="0">
                <a:latin typeface="Carlito"/>
                <a:cs typeface="Carlito"/>
              </a:rPr>
              <a:t>1998. </a:t>
            </a:r>
            <a:r>
              <a:rPr sz="1600" spc="-5" dirty="0">
                <a:latin typeface="Carlito"/>
                <a:cs typeface="Carlito"/>
              </a:rPr>
              <a:t>İnşaat Süresini </a:t>
            </a:r>
            <a:r>
              <a:rPr sz="1600" spc="-10" dirty="0">
                <a:latin typeface="Carlito"/>
                <a:cs typeface="Carlito"/>
              </a:rPr>
              <a:t>Etkileyen Faktörler veİnşaat </a:t>
            </a:r>
            <a:r>
              <a:rPr sz="1600" spc="-5" dirty="0" err="1">
                <a:latin typeface="Carlito"/>
                <a:cs typeface="Carlito"/>
              </a:rPr>
              <a:t>Süresi</a:t>
            </a:r>
            <a:r>
              <a:rPr sz="1600" spc="-5" dirty="0">
                <a:latin typeface="Carlito"/>
                <a:cs typeface="Carlito"/>
              </a:rPr>
              <a:t> </a:t>
            </a:r>
            <a:r>
              <a:rPr sz="1600" spc="-30" dirty="0" err="1" smtClean="0">
                <a:latin typeface="Carlito"/>
                <a:cs typeface="Carlito"/>
              </a:rPr>
              <a:t>Tahmin</a:t>
            </a:r>
            <a:r>
              <a:rPr lang="tr-TR" sz="1600" spc="-3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Modelleri</a:t>
            </a:r>
            <a:r>
              <a:rPr sz="1600" spc="-5" dirty="0">
                <a:latin typeface="Carlito"/>
                <a:cs typeface="Carlito"/>
              </a:rPr>
              <a:t>, </a:t>
            </a:r>
            <a:r>
              <a:rPr sz="1600" spc="-25" dirty="0">
                <a:latin typeface="Carlito"/>
                <a:cs typeface="Carlito"/>
              </a:rPr>
              <a:t>Yüksek </a:t>
            </a:r>
            <a:r>
              <a:rPr sz="1600" spc="-5" dirty="0">
                <a:latin typeface="Carlito"/>
                <a:cs typeface="Carlito"/>
              </a:rPr>
              <a:t>Lisans </a:t>
            </a:r>
            <a:r>
              <a:rPr sz="1600" spc="-45" dirty="0">
                <a:latin typeface="Carlito"/>
                <a:cs typeface="Carlito"/>
              </a:rPr>
              <a:t>Tezi, </a:t>
            </a:r>
            <a:r>
              <a:rPr sz="1600" spc="-70" dirty="0">
                <a:latin typeface="Carlito"/>
                <a:cs typeface="Carlito"/>
              </a:rPr>
              <a:t>İ.T.Ü. </a:t>
            </a:r>
            <a:r>
              <a:rPr sz="1600" spc="-10" dirty="0">
                <a:latin typeface="Carlito"/>
                <a:cs typeface="Carlito"/>
              </a:rPr>
              <a:t>Fen </a:t>
            </a:r>
            <a:r>
              <a:rPr sz="1600" spc="-5" dirty="0">
                <a:latin typeface="Carlito"/>
                <a:cs typeface="Carlito"/>
              </a:rPr>
              <a:t>Bilimleri Enstitüsü,</a:t>
            </a:r>
            <a:r>
              <a:rPr sz="1600" spc="229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İstanbul.</a:t>
            </a:r>
            <a:endParaRPr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35" dirty="0">
                <a:latin typeface="Carlito"/>
                <a:cs typeface="Carlito"/>
              </a:rPr>
              <a:t>Kelly, </a:t>
            </a:r>
            <a:r>
              <a:rPr sz="1600" spc="-10" dirty="0">
                <a:latin typeface="Carlito"/>
                <a:cs typeface="Carlito"/>
              </a:rPr>
              <a:t>J., </a:t>
            </a:r>
            <a:r>
              <a:rPr sz="1600" dirty="0">
                <a:latin typeface="Carlito"/>
                <a:cs typeface="Carlito"/>
              </a:rPr>
              <a:t>1992. </a:t>
            </a:r>
            <a:r>
              <a:rPr sz="1600" spc="-5" dirty="0">
                <a:latin typeface="Carlito"/>
                <a:cs typeface="Carlito"/>
              </a:rPr>
              <a:t>Some Thouhts on </a:t>
            </a:r>
            <a:r>
              <a:rPr sz="1600" spc="-10" dirty="0">
                <a:latin typeface="Carlito"/>
                <a:cs typeface="Carlito"/>
              </a:rPr>
              <a:t>Cost </a:t>
            </a:r>
            <a:r>
              <a:rPr sz="1600" dirty="0">
                <a:latin typeface="Carlito"/>
                <a:cs typeface="Carlito"/>
              </a:rPr>
              <a:t>Modelling, </a:t>
            </a:r>
            <a:r>
              <a:rPr sz="1600" spc="-5" dirty="0">
                <a:latin typeface="Carlito"/>
                <a:cs typeface="Carlito"/>
              </a:rPr>
              <a:t>Harriot </a:t>
            </a:r>
            <a:r>
              <a:rPr sz="1600" spc="-25" dirty="0">
                <a:latin typeface="Carlito"/>
                <a:cs typeface="Carlito"/>
              </a:rPr>
              <a:t>–Watt</a:t>
            </a:r>
            <a:r>
              <a:rPr sz="1600" spc="2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University</a:t>
            </a:r>
            <a:endParaRPr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10" dirty="0">
                <a:latin typeface="Carlito"/>
                <a:cs typeface="Carlito"/>
              </a:rPr>
              <a:t>Kıvanç, </a:t>
            </a:r>
            <a:r>
              <a:rPr sz="1600" spc="-70" dirty="0">
                <a:latin typeface="Carlito"/>
                <a:cs typeface="Carlito"/>
              </a:rPr>
              <a:t>T., </a:t>
            </a:r>
            <a:r>
              <a:rPr sz="1600" dirty="0">
                <a:latin typeface="Carlito"/>
                <a:cs typeface="Carlito"/>
              </a:rPr>
              <a:t>1985. </a:t>
            </a:r>
            <a:r>
              <a:rPr sz="1600" spc="-25" dirty="0">
                <a:latin typeface="Carlito"/>
                <a:cs typeface="Carlito"/>
              </a:rPr>
              <a:t>Yatırım </a:t>
            </a:r>
            <a:r>
              <a:rPr sz="1600" spc="-10" dirty="0">
                <a:latin typeface="Carlito"/>
                <a:cs typeface="Carlito"/>
              </a:rPr>
              <a:t>Projesinin </a:t>
            </a:r>
            <a:r>
              <a:rPr sz="1600" spc="-5" dirty="0">
                <a:latin typeface="Carlito"/>
                <a:cs typeface="Carlito"/>
              </a:rPr>
              <a:t>Hazırlanması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Değerlendirilmesi,</a:t>
            </a:r>
            <a:r>
              <a:rPr sz="1600" spc="175" dirty="0">
                <a:latin typeface="Carlito"/>
                <a:cs typeface="Carlito"/>
              </a:rPr>
              <a:t> </a:t>
            </a:r>
            <a:r>
              <a:rPr sz="1600" spc="-10" dirty="0" err="1" smtClean="0">
                <a:latin typeface="Carlito"/>
                <a:cs typeface="Carlito"/>
              </a:rPr>
              <a:t>Devlet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25" dirty="0" err="1" smtClean="0">
                <a:latin typeface="Carlito"/>
                <a:cs typeface="Carlito"/>
              </a:rPr>
              <a:t>Yatırım</a:t>
            </a:r>
            <a:r>
              <a:rPr sz="1600" spc="-25" dirty="0" smtClean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Bankası </a:t>
            </a:r>
            <a:r>
              <a:rPr sz="1600" spc="-20" dirty="0">
                <a:latin typeface="Carlito"/>
                <a:cs typeface="Carlito"/>
              </a:rPr>
              <a:t>Yayınları. </a:t>
            </a:r>
            <a:r>
              <a:rPr sz="1600" spc="-10" dirty="0">
                <a:latin typeface="Carlito"/>
                <a:cs typeface="Carlito"/>
              </a:rPr>
              <a:t>Ankara,</a:t>
            </a:r>
            <a:r>
              <a:rPr sz="1600" spc="6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s.99.</a:t>
            </a:r>
            <a:endParaRPr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10" dirty="0">
                <a:latin typeface="Carlito"/>
                <a:cs typeface="Carlito"/>
              </a:rPr>
              <a:t>Kobu, </a:t>
            </a:r>
            <a:r>
              <a:rPr sz="1600" dirty="0">
                <a:latin typeface="Carlito"/>
                <a:cs typeface="Carlito"/>
              </a:rPr>
              <a:t>B., 1987. </a:t>
            </a:r>
            <a:r>
              <a:rPr sz="1600" spc="-10" dirty="0">
                <a:latin typeface="Carlito"/>
                <a:cs typeface="Carlito"/>
              </a:rPr>
              <a:t>Üretim </a:t>
            </a:r>
            <a:r>
              <a:rPr sz="1600" spc="-20" dirty="0">
                <a:latin typeface="Carlito"/>
                <a:cs typeface="Carlito"/>
              </a:rPr>
              <a:t>Yönetimi, </a:t>
            </a:r>
            <a:r>
              <a:rPr sz="1600" spc="-10" dirty="0">
                <a:latin typeface="Carlito"/>
                <a:cs typeface="Carlito"/>
              </a:rPr>
              <a:t>İstanbul Üniversitesi </a:t>
            </a:r>
            <a:r>
              <a:rPr sz="1600" spc="-20" dirty="0">
                <a:latin typeface="Carlito"/>
                <a:cs typeface="Carlito"/>
              </a:rPr>
              <a:t>Yayınları,</a:t>
            </a:r>
            <a:r>
              <a:rPr sz="1600" spc="6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İstanbul.</a:t>
            </a:r>
            <a:endParaRPr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15" dirty="0">
                <a:latin typeface="Carlito"/>
                <a:cs typeface="Carlito"/>
              </a:rPr>
              <a:t>Kreps </a:t>
            </a:r>
            <a:r>
              <a:rPr sz="1600" dirty="0">
                <a:latin typeface="Carlito"/>
                <a:cs typeface="Carlito"/>
              </a:rPr>
              <a:t>R.E., </a:t>
            </a:r>
            <a:r>
              <a:rPr sz="1600" spc="-5" dirty="0">
                <a:latin typeface="Carlito"/>
                <a:cs typeface="Carlito"/>
              </a:rPr>
              <a:t>Slomba </a:t>
            </a:r>
            <a:r>
              <a:rPr sz="1600" spc="-75" dirty="0">
                <a:latin typeface="Carlito"/>
                <a:cs typeface="Carlito"/>
              </a:rPr>
              <a:t>J.W., </a:t>
            </a:r>
            <a:r>
              <a:rPr sz="1600" dirty="0">
                <a:latin typeface="Carlito"/>
                <a:cs typeface="Carlito"/>
              </a:rPr>
              <a:t>1990. </a:t>
            </a:r>
            <a:r>
              <a:rPr sz="1600" spc="-5" dirty="0">
                <a:latin typeface="Carlito"/>
                <a:cs typeface="Carlito"/>
              </a:rPr>
              <a:t>Conceptual Estimating </a:t>
            </a:r>
            <a:r>
              <a:rPr sz="1600" spc="-15" dirty="0">
                <a:latin typeface="Carlito"/>
                <a:cs typeface="Carlito"/>
              </a:rPr>
              <a:t>Systems </a:t>
            </a:r>
            <a:r>
              <a:rPr sz="1600" dirty="0">
                <a:latin typeface="Carlito"/>
                <a:cs typeface="Carlito"/>
              </a:rPr>
              <a:t>and </a:t>
            </a:r>
            <a:r>
              <a:rPr sz="1600" spc="-5" dirty="0">
                <a:latin typeface="Carlito"/>
                <a:cs typeface="Carlito"/>
              </a:rPr>
              <a:t>Their</a:t>
            </a:r>
            <a:r>
              <a:rPr sz="1600" spc="65" dirty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Benefits,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dirty="0" smtClean="0">
                <a:latin typeface="Carlito"/>
                <a:cs typeface="Carlito"/>
              </a:rPr>
              <a:t>AACE </a:t>
            </a:r>
            <a:r>
              <a:rPr sz="1600" spc="-5" dirty="0">
                <a:latin typeface="Carlito"/>
                <a:cs typeface="Carlito"/>
              </a:rPr>
              <a:t>International </a:t>
            </a:r>
            <a:r>
              <a:rPr sz="1600" spc="-15" dirty="0">
                <a:latin typeface="Carlito"/>
                <a:cs typeface="Carlito"/>
              </a:rPr>
              <a:t>Transactions, </a:t>
            </a:r>
            <a:r>
              <a:rPr sz="1600" dirty="0">
                <a:latin typeface="Carlito"/>
                <a:cs typeface="Carlito"/>
              </a:rPr>
              <a:t>ABI / INFORM </a:t>
            </a:r>
            <a:r>
              <a:rPr sz="1600" spc="-5" dirty="0">
                <a:latin typeface="Carlito"/>
                <a:cs typeface="Carlito"/>
              </a:rPr>
              <a:t>Global,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spc="5" dirty="0">
                <a:latin typeface="Carlito"/>
                <a:cs typeface="Carlito"/>
              </a:rPr>
              <a:t>68.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10461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7431" y="2265426"/>
            <a:ext cx="4388485" cy="20140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2235" indent="-90170">
              <a:spcBef>
                <a:spcPts val="105"/>
              </a:spcBef>
              <a:buSzPct val="95000"/>
              <a:buFont typeface="Arial"/>
              <a:buChar char="•"/>
              <a:tabLst>
                <a:tab pos="10287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25" dirty="0">
                <a:latin typeface="Carlito"/>
                <a:cs typeface="Carlito"/>
              </a:rPr>
              <a:t>Yönetimi</a:t>
            </a:r>
            <a:endParaRPr sz="1400" dirty="0">
              <a:latin typeface="Carlito"/>
              <a:cs typeface="Carlito"/>
            </a:endParaRPr>
          </a:p>
          <a:p>
            <a:pPr marL="157480" indent="-144780">
              <a:spcBef>
                <a:spcPts val="1800"/>
              </a:spcBef>
              <a:buSzPct val="95000"/>
              <a:buFont typeface="Arial"/>
              <a:buChar char="•"/>
              <a:tabLst>
                <a:tab pos="157480" algn="l"/>
              </a:tabLst>
            </a:pPr>
            <a:r>
              <a:rPr sz="1400" dirty="0">
                <a:latin typeface="Carlito"/>
                <a:cs typeface="Carlito"/>
              </a:rPr>
              <a:t>İş</a:t>
            </a:r>
            <a:r>
              <a:rPr sz="1400" spc="-10" dirty="0">
                <a:latin typeface="Carlito"/>
                <a:cs typeface="Carlito"/>
              </a:rPr>
              <a:t> Programları</a:t>
            </a:r>
            <a:endParaRPr sz="1400" dirty="0">
              <a:latin typeface="Carlito"/>
              <a:cs typeface="Carlito"/>
            </a:endParaRPr>
          </a:p>
          <a:p>
            <a:pPr marL="812800" lvl="1" indent="-343535">
              <a:spcBef>
                <a:spcPts val="1800"/>
              </a:spcBef>
              <a:buFont typeface="Arial"/>
              <a:buChar char="–"/>
              <a:tabLst>
                <a:tab pos="812800" algn="l"/>
                <a:tab pos="813435" algn="l"/>
              </a:tabLst>
            </a:pPr>
            <a:r>
              <a:rPr sz="1400" dirty="0">
                <a:latin typeface="Carlito"/>
                <a:cs typeface="Carlito"/>
              </a:rPr>
              <a:t>Çubuk </a:t>
            </a:r>
            <a:r>
              <a:rPr sz="1400" spc="5" dirty="0">
                <a:latin typeface="Carlito"/>
                <a:cs typeface="Carlito"/>
              </a:rPr>
              <a:t>GANTT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Şeması</a:t>
            </a:r>
            <a:endParaRPr sz="1400" dirty="0">
              <a:latin typeface="Carlito"/>
              <a:cs typeface="Carlito"/>
            </a:endParaRPr>
          </a:p>
          <a:p>
            <a:pPr marL="812800" lvl="1" indent="-343535">
              <a:spcBef>
                <a:spcPts val="1800"/>
              </a:spcBef>
              <a:buFont typeface="Arial"/>
              <a:buChar char="–"/>
              <a:tabLst>
                <a:tab pos="812800" algn="l"/>
                <a:tab pos="813435" algn="l"/>
              </a:tabLst>
            </a:pPr>
            <a:r>
              <a:rPr sz="1400" dirty="0">
                <a:latin typeface="Carlito"/>
                <a:cs typeface="Carlito"/>
              </a:rPr>
              <a:t>Ağ </a:t>
            </a:r>
            <a:r>
              <a:rPr sz="1400" spc="-10" dirty="0">
                <a:latin typeface="Carlito"/>
                <a:cs typeface="Carlito"/>
              </a:rPr>
              <a:t>Diyagramları </a:t>
            </a:r>
            <a:r>
              <a:rPr sz="1400" dirty="0">
                <a:latin typeface="Carlito"/>
                <a:cs typeface="Carlito"/>
              </a:rPr>
              <a:t>(CPM, </a:t>
            </a:r>
            <a:r>
              <a:rPr sz="1400" spc="-45" dirty="0">
                <a:latin typeface="Carlito"/>
                <a:cs typeface="Carlito"/>
              </a:rPr>
              <a:t>PERT,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PDM)</a:t>
            </a:r>
          </a:p>
          <a:p>
            <a:pPr marL="157480" indent="-144780">
              <a:spcBef>
                <a:spcPts val="1800"/>
              </a:spcBef>
              <a:buSzPct val="95000"/>
              <a:buFont typeface="Arial"/>
              <a:buChar char="•"/>
              <a:tabLst>
                <a:tab pos="157480" algn="l"/>
              </a:tabLst>
            </a:pPr>
            <a:r>
              <a:rPr sz="1400" dirty="0">
                <a:latin typeface="Carlito"/>
                <a:cs typeface="Carlito"/>
              </a:rPr>
              <a:t>İş </a:t>
            </a:r>
            <a:r>
              <a:rPr sz="1400" spc="-10" dirty="0">
                <a:latin typeface="Carlito"/>
                <a:cs typeface="Carlito"/>
              </a:rPr>
              <a:t>Programının </a:t>
            </a:r>
            <a:r>
              <a:rPr sz="1400" spc="-5" dirty="0">
                <a:latin typeface="Carlito"/>
                <a:cs typeface="Carlito"/>
              </a:rPr>
              <a:t>Önemi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89455" y="229184"/>
            <a:ext cx="4393691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PROJE YÖNETİMİ ve İŞ</a:t>
            </a:r>
            <a:r>
              <a:rPr sz="2000" spc="-120" dirty="0"/>
              <a:t> </a:t>
            </a:r>
            <a:r>
              <a:rPr sz="2000" dirty="0"/>
              <a:t>PROGRAMLARI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471916" y="5668426"/>
            <a:ext cx="16129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88888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2</a:t>
            </a:fld>
            <a:endParaRPr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6123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" y="1393164"/>
            <a:ext cx="8916035" cy="1343316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 algn="just">
              <a:spcBef>
                <a:spcPts val="1075"/>
              </a:spcBef>
            </a:pPr>
            <a:r>
              <a:rPr sz="1400" b="1" spc="-10" dirty="0">
                <a:latin typeface="Carlito"/>
                <a:cs typeface="Carlito"/>
              </a:rPr>
              <a:t>PROJE</a:t>
            </a:r>
            <a:r>
              <a:rPr sz="1400" b="1" spc="-25" dirty="0">
                <a:latin typeface="Carlito"/>
                <a:cs typeface="Carlito"/>
              </a:rPr>
              <a:t> </a:t>
            </a:r>
            <a:r>
              <a:rPr sz="1400" b="1" spc="-15" dirty="0">
                <a:latin typeface="Carlito"/>
                <a:cs typeface="Carlito"/>
              </a:rPr>
              <a:t>YÖNETİMİ</a:t>
            </a:r>
            <a:endParaRPr sz="1400" dirty="0">
              <a:latin typeface="Carlito"/>
              <a:cs typeface="Carlito"/>
            </a:endParaRPr>
          </a:p>
          <a:p>
            <a:pPr marL="120014" algn="just">
              <a:spcBef>
                <a:spcPts val="975"/>
              </a:spcBef>
            </a:pPr>
            <a:r>
              <a:rPr sz="1400" b="1" spc="-10" dirty="0">
                <a:latin typeface="Carlito"/>
                <a:cs typeface="Carlito"/>
              </a:rPr>
              <a:t>Proje </a:t>
            </a:r>
            <a:r>
              <a:rPr sz="1400" b="1" spc="-15" dirty="0">
                <a:latin typeface="Carlito"/>
                <a:cs typeface="Carlito"/>
              </a:rPr>
              <a:t>Yönetiminde</a:t>
            </a:r>
            <a:r>
              <a:rPr sz="1400" b="1" spc="-4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amaç;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20"/>
              </a:spcBef>
            </a:pPr>
            <a:endParaRPr sz="1400" dirty="0">
              <a:latin typeface="Carlito"/>
              <a:cs typeface="Carlito"/>
            </a:endParaRPr>
          </a:p>
          <a:p>
            <a:pPr marL="120014" marR="5080" indent="57785" algn="just"/>
            <a:r>
              <a:rPr sz="1400" spc="-5" dirty="0">
                <a:latin typeface="Carlito"/>
                <a:cs typeface="Carlito"/>
              </a:rPr>
              <a:t>“Zamanı, </a:t>
            </a:r>
            <a:r>
              <a:rPr sz="1400" spc="-15" dirty="0">
                <a:latin typeface="Carlito"/>
                <a:cs typeface="Carlito"/>
              </a:rPr>
              <a:t>parayı, </a:t>
            </a:r>
            <a:r>
              <a:rPr sz="1400" dirty="0">
                <a:latin typeface="Carlito"/>
                <a:cs typeface="Carlito"/>
              </a:rPr>
              <a:t>insan </a:t>
            </a:r>
            <a:r>
              <a:rPr sz="1400" spc="-5" dirty="0">
                <a:latin typeface="Carlito"/>
                <a:cs typeface="Carlito"/>
              </a:rPr>
              <a:t>gücünü, makine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teçhizatı </a:t>
            </a:r>
            <a:r>
              <a:rPr sz="1400" dirty="0">
                <a:latin typeface="Carlito"/>
                <a:cs typeface="Carlito"/>
              </a:rPr>
              <a:t>en </a:t>
            </a:r>
            <a:r>
              <a:rPr sz="1400" spc="-5" dirty="0">
                <a:latin typeface="Carlito"/>
                <a:cs typeface="Carlito"/>
              </a:rPr>
              <a:t>verimli </a:t>
            </a:r>
            <a:r>
              <a:rPr sz="1400" dirty="0">
                <a:latin typeface="Carlito"/>
                <a:cs typeface="Carlito"/>
              </a:rPr>
              <a:t>şekilde </a:t>
            </a:r>
            <a:r>
              <a:rPr sz="1400" spc="-10" dirty="0">
                <a:latin typeface="Carlito"/>
                <a:cs typeface="Carlito"/>
              </a:rPr>
              <a:t>kullanarak  projeyi </a:t>
            </a:r>
            <a:r>
              <a:rPr sz="1400" spc="-5" dirty="0">
                <a:latin typeface="Carlito"/>
                <a:cs typeface="Carlito"/>
              </a:rPr>
              <a:t>en </a:t>
            </a:r>
            <a:r>
              <a:rPr sz="1400" spc="-10" dirty="0">
                <a:latin typeface="Carlito"/>
                <a:cs typeface="Carlito"/>
              </a:rPr>
              <a:t>uygun </a:t>
            </a:r>
            <a:r>
              <a:rPr sz="1400" spc="-5" dirty="0">
                <a:latin typeface="Carlito"/>
                <a:cs typeface="Carlito"/>
              </a:rPr>
              <a:t>sürede, en </a:t>
            </a:r>
            <a:r>
              <a:rPr sz="1400" spc="-10" dirty="0">
                <a:latin typeface="Carlito"/>
                <a:cs typeface="Carlito"/>
              </a:rPr>
              <a:t>uygun bütçe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maliyette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en </a:t>
            </a:r>
            <a:r>
              <a:rPr sz="1400" spc="-10" dirty="0">
                <a:latin typeface="Carlito"/>
                <a:cs typeface="Carlito"/>
              </a:rPr>
              <a:t>kaliteli </a:t>
            </a:r>
            <a:r>
              <a:rPr sz="1400" dirty="0">
                <a:latin typeface="Carlito"/>
                <a:cs typeface="Carlito"/>
              </a:rPr>
              <a:t>şekilde  </a:t>
            </a:r>
            <a:r>
              <a:rPr sz="1400" spc="-10" dirty="0">
                <a:latin typeface="Carlito"/>
                <a:cs typeface="Carlito"/>
              </a:rPr>
              <a:t>tamamlamaktır”.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39911" y="366344"/>
            <a:ext cx="4393691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600" dirty="0"/>
              <a:t>PROJE YÖNETİMİ ve İŞ</a:t>
            </a:r>
            <a:r>
              <a:rPr sz="1600" spc="-120" dirty="0"/>
              <a:t> </a:t>
            </a:r>
            <a:r>
              <a:rPr sz="1600" dirty="0"/>
              <a:t>PROGRAMLARI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471916" y="5668426"/>
            <a:ext cx="16129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888888"/>
                </a:solidFill>
                <a:latin typeface="Arial"/>
                <a:cs typeface="Arial"/>
              </a:rPr>
              <a:pPr marL="38100">
                <a:lnSpc>
                  <a:spcPts val="1425"/>
                </a:lnSpc>
              </a:pPr>
              <a:t>3</a:t>
            </a:fld>
            <a:endParaRPr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6319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915" y="2058518"/>
            <a:ext cx="8808085" cy="35954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dirty="0">
                <a:latin typeface="Carlito"/>
                <a:cs typeface="Carlito"/>
              </a:rPr>
              <a:t>PMI </a:t>
            </a:r>
            <a:r>
              <a:rPr sz="1400" b="1" spc="-10" dirty="0">
                <a:latin typeface="Carlito"/>
                <a:cs typeface="Carlito"/>
              </a:rPr>
              <a:t>(</a:t>
            </a:r>
            <a:r>
              <a:rPr sz="1400" spc="-10" dirty="0">
                <a:latin typeface="Carlito"/>
                <a:cs typeface="Carlito"/>
              </a:rPr>
              <a:t>Project </a:t>
            </a:r>
            <a:r>
              <a:rPr sz="1400" spc="-5" dirty="0">
                <a:latin typeface="Carlito"/>
                <a:cs typeface="Carlito"/>
              </a:rPr>
              <a:t>Management Institute</a:t>
            </a:r>
            <a:r>
              <a:rPr sz="1400" b="1" spc="-5" dirty="0">
                <a:latin typeface="Carlito"/>
                <a:cs typeface="Carlito"/>
              </a:rPr>
              <a:t>) proje tanımını </a:t>
            </a:r>
            <a:r>
              <a:rPr sz="1400" b="1" spc="-10" dirty="0">
                <a:latin typeface="Carlito"/>
                <a:cs typeface="Carlito"/>
              </a:rPr>
              <a:t>kendine </a:t>
            </a:r>
            <a:r>
              <a:rPr sz="1400" b="1" spc="-15" dirty="0">
                <a:latin typeface="Carlito"/>
                <a:cs typeface="Carlito"/>
              </a:rPr>
              <a:t>özgü</a:t>
            </a:r>
            <a:r>
              <a:rPr sz="1400" b="1" spc="30" dirty="0">
                <a:latin typeface="Carlito"/>
                <a:cs typeface="Carlito"/>
              </a:rPr>
              <a:t> </a:t>
            </a:r>
            <a:r>
              <a:rPr sz="1400" b="1" spc="-10" dirty="0">
                <a:latin typeface="Carlito"/>
                <a:cs typeface="Carlito"/>
              </a:rPr>
              <a:t>özellikleriyle</a:t>
            </a:r>
            <a:endParaRPr sz="1400" dirty="0">
              <a:latin typeface="Carlito"/>
              <a:cs typeface="Carlito"/>
            </a:endParaRPr>
          </a:p>
          <a:p>
            <a:pPr marL="12700">
              <a:spcBef>
                <a:spcPts val="5"/>
              </a:spcBef>
            </a:pPr>
            <a:r>
              <a:rPr sz="1400" b="1" spc="-5" dirty="0">
                <a:latin typeface="Carlito"/>
                <a:cs typeface="Carlito"/>
              </a:rPr>
              <a:t>aşağıdaki gibi</a:t>
            </a:r>
            <a:r>
              <a:rPr sz="1400" b="1" spc="-2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tanımlar;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10"/>
              </a:spcBef>
            </a:pPr>
            <a:endParaRPr sz="1100" dirty="0">
              <a:latin typeface="Carlito"/>
              <a:cs typeface="Carlito"/>
            </a:endParaRPr>
          </a:p>
          <a:p>
            <a:pPr marL="12700">
              <a:lnSpc>
                <a:spcPts val="2160"/>
              </a:lnSpc>
              <a:spcBef>
                <a:spcPts val="5"/>
              </a:spcBef>
            </a:pPr>
            <a:r>
              <a:rPr sz="1400" spc="-5" dirty="0">
                <a:latin typeface="Carlito"/>
                <a:cs typeface="Carlito"/>
              </a:rPr>
              <a:t>“Bir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proje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geçici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bir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uğraş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olup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kendine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özgü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bir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ürün</a:t>
            </a:r>
            <a:r>
              <a:rPr sz="1400" spc="6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veya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hizmet</a:t>
            </a:r>
            <a:r>
              <a:rPr sz="1400" spc="6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üretmek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amaçlı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bir</a:t>
            </a:r>
            <a:endParaRPr sz="1400" dirty="0">
              <a:latin typeface="Carlito"/>
              <a:cs typeface="Carlito"/>
            </a:endParaRPr>
          </a:p>
          <a:p>
            <a:pPr marL="12700">
              <a:lnSpc>
                <a:spcPts val="2160"/>
              </a:lnSpc>
            </a:pPr>
            <a:r>
              <a:rPr sz="1400" spc="-10" dirty="0">
                <a:latin typeface="Carlito"/>
                <a:cs typeface="Carlito"/>
              </a:rPr>
              <a:t>yüklenimdir”.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25"/>
              </a:spcBef>
            </a:pPr>
            <a:endParaRPr sz="1100" dirty="0">
              <a:latin typeface="Carlito"/>
              <a:cs typeface="Carlito"/>
            </a:endParaRPr>
          </a:p>
          <a:p>
            <a:pPr marL="12700" marR="5080">
              <a:lnSpc>
                <a:spcPct val="80000"/>
              </a:lnSpc>
              <a:spcBef>
                <a:spcPts val="5"/>
              </a:spcBef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geçici yapısı normal işletme yönetiminden sapmaktadır; </a:t>
            </a:r>
            <a:r>
              <a:rPr sz="1400" dirty="0">
                <a:latin typeface="Carlito"/>
                <a:cs typeface="Carlito"/>
              </a:rPr>
              <a:t>çünkü </a:t>
            </a:r>
            <a:r>
              <a:rPr sz="1400" spc="-10" dirty="0">
                <a:latin typeface="Carlito"/>
                <a:cs typeface="Carlito"/>
              </a:rPr>
              <a:t>projenin  </a:t>
            </a:r>
            <a:r>
              <a:rPr sz="1400" spc="-15" dirty="0">
                <a:latin typeface="Carlito"/>
                <a:cs typeface="Carlito"/>
              </a:rPr>
              <a:t>kesin </a:t>
            </a:r>
            <a:r>
              <a:rPr sz="1400" spc="-5" dirty="0">
                <a:latin typeface="Carlito"/>
                <a:cs typeface="Carlito"/>
              </a:rPr>
              <a:t>bir başlangıç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bitişi</a:t>
            </a:r>
            <a:r>
              <a:rPr sz="1400" spc="65" dirty="0">
                <a:latin typeface="Carlito"/>
                <a:cs typeface="Carlito"/>
              </a:rPr>
              <a:t> </a:t>
            </a:r>
            <a:r>
              <a:rPr sz="1400" spc="-40" dirty="0">
                <a:latin typeface="Carlito"/>
                <a:cs typeface="Carlito"/>
              </a:rPr>
              <a:t>vardır.</a:t>
            </a:r>
            <a:endParaRPr sz="1400" dirty="0">
              <a:latin typeface="Carlito"/>
              <a:cs typeface="Carlito"/>
            </a:endParaRPr>
          </a:p>
          <a:p>
            <a:pPr marL="12700">
              <a:spcBef>
                <a:spcPts val="1440"/>
              </a:spcBef>
            </a:pPr>
            <a:r>
              <a:rPr sz="1400" dirty="0">
                <a:latin typeface="Carlito"/>
                <a:cs typeface="Carlito"/>
              </a:rPr>
              <a:t>Bitiş </a:t>
            </a:r>
            <a:r>
              <a:rPr sz="1400" spc="-5" dirty="0">
                <a:latin typeface="Carlito"/>
                <a:cs typeface="Carlito"/>
              </a:rPr>
              <a:t>noktası </a:t>
            </a:r>
            <a:r>
              <a:rPr sz="1400" spc="-15" dirty="0">
                <a:latin typeface="Carlito"/>
                <a:cs typeface="Carlito"/>
              </a:rPr>
              <a:t>ya hedefe ulaşmaya </a:t>
            </a:r>
            <a:r>
              <a:rPr sz="1400" spc="-20" dirty="0">
                <a:latin typeface="Carlito"/>
                <a:cs typeface="Carlito"/>
              </a:rPr>
              <a:t>veya </a:t>
            </a:r>
            <a:r>
              <a:rPr sz="1400" spc="-5" dirty="0">
                <a:latin typeface="Carlito"/>
                <a:cs typeface="Carlito"/>
              </a:rPr>
              <a:t>ulaşamamağa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bağlıdır.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10"/>
              </a:spcBef>
            </a:pPr>
            <a:endParaRPr sz="1100" dirty="0">
              <a:latin typeface="Carlito"/>
              <a:cs typeface="Carlito"/>
            </a:endParaRPr>
          </a:p>
          <a:p>
            <a:pPr marL="12700" marR="5080">
              <a:lnSpc>
                <a:spcPts val="1920"/>
              </a:lnSpc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geçiciliğinin </a:t>
            </a:r>
            <a:r>
              <a:rPr sz="1400" spc="-10" dirty="0">
                <a:latin typeface="Carlito"/>
                <a:cs typeface="Carlito"/>
              </a:rPr>
              <a:t>zaman periyodu </a:t>
            </a:r>
            <a:r>
              <a:rPr sz="1400" spc="-5" dirty="0">
                <a:latin typeface="Carlito"/>
                <a:cs typeface="Carlito"/>
              </a:rPr>
              <a:t>(süre) ile ilintisi </a:t>
            </a:r>
            <a:r>
              <a:rPr sz="1400" spc="-10" dirty="0">
                <a:latin typeface="Carlito"/>
                <a:cs typeface="Carlito"/>
              </a:rPr>
              <a:t>yok </a:t>
            </a:r>
            <a:r>
              <a:rPr sz="1400" spc="-5" dirty="0">
                <a:latin typeface="Carlito"/>
                <a:cs typeface="Carlito"/>
              </a:rPr>
              <a:t>denecek </a:t>
            </a:r>
            <a:r>
              <a:rPr sz="1400" spc="-10" dirty="0">
                <a:latin typeface="Carlito"/>
                <a:cs typeface="Carlito"/>
              </a:rPr>
              <a:t>kadar </a:t>
            </a:r>
            <a:r>
              <a:rPr sz="1400" dirty="0">
                <a:latin typeface="Carlito"/>
                <a:cs typeface="Carlito"/>
              </a:rPr>
              <a:t>az </a:t>
            </a:r>
            <a:r>
              <a:rPr sz="1400" spc="-10" dirty="0">
                <a:latin typeface="Carlito"/>
                <a:cs typeface="Carlito"/>
              </a:rPr>
              <a:t>olup  </a:t>
            </a:r>
            <a:r>
              <a:rPr sz="1400" dirty="0">
                <a:latin typeface="Carlito"/>
                <a:cs typeface="Carlito"/>
              </a:rPr>
              <a:t>daha </a:t>
            </a:r>
            <a:r>
              <a:rPr sz="1400" spc="-5" dirty="0">
                <a:latin typeface="Carlito"/>
                <a:cs typeface="Carlito"/>
              </a:rPr>
              <a:t>çok </a:t>
            </a:r>
            <a:r>
              <a:rPr sz="1400" spc="-10" dirty="0">
                <a:latin typeface="Carlito"/>
                <a:cs typeface="Carlito"/>
              </a:rPr>
              <a:t>projenin statüsünü kaybetmesi </a:t>
            </a:r>
            <a:r>
              <a:rPr sz="1400" spc="-5" dirty="0">
                <a:latin typeface="Carlito"/>
                <a:cs typeface="Carlito"/>
              </a:rPr>
              <a:t>ile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ilgilidir.</a:t>
            </a:r>
            <a:endParaRPr sz="1400" dirty="0">
              <a:latin typeface="Carlito"/>
              <a:cs typeface="Carlito"/>
            </a:endParaRPr>
          </a:p>
          <a:p>
            <a:pPr marL="12700">
              <a:lnSpc>
                <a:spcPts val="2160"/>
              </a:lnSpc>
              <a:spcBef>
                <a:spcPts val="1460"/>
              </a:spcBef>
            </a:pPr>
            <a:r>
              <a:rPr sz="1400" spc="-10" dirty="0">
                <a:latin typeface="Carlito"/>
                <a:cs typeface="Carlito"/>
              </a:rPr>
              <a:t>Projelerin</a:t>
            </a:r>
            <a:r>
              <a:rPr sz="1400" spc="254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en</a:t>
            </a:r>
            <a:r>
              <a:rPr sz="1400" spc="2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önemli</a:t>
            </a:r>
            <a:r>
              <a:rPr sz="1400" spc="24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özelliği</a:t>
            </a:r>
            <a:r>
              <a:rPr sz="1400" spc="24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sürekli</a:t>
            </a:r>
            <a:r>
              <a:rPr sz="1400" spc="24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olarak</a:t>
            </a:r>
            <a:r>
              <a:rPr sz="1400" spc="27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işlerin</a:t>
            </a:r>
            <a:r>
              <a:rPr sz="1400" spc="25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detaylı</a:t>
            </a:r>
            <a:r>
              <a:rPr sz="1400" spc="24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olarak</a:t>
            </a:r>
            <a:r>
              <a:rPr sz="1400" spc="2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planlanarak</a:t>
            </a:r>
            <a:r>
              <a:rPr sz="1400" spc="254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dikkatli</a:t>
            </a:r>
            <a:endParaRPr sz="1400" dirty="0">
              <a:latin typeface="Carlito"/>
              <a:cs typeface="Carlito"/>
            </a:endParaRPr>
          </a:p>
          <a:p>
            <a:pPr marL="12700">
              <a:lnSpc>
                <a:spcPts val="2160"/>
              </a:lnSpc>
            </a:pPr>
            <a:r>
              <a:rPr sz="1400" spc="-5" dirty="0">
                <a:latin typeface="Carlito"/>
                <a:cs typeface="Carlito"/>
              </a:rPr>
              <a:t>bir şekilde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yürütülmesidir.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97317" y="5653989"/>
            <a:ext cx="11048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888888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43111" y="434924"/>
            <a:ext cx="4393691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PROJE YÖNETİMİ ve İŞ</a:t>
            </a:r>
            <a:r>
              <a:rPr sz="1800" spc="-120" dirty="0"/>
              <a:t> </a:t>
            </a:r>
            <a:r>
              <a:rPr sz="1800" dirty="0"/>
              <a:t>PROGRAMLARI</a:t>
            </a:r>
          </a:p>
        </p:txBody>
      </p:sp>
    </p:spTree>
    <p:extLst>
      <p:ext uri="{BB962C8B-B14F-4D97-AF65-F5344CB8AC3E}">
        <p14:creationId xmlns:p14="http://schemas.microsoft.com/office/powerpoint/2010/main" val="2987160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275" y="2189607"/>
            <a:ext cx="8807450" cy="28655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-10" dirty="0">
                <a:latin typeface="Carlito"/>
                <a:cs typeface="Carlito"/>
              </a:rPr>
              <a:t>Rody </a:t>
            </a:r>
            <a:r>
              <a:rPr sz="1400" b="1" spc="-20" dirty="0">
                <a:latin typeface="Carlito"/>
                <a:cs typeface="Carlito"/>
              </a:rPr>
              <a:t>Turner </a:t>
            </a:r>
            <a:r>
              <a:rPr sz="1400" b="1" spc="-40" dirty="0">
                <a:latin typeface="Carlito"/>
                <a:cs typeface="Carlito"/>
              </a:rPr>
              <a:t>‘e </a:t>
            </a:r>
            <a:r>
              <a:rPr sz="1400" b="1" dirty="0">
                <a:latin typeface="Carlito"/>
                <a:cs typeface="Carlito"/>
              </a:rPr>
              <a:t>(1993) </a:t>
            </a:r>
            <a:r>
              <a:rPr sz="1400" b="1" spc="-15" dirty="0">
                <a:latin typeface="Carlito"/>
                <a:cs typeface="Carlito"/>
              </a:rPr>
              <a:t>göre</a:t>
            </a:r>
            <a:r>
              <a:rPr sz="1400" b="1" spc="10" dirty="0">
                <a:latin typeface="Carlito"/>
                <a:cs typeface="Carlito"/>
              </a:rPr>
              <a:t> </a:t>
            </a:r>
            <a:r>
              <a:rPr sz="1400" b="1" spc="-10" dirty="0">
                <a:latin typeface="Carlito"/>
                <a:cs typeface="Carlito"/>
              </a:rPr>
              <a:t>Proje;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50"/>
              </a:spcBef>
            </a:pPr>
            <a:endParaRPr sz="1400" dirty="0">
              <a:latin typeface="Carlito"/>
              <a:cs typeface="Carlito"/>
            </a:endParaRPr>
          </a:p>
          <a:p>
            <a:pPr marL="12700" marR="5080" algn="just">
              <a:lnSpc>
                <a:spcPts val="1920"/>
              </a:lnSpc>
            </a:pPr>
            <a:r>
              <a:rPr sz="1400" dirty="0">
                <a:latin typeface="Carlito"/>
                <a:cs typeface="Carlito"/>
              </a:rPr>
              <a:t>“İnsan </a:t>
            </a:r>
            <a:r>
              <a:rPr sz="1400" spc="-5" dirty="0">
                <a:latin typeface="Carlito"/>
                <a:cs typeface="Carlito"/>
              </a:rPr>
              <a:t>gücü, </a:t>
            </a:r>
            <a:r>
              <a:rPr sz="1400" spc="-10" dirty="0">
                <a:latin typeface="Carlito"/>
                <a:cs typeface="Carlito"/>
              </a:rPr>
              <a:t>malzeme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finans </a:t>
            </a:r>
            <a:r>
              <a:rPr sz="1400" spc="-10" dirty="0">
                <a:latin typeface="Carlito"/>
                <a:cs typeface="Carlito"/>
              </a:rPr>
              <a:t>kaynaklarının </a:t>
            </a:r>
            <a:r>
              <a:rPr sz="1400" dirty="0">
                <a:latin typeface="Carlito"/>
                <a:cs typeface="Carlito"/>
              </a:rPr>
              <a:t>daha </a:t>
            </a:r>
            <a:r>
              <a:rPr sz="1400" spc="-5" dirty="0">
                <a:latin typeface="Carlito"/>
                <a:cs typeface="Carlito"/>
              </a:rPr>
              <a:t>önce denenmemiş bir </a:t>
            </a:r>
            <a:r>
              <a:rPr sz="1400" spc="-10" dirty="0">
                <a:latin typeface="Carlito"/>
                <a:cs typeface="Carlito"/>
              </a:rPr>
              <a:t>yolla  </a:t>
            </a:r>
            <a:r>
              <a:rPr sz="1400" spc="-20" dirty="0">
                <a:latin typeface="Carlito"/>
                <a:cs typeface="Carlito"/>
              </a:rPr>
              <a:t>organize </a:t>
            </a:r>
            <a:r>
              <a:rPr sz="1400" spc="-5" dirty="0">
                <a:latin typeface="Carlito"/>
                <a:cs typeface="Carlito"/>
              </a:rPr>
              <a:t>edilerek </a:t>
            </a:r>
            <a:r>
              <a:rPr sz="1400" spc="-10" dirty="0">
                <a:latin typeface="Carlito"/>
                <a:cs typeface="Carlito"/>
              </a:rPr>
              <a:t>belirgin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dirty="0">
                <a:latin typeface="Carlito"/>
                <a:cs typeface="Carlito"/>
              </a:rPr>
              <a:t>şartname </a:t>
            </a:r>
            <a:r>
              <a:rPr sz="1400" spc="-5" dirty="0">
                <a:latin typeface="Carlito"/>
                <a:cs typeface="Carlito"/>
              </a:rPr>
              <a:t>çerçevesinde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spc="-10" dirty="0">
                <a:latin typeface="Carlito"/>
                <a:cs typeface="Carlito"/>
              </a:rPr>
              <a:t>süre </a:t>
            </a:r>
            <a:r>
              <a:rPr sz="1400" dirty="0">
                <a:latin typeface="Carlito"/>
                <a:cs typeface="Carlito"/>
              </a:rPr>
              <a:t>kısıtlamaları  içerisinde </a:t>
            </a:r>
            <a:r>
              <a:rPr sz="1400" spc="-10" dirty="0">
                <a:latin typeface="Carlito"/>
                <a:cs typeface="Carlito"/>
              </a:rPr>
              <a:t>kantitatif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kalitatif </a:t>
            </a:r>
            <a:r>
              <a:rPr sz="1400" dirty="0">
                <a:latin typeface="Carlito"/>
                <a:cs typeface="Carlito"/>
              </a:rPr>
              <a:t>amaçlarla </a:t>
            </a:r>
            <a:r>
              <a:rPr sz="1400" spc="-5" dirty="0">
                <a:latin typeface="Carlito"/>
                <a:cs typeface="Carlito"/>
              </a:rPr>
              <a:t>tanımlanabilen </a:t>
            </a:r>
            <a:r>
              <a:rPr sz="1400" spc="-15" dirty="0">
                <a:latin typeface="Carlito"/>
                <a:cs typeface="Carlito"/>
              </a:rPr>
              <a:t>yararlı </a:t>
            </a:r>
            <a:r>
              <a:rPr sz="1400" spc="-5" dirty="0">
                <a:latin typeface="Carlito"/>
                <a:cs typeface="Carlito"/>
              </a:rPr>
              <a:t>bir değişimi </a:t>
            </a:r>
            <a:r>
              <a:rPr sz="1400" dirty="0">
                <a:latin typeface="Carlito"/>
                <a:cs typeface="Carlito"/>
              </a:rPr>
              <a:t>elde  </a:t>
            </a:r>
            <a:r>
              <a:rPr sz="1400" spc="-5" dirty="0">
                <a:latin typeface="Carlito"/>
                <a:cs typeface="Carlito"/>
              </a:rPr>
              <a:t>edebilmek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kendine özgü </a:t>
            </a:r>
            <a:r>
              <a:rPr sz="1400" spc="-5" dirty="0">
                <a:latin typeface="Carlito"/>
                <a:cs typeface="Carlito"/>
              </a:rPr>
              <a:t>bir işin yüklenimi, atılımı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denemesidir”.</a:t>
            </a:r>
            <a:endParaRPr sz="1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100" dirty="0">
              <a:latin typeface="Carlito"/>
              <a:cs typeface="Carlito"/>
            </a:endParaRPr>
          </a:p>
          <a:p>
            <a:pPr marL="12700"/>
            <a:r>
              <a:rPr sz="1400" spc="-15" dirty="0">
                <a:latin typeface="Carlito"/>
                <a:cs typeface="Carlito"/>
              </a:rPr>
              <a:t>Yukarıdaki </a:t>
            </a:r>
            <a:r>
              <a:rPr sz="1400" spc="-5" dirty="0">
                <a:latin typeface="Carlito"/>
                <a:cs typeface="Carlito"/>
              </a:rPr>
              <a:t>tanımda belirtildiği </a:t>
            </a:r>
            <a:r>
              <a:rPr sz="1400" dirty="0">
                <a:latin typeface="Carlito"/>
                <a:cs typeface="Carlito"/>
              </a:rPr>
              <a:t>gibi </a:t>
            </a:r>
            <a:r>
              <a:rPr sz="1400" spc="-10" dirty="0">
                <a:latin typeface="Carlito"/>
                <a:cs typeface="Carlito"/>
              </a:rPr>
              <a:t>projelerin </a:t>
            </a:r>
            <a:r>
              <a:rPr sz="1400" spc="-5" dirty="0">
                <a:latin typeface="Carlito"/>
                <a:cs typeface="Carlito"/>
              </a:rPr>
              <a:t>yüklenimi </a:t>
            </a:r>
            <a:r>
              <a:rPr sz="1400" b="1" spc="-15" dirty="0">
                <a:latin typeface="Carlito"/>
                <a:cs typeface="Carlito"/>
              </a:rPr>
              <a:t>yararlı </a:t>
            </a:r>
            <a:r>
              <a:rPr sz="1400" b="1" spc="-5" dirty="0">
                <a:latin typeface="Carlito"/>
                <a:cs typeface="Carlito"/>
              </a:rPr>
              <a:t>bir </a:t>
            </a:r>
            <a:r>
              <a:rPr sz="1400" b="1" dirty="0">
                <a:latin typeface="Carlito"/>
                <a:cs typeface="Carlito"/>
              </a:rPr>
              <a:t>değişim </a:t>
            </a:r>
            <a:r>
              <a:rPr sz="1400" spc="-5" dirty="0">
                <a:latin typeface="Carlito"/>
                <a:cs typeface="Carlito"/>
              </a:rPr>
              <a:t>elde</a:t>
            </a:r>
            <a:r>
              <a:rPr sz="1400" spc="14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etmek</a:t>
            </a:r>
          </a:p>
          <a:p>
            <a:pPr marL="12700"/>
            <a:r>
              <a:rPr sz="1400" spc="-30" dirty="0">
                <a:latin typeface="Carlito"/>
                <a:cs typeface="Carlito"/>
              </a:rPr>
              <a:t>içindir.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20"/>
              </a:spcBef>
            </a:pPr>
            <a:endParaRPr sz="1400" dirty="0">
              <a:latin typeface="Carlito"/>
              <a:cs typeface="Carlito"/>
            </a:endParaRPr>
          </a:p>
          <a:p>
            <a:pPr marL="12700"/>
            <a:r>
              <a:rPr sz="1400" dirty="0">
                <a:latin typeface="Carlito"/>
                <a:cs typeface="Carlito"/>
              </a:rPr>
              <a:t>Bu nedenle </a:t>
            </a:r>
            <a:r>
              <a:rPr sz="1400" spc="-10" dirty="0">
                <a:latin typeface="Carlito"/>
                <a:cs typeface="Carlito"/>
              </a:rPr>
              <a:t>projelerin </a:t>
            </a:r>
            <a:r>
              <a:rPr sz="1400" dirty="0">
                <a:latin typeface="Carlito"/>
                <a:cs typeface="Carlito"/>
              </a:rPr>
              <a:t>3 ana </a:t>
            </a:r>
            <a:r>
              <a:rPr sz="1400" spc="-5" dirty="0">
                <a:latin typeface="Carlito"/>
                <a:cs typeface="Carlito"/>
              </a:rPr>
              <a:t>unsuru</a:t>
            </a:r>
            <a:r>
              <a:rPr sz="1400" spc="-4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vardır: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5" dirty="0">
                <a:latin typeface="Carlito"/>
                <a:cs typeface="Carlito"/>
              </a:rPr>
              <a:t>Kendine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özgüdür;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30" dirty="0">
                <a:latin typeface="Carlito"/>
                <a:cs typeface="Carlito"/>
              </a:rPr>
              <a:t>Yeni, </a:t>
            </a:r>
            <a:r>
              <a:rPr sz="1400" dirty="0">
                <a:latin typeface="Carlito"/>
                <a:cs typeface="Carlito"/>
              </a:rPr>
              <a:t>önceden </a:t>
            </a:r>
            <a:r>
              <a:rPr sz="1400" spc="-5" dirty="0">
                <a:latin typeface="Carlito"/>
                <a:cs typeface="Carlito"/>
              </a:rPr>
              <a:t>denenmemiş </a:t>
            </a:r>
            <a:r>
              <a:rPr sz="1400" spc="-10" dirty="0">
                <a:latin typeface="Carlito"/>
                <a:cs typeface="Carlito"/>
              </a:rPr>
              <a:t>prosesler </a:t>
            </a:r>
            <a:r>
              <a:rPr sz="1400" spc="-5" dirty="0">
                <a:latin typeface="Carlito"/>
                <a:cs typeface="Carlito"/>
              </a:rPr>
              <a:t>kullanılan bir</a:t>
            </a:r>
            <a:r>
              <a:rPr sz="1400" spc="9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yüklenimdir;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10" dirty="0">
                <a:latin typeface="Carlito"/>
                <a:cs typeface="Carlito"/>
              </a:rPr>
              <a:t>Kısa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sürelidir.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75154" y="480644"/>
            <a:ext cx="4393691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PROJE YÖNETİMİ ve İŞ</a:t>
            </a:r>
            <a:r>
              <a:rPr sz="1800" spc="-120" dirty="0"/>
              <a:t> </a:t>
            </a:r>
            <a:r>
              <a:rPr sz="1800" dirty="0"/>
              <a:t>PROGRAMLARI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91372" y="8235632"/>
            <a:ext cx="2470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5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413095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248" y="2151126"/>
            <a:ext cx="7882941" cy="25064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10" dirty="0">
                <a:latin typeface="Carlito"/>
                <a:cs typeface="Carlito"/>
              </a:rPr>
              <a:t>Proje </a:t>
            </a:r>
            <a:r>
              <a:rPr b="1" spc="-15" dirty="0">
                <a:latin typeface="Carlito"/>
                <a:cs typeface="Carlito"/>
              </a:rPr>
              <a:t>Yönetiminde Yapılması</a:t>
            </a:r>
            <a:r>
              <a:rPr b="1" spc="-75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Gerekenler;</a:t>
            </a:r>
            <a:endParaRPr dirty="0">
              <a:latin typeface="Carlito"/>
              <a:cs typeface="Carlito"/>
            </a:endParaRPr>
          </a:p>
          <a:p>
            <a:pPr>
              <a:spcBef>
                <a:spcPts val="20"/>
              </a:spcBef>
            </a:pPr>
            <a:endParaRPr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pc="-5" dirty="0">
                <a:latin typeface="Carlito"/>
                <a:cs typeface="Carlito"/>
              </a:rPr>
              <a:t>Planlamak</a:t>
            </a:r>
            <a:endParaRPr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pc="-15" dirty="0">
                <a:latin typeface="Carlito"/>
                <a:cs typeface="Carlito"/>
              </a:rPr>
              <a:t>Organize</a:t>
            </a:r>
            <a:r>
              <a:rPr spc="-3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etmek</a:t>
            </a:r>
            <a:endParaRPr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pc="-10" dirty="0">
                <a:latin typeface="Carlito"/>
                <a:cs typeface="Carlito"/>
              </a:rPr>
              <a:t>Gerekli </a:t>
            </a:r>
            <a:r>
              <a:rPr dirty="0">
                <a:latin typeface="Carlito"/>
                <a:cs typeface="Carlito"/>
              </a:rPr>
              <a:t>işgücünü</a:t>
            </a:r>
            <a:r>
              <a:rPr spc="-5" dirty="0">
                <a:latin typeface="Carlito"/>
                <a:cs typeface="Carlito"/>
              </a:rPr>
              <a:t> </a:t>
            </a:r>
            <a:r>
              <a:rPr dirty="0">
                <a:latin typeface="Carlito"/>
                <a:cs typeface="Carlito"/>
              </a:rPr>
              <a:t>bulmak</a:t>
            </a: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pc="-15" dirty="0">
                <a:latin typeface="Carlito"/>
                <a:cs typeface="Carlito"/>
              </a:rPr>
              <a:t>Kontrol</a:t>
            </a:r>
            <a:r>
              <a:rPr spc="-2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etmek</a:t>
            </a:r>
            <a:endParaRPr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pc="-15" dirty="0">
                <a:latin typeface="Carlito"/>
                <a:cs typeface="Carlito"/>
              </a:rPr>
              <a:t>Yönlendirmek</a:t>
            </a:r>
            <a:endParaRPr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pc="-5" dirty="0">
                <a:latin typeface="Carlito"/>
                <a:cs typeface="Carlito"/>
              </a:rPr>
              <a:t>Motive etmek</a:t>
            </a:r>
            <a:endParaRPr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pc="-25" dirty="0">
                <a:latin typeface="Carlito"/>
                <a:cs typeface="Carlito"/>
              </a:rPr>
              <a:t>Yönetmek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75154" y="428101"/>
            <a:ext cx="4393691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PROJE YÖNETİMİ ve İŞ</a:t>
            </a:r>
            <a:r>
              <a:rPr sz="1800" spc="-120" dirty="0"/>
              <a:t> </a:t>
            </a:r>
            <a:r>
              <a:rPr sz="1800" dirty="0"/>
              <a:t>PROGRAMLARI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91372" y="8235632"/>
            <a:ext cx="2470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6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49771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1588262"/>
            <a:ext cx="8808720" cy="2383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-10" dirty="0">
                <a:latin typeface="Carlito"/>
                <a:cs typeface="Carlito"/>
              </a:rPr>
              <a:t>Proje </a:t>
            </a:r>
            <a:r>
              <a:rPr sz="1400" b="1" spc="-15" dirty="0">
                <a:latin typeface="Carlito"/>
                <a:cs typeface="Carlito"/>
              </a:rPr>
              <a:t>Yönetiminin </a:t>
            </a:r>
            <a:r>
              <a:rPr sz="1400" b="1" dirty="0">
                <a:latin typeface="Carlito"/>
                <a:cs typeface="Carlito"/>
              </a:rPr>
              <a:t>6 </a:t>
            </a:r>
            <a:r>
              <a:rPr sz="1400" b="1" spc="-5" dirty="0">
                <a:latin typeface="Carlito"/>
                <a:cs typeface="Carlito"/>
              </a:rPr>
              <a:t>Ana</a:t>
            </a:r>
            <a:r>
              <a:rPr sz="1400" b="1" spc="-4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Fonksiyonu;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15"/>
              </a:spcBef>
            </a:pPr>
            <a:endParaRPr sz="1400"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dirty="0">
                <a:latin typeface="Carlito"/>
                <a:cs typeface="Carlito"/>
              </a:rPr>
              <a:t>Amaçları</a:t>
            </a:r>
            <a:r>
              <a:rPr sz="1400" spc="14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14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yapılacak</a:t>
            </a:r>
            <a:r>
              <a:rPr sz="1400" spc="14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işi</a:t>
            </a:r>
            <a:r>
              <a:rPr sz="1400" spc="14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yeterince</a:t>
            </a:r>
            <a:r>
              <a:rPr sz="1400" spc="15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detaylı</a:t>
            </a:r>
            <a:r>
              <a:rPr sz="1400" spc="14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tanımlayarak</a:t>
            </a:r>
            <a:r>
              <a:rPr sz="1400" spc="15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projenin</a:t>
            </a:r>
            <a:r>
              <a:rPr sz="1400" spc="155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amacını</a:t>
            </a:r>
            <a:endParaRPr sz="1400" dirty="0">
              <a:latin typeface="Carlito"/>
              <a:cs typeface="Carlito"/>
            </a:endParaRPr>
          </a:p>
          <a:p>
            <a:pPr marL="1213485"/>
            <a:r>
              <a:rPr sz="1400" spc="-5" dirty="0">
                <a:latin typeface="Carlito"/>
                <a:cs typeface="Carlito"/>
              </a:rPr>
              <a:t>yönetmek.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spcBef>
                <a:spcPts val="5"/>
              </a:spcBef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10" dirty="0">
                <a:latin typeface="Carlito"/>
                <a:cs typeface="Carlito"/>
              </a:rPr>
              <a:t>Projedeki </a:t>
            </a:r>
            <a:r>
              <a:rPr sz="1400" b="1" dirty="0">
                <a:latin typeface="Carlito"/>
                <a:cs typeface="Carlito"/>
              </a:rPr>
              <a:t>insan </a:t>
            </a:r>
            <a:r>
              <a:rPr sz="1400" b="1" spc="-10" dirty="0">
                <a:latin typeface="Carlito"/>
                <a:cs typeface="Carlito"/>
              </a:rPr>
              <a:t>kaynaklarını</a:t>
            </a:r>
            <a:r>
              <a:rPr sz="1400" b="1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yönetmek.</a:t>
            </a:r>
            <a:endParaRPr sz="1400" dirty="0">
              <a:latin typeface="Carlito"/>
              <a:cs typeface="Carlito"/>
            </a:endParaRPr>
          </a:p>
          <a:p>
            <a:pPr marL="1213485" marR="5715" indent="-457200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10" dirty="0">
                <a:latin typeface="Carlito"/>
                <a:cs typeface="Carlito"/>
              </a:rPr>
              <a:t>Projeyi </a:t>
            </a:r>
            <a:r>
              <a:rPr sz="1400" spc="-5" dirty="0">
                <a:latin typeface="Carlito"/>
                <a:cs typeface="Carlito"/>
              </a:rPr>
              <a:t>planlandığı şekilde yürütebilmek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katılımcılarını </a:t>
            </a:r>
            <a:r>
              <a:rPr sz="1400" spc="-10" dirty="0">
                <a:latin typeface="Carlito"/>
                <a:cs typeface="Carlito"/>
              </a:rPr>
              <a:t>yeterli  </a:t>
            </a:r>
            <a:r>
              <a:rPr sz="1400" spc="-5" dirty="0">
                <a:latin typeface="Carlito"/>
                <a:cs typeface="Carlito"/>
              </a:rPr>
              <a:t>derecede bilgilendirmek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b="1" spc="-5" dirty="0">
                <a:latin typeface="Carlito"/>
                <a:cs typeface="Carlito"/>
              </a:rPr>
              <a:t>iletişim </a:t>
            </a:r>
            <a:r>
              <a:rPr sz="1400" b="1" dirty="0">
                <a:latin typeface="Carlito"/>
                <a:cs typeface="Carlito"/>
              </a:rPr>
              <a:t>akışını</a:t>
            </a:r>
            <a:r>
              <a:rPr sz="1400" b="1" spc="-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yönetmek.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5" dirty="0">
                <a:latin typeface="Carlito"/>
                <a:cs typeface="Carlito"/>
              </a:rPr>
              <a:t>İş planlaması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programından </a:t>
            </a:r>
            <a:r>
              <a:rPr sz="1400" spc="-5" dirty="0">
                <a:latin typeface="Carlito"/>
                <a:cs typeface="Carlito"/>
              </a:rPr>
              <a:t>şaşmadan </a:t>
            </a:r>
            <a:r>
              <a:rPr sz="1400" b="1" spc="-10" dirty="0">
                <a:latin typeface="Carlito"/>
                <a:cs typeface="Carlito"/>
              </a:rPr>
              <a:t>süreyi</a:t>
            </a:r>
            <a:r>
              <a:rPr sz="1400" b="1" spc="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yönetmek.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sonuçlarının </a:t>
            </a:r>
            <a:r>
              <a:rPr sz="1400" spc="-10" dirty="0">
                <a:latin typeface="Carlito"/>
                <a:cs typeface="Carlito"/>
              </a:rPr>
              <a:t>tatmin </a:t>
            </a:r>
            <a:r>
              <a:rPr sz="1400" dirty="0">
                <a:latin typeface="Carlito"/>
                <a:cs typeface="Carlito"/>
              </a:rPr>
              <a:t>edici </a:t>
            </a:r>
            <a:r>
              <a:rPr sz="1400" spc="-5" dirty="0">
                <a:latin typeface="Carlito"/>
                <a:cs typeface="Carlito"/>
              </a:rPr>
              <a:t>olabilmesi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b="1" spc="-10" dirty="0">
                <a:latin typeface="Carlito"/>
                <a:cs typeface="Carlito"/>
              </a:rPr>
              <a:t>kaliteyi</a:t>
            </a:r>
            <a:r>
              <a:rPr sz="1400" b="1" spc="5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yönetmek.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5" dirty="0">
                <a:latin typeface="Carlito"/>
                <a:cs typeface="Carlito"/>
              </a:rPr>
              <a:t>Bütçe </a:t>
            </a:r>
            <a:r>
              <a:rPr sz="1400" dirty="0">
                <a:latin typeface="Carlito"/>
                <a:cs typeface="Carlito"/>
              </a:rPr>
              <a:t>içerisinde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etkin bir şekilde yürütülmesi </a:t>
            </a:r>
            <a:r>
              <a:rPr sz="1400" dirty="0">
                <a:latin typeface="Carlito"/>
                <a:cs typeface="Carlito"/>
              </a:rPr>
              <a:t>için</a:t>
            </a:r>
            <a:r>
              <a:rPr sz="1400" spc="380" dirty="0">
                <a:latin typeface="Carlito"/>
                <a:cs typeface="Carlito"/>
              </a:rPr>
              <a:t> </a:t>
            </a:r>
            <a:r>
              <a:rPr sz="1400" b="1" spc="-10" dirty="0">
                <a:latin typeface="Carlito"/>
                <a:cs typeface="Carlito"/>
              </a:rPr>
              <a:t>maliyetleri</a:t>
            </a:r>
            <a:endParaRPr sz="1400" dirty="0">
              <a:latin typeface="Carlito"/>
              <a:cs typeface="Carlito"/>
            </a:endParaRPr>
          </a:p>
          <a:p>
            <a:pPr marL="1213485"/>
            <a:r>
              <a:rPr sz="1400" spc="-5" dirty="0">
                <a:latin typeface="Carlito"/>
                <a:cs typeface="Carlito"/>
              </a:rPr>
              <a:t>yönetmek.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58035" y="414610"/>
            <a:ext cx="506577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PROJE YÖNETİMİ ve İŞ</a:t>
            </a:r>
            <a:r>
              <a:rPr sz="2000" spc="-120" dirty="0"/>
              <a:t> </a:t>
            </a:r>
            <a:r>
              <a:rPr sz="2000" dirty="0"/>
              <a:t>PROGRAMLARI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91372" y="8235632"/>
            <a:ext cx="2470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7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14440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1516634"/>
            <a:ext cx="8804910" cy="2475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600" b="1" spc="-10" dirty="0">
                <a:latin typeface="Carlito"/>
                <a:cs typeface="Carlito"/>
              </a:rPr>
              <a:t>Proje </a:t>
            </a:r>
            <a:r>
              <a:rPr sz="1600" b="1" spc="-15" dirty="0">
                <a:latin typeface="Carlito"/>
                <a:cs typeface="Carlito"/>
              </a:rPr>
              <a:t>Yönetiminin </a:t>
            </a:r>
            <a:r>
              <a:rPr sz="1600" b="1" spc="-5" dirty="0">
                <a:latin typeface="Carlito"/>
                <a:cs typeface="Carlito"/>
              </a:rPr>
              <a:t>Demir</a:t>
            </a:r>
            <a:r>
              <a:rPr sz="1600" b="1" spc="-4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Üçgeni;</a:t>
            </a:r>
            <a:endParaRPr sz="1600" dirty="0">
              <a:latin typeface="Carlito"/>
              <a:cs typeface="Carlito"/>
            </a:endParaRPr>
          </a:p>
          <a:p>
            <a:pPr>
              <a:spcBef>
                <a:spcPts val="20"/>
              </a:spcBef>
            </a:pPr>
            <a:endParaRPr sz="1600" dirty="0">
              <a:latin typeface="Carlito"/>
              <a:cs typeface="Carlito"/>
            </a:endParaRPr>
          </a:p>
          <a:p>
            <a:pPr marL="12700" marR="5080"/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15" dirty="0">
                <a:latin typeface="Carlito"/>
                <a:cs typeface="Carlito"/>
              </a:rPr>
              <a:t>Yönetiminin </a:t>
            </a:r>
            <a:r>
              <a:rPr sz="1600" spc="-5" dirty="0">
                <a:latin typeface="Carlito"/>
                <a:cs typeface="Carlito"/>
              </a:rPr>
              <a:t>en önemli </a:t>
            </a:r>
            <a:r>
              <a:rPr sz="1600" spc="-15" dirty="0">
                <a:latin typeface="Carlito"/>
                <a:cs typeface="Carlito"/>
              </a:rPr>
              <a:t>zorlayıcı </a:t>
            </a:r>
            <a:r>
              <a:rPr sz="1600" spc="-5" dirty="0">
                <a:latin typeface="Carlito"/>
                <a:cs typeface="Carlito"/>
              </a:rPr>
              <a:t>meselesi </a:t>
            </a:r>
            <a:r>
              <a:rPr sz="1600" spc="-10" dirty="0">
                <a:latin typeface="Carlito"/>
                <a:cs typeface="Carlito"/>
              </a:rPr>
              <a:t>projede öngörülen </a:t>
            </a:r>
            <a:r>
              <a:rPr sz="1600" spc="-5" dirty="0">
                <a:latin typeface="Carlito"/>
                <a:cs typeface="Carlito"/>
              </a:rPr>
              <a:t>amaçları elde  etmek </a:t>
            </a:r>
            <a:r>
              <a:rPr sz="1600" dirty="0">
                <a:latin typeface="Carlito"/>
                <a:cs typeface="Carlito"/>
              </a:rPr>
              <a:t>için 4 </a:t>
            </a:r>
            <a:r>
              <a:rPr sz="1600" spc="-5" dirty="0">
                <a:latin typeface="Carlito"/>
                <a:cs typeface="Carlito"/>
              </a:rPr>
              <a:t>klasik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kısıtlamasına </a:t>
            </a:r>
            <a:r>
              <a:rPr sz="1600" spc="-10" dirty="0">
                <a:latin typeface="Carlito"/>
                <a:cs typeface="Carlito"/>
              </a:rPr>
              <a:t>(zorlama) </a:t>
            </a:r>
            <a:r>
              <a:rPr sz="1600" spc="-5" dirty="0">
                <a:latin typeface="Carlito"/>
                <a:cs typeface="Carlito"/>
              </a:rPr>
              <a:t>sıkı </a:t>
            </a:r>
            <a:r>
              <a:rPr sz="1600" spc="-10" dirty="0">
                <a:latin typeface="Carlito"/>
                <a:cs typeface="Carlito"/>
              </a:rPr>
              <a:t>sıkıya </a:t>
            </a:r>
            <a:r>
              <a:rPr sz="1600" dirty="0">
                <a:latin typeface="Carlito"/>
                <a:cs typeface="Carlito"/>
              </a:rPr>
              <a:t>bağlı </a:t>
            </a:r>
            <a:r>
              <a:rPr sz="1600" spc="-25" dirty="0">
                <a:latin typeface="Carlito"/>
                <a:cs typeface="Carlito"/>
              </a:rPr>
              <a:t>kalmasıdır.</a:t>
            </a:r>
            <a:r>
              <a:rPr sz="1600" spc="25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Bunlar:</a:t>
            </a: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600" dirty="0">
                <a:latin typeface="Carlito"/>
                <a:cs typeface="Carlito"/>
              </a:rPr>
              <a:t>AMAÇ</a:t>
            </a: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600" spc="-5" dirty="0">
                <a:latin typeface="Carlito"/>
                <a:cs typeface="Carlito"/>
              </a:rPr>
              <a:t>SÜRE</a:t>
            </a:r>
            <a:endParaRPr sz="1600"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600" spc="-5" dirty="0">
                <a:latin typeface="Carlito"/>
                <a:cs typeface="Carlito"/>
              </a:rPr>
              <a:t>MALİYET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spc="-30" dirty="0">
                <a:latin typeface="Carlito"/>
                <a:cs typeface="Carlito"/>
              </a:rPr>
              <a:t>ve</a:t>
            </a:r>
            <a:endParaRPr sz="1600" dirty="0">
              <a:latin typeface="Carlito"/>
              <a:cs typeface="Carlito"/>
            </a:endParaRPr>
          </a:p>
          <a:p>
            <a:pPr marL="1213485" indent="-457834"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600" spc="-35" dirty="0">
                <a:latin typeface="Carlito"/>
                <a:cs typeface="Carlito"/>
              </a:rPr>
              <a:t>KALİTE’dir.</a:t>
            </a:r>
            <a:endParaRPr sz="1600" dirty="0">
              <a:latin typeface="Carlito"/>
              <a:cs typeface="Carlito"/>
            </a:endParaRPr>
          </a:p>
          <a:p>
            <a:pPr>
              <a:spcBef>
                <a:spcPts val="25"/>
              </a:spcBef>
            </a:pPr>
            <a:endParaRPr sz="1600" dirty="0">
              <a:latin typeface="Carlito"/>
              <a:cs typeface="Carlito"/>
            </a:endParaRPr>
          </a:p>
          <a:p>
            <a:pPr marL="12700"/>
            <a:r>
              <a:rPr sz="1600" dirty="0">
                <a:latin typeface="Carlito"/>
                <a:cs typeface="Carlito"/>
              </a:rPr>
              <a:t>“SÜRE-MALİYET-KALİTE”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yönetiminin </a:t>
            </a:r>
            <a:r>
              <a:rPr sz="1600" b="1" dirty="0">
                <a:latin typeface="Carlito"/>
                <a:cs typeface="Carlito"/>
              </a:rPr>
              <a:t>demir </a:t>
            </a:r>
            <a:r>
              <a:rPr sz="1600" b="1" spc="-5" dirty="0">
                <a:latin typeface="Carlito"/>
                <a:cs typeface="Carlito"/>
              </a:rPr>
              <a:t>üçgeni </a:t>
            </a:r>
            <a:r>
              <a:rPr sz="1600" spc="-10" dirty="0">
                <a:latin typeface="Carlito"/>
                <a:cs typeface="Carlito"/>
              </a:rPr>
              <a:t>olarak</a:t>
            </a:r>
            <a:r>
              <a:rPr sz="1600" spc="-80" dirty="0">
                <a:latin typeface="Carlito"/>
                <a:cs typeface="Carlito"/>
              </a:rPr>
              <a:t> </a:t>
            </a:r>
            <a:r>
              <a:rPr sz="1600" spc="-30" dirty="0">
                <a:latin typeface="Carlito"/>
                <a:cs typeface="Carlito"/>
              </a:rPr>
              <a:t>bilinir.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38045" y="434924"/>
            <a:ext cx="4393691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600" dirty="0"/>
              <a:t>PROJE YÖNETİMİ ve İŞ</a:t>
            </a:r>
            <a:r>
              <a:rPr sz="1600" spc="-120" dirty="0"/>
              <a:t> </a:t>
            </a:r>
            <a:r>
              <a:rPr sz="1600" dirty="0"/>
              <a:t>PROGRAMLARI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91372" y="8235632"/>
            <a:ext cx="2470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8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434425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1569923"/>
            <a:ext cx="8804910" cy="28594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sz="1400" b="1" spc="-5" dirty="0">
                <a:latin typeface="Carlito"/>
                <a:cs typeface="Carlito"/>
              </a:rPr>
              <a:t>Proje Planlaması;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20"/>
              </a:spcBef>
            </a:pPr>
            <a:endParaRPr sz="1400" dirty="0">
              <a:latin typeface="Carlito"/>
              <a:cs typeface="Carlito"/>
            </a:endParaRPr>
          </a:p>
          <a:p>
            <a:pPr marL="12700" marR="5080" algn="just">
              <a:spcBef>
                <a:spcPts val="5"/>
              </a:spcBef>
            </a:pPr>
            <a:r>
              <a:rPr sz="1400" spc="-5" dirty="0">
                <a:latin typeface="Carlito"/>
                <a:cs typeface="Carlito"/>
              </a:rPr>
              <a:t>“Bir </a:t>
            </a:r>
            <a:r>
              <a:rPr sz="1400" dirty="0">
                <a:latin typeface="Carlito"/>
                <a:cs typeface="Carlito"/>
              </a:rPr>
              <a:t>işin </a:t>
            </a:r>
            <a:r>
              <a:rPr sz="1400" spc="-5" dirty="0">
                <a:latin typeface="Carlito"/>
                <a:cs typeface="Carlito"/>
              </a:rPr>
              <a:t>optimal </a:t>
            </a:r>
            <a:r>
              <a:rPr sz="1400" spc="-10" dirty="0">
                <a:latin typeface="Carlito"/>
                <a:cs typeface="Carlito"/>
              </a:rPr>
              <a:t>süre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maliyette </a:t>
            </a:r>
            <a:r>
              <a:rPr sz="1400" spc="-5" dirty="0">
                <a:latin typeface="Carlito"/>
                <a:cs typeface="Carlito"/>
              </a:rPr>
              <a:t>gerçekleştirilebilmesi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proje paydaşlarının </a:t>
            </a:r>
            <a:r>
              <a:rPr sz="1400" spc="-20" dirty="0">
                <a:latin typeface="Carlito"/>
                <a:cs typeface="Carlito"/>
              </a:rPr>
              <a:t>ve  </a:t>
            </a:r>
            <a:r>
              <a:rPr sz="1400" spc="-5" dirty="0">
                <a:latin typeface="Carlito"/>
                <a:cs typeface="Carlito"/>
              </a:rPr>
              <a:t>müşavirlerinin </a:t>
            </a:r>
            <a:r>
              <a:rPr sz="1400" spc="-10" dirty="0">
                <a:latin typeface="Carlito"/>
                <a:cs typeface="Carlito"/>
              </a:rPr>
              <a:t>süre, </a:t>
            </a:r>
            <a:r>
              <a:rPr sz="1400" spc="-50" dirty="0">
                <a:latin typeface="Carlito"/>
                <a:cs typeface="Carlito"/>
              </a:rPr>
              <a:t>yer, </a:t>
            </a:r>
            <a:r>
              <a:rPr sz="1400" spc="-10" dirty="0">
                <a:latin typeface="Carlito"/>
                <a:cs typeface="Carlito"/>
              </a:rPr>
              <a:t>kapasite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maliyetler </a:t>
            </a:r>
            <a:r>
              <a:rPr sz="1400" dirty="0">
                <a:latin typeface="Carlito"/>
                <a:cs typeface="Carlito"/>
              </a:rPr>
              <a:t>açısından, </a:t>
            </a:r>
            <a:r>
              <a:rPr sz="1400" spc="-15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iç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dış sınır </a:t>
            </a:r>
            <a:r>
              <a:rPr sz="1400" spc="-15" dirty="0">
                <a:latin typeface="Carlito"/>
                <a:cs typeface="Carlito"/>
              </a:rPr>
              <a:t>koşulları  karşısında </a:t>
            </a:r>
            <a:r>
              <a:rPr sz="1400" dirty="0">
                <a:latin typeface="Carlito"/>
                <a:cs typeface="Carlito"/>
              </a:rPr>
              <a:t>geçici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süre </a:t>
            </a:r>
            <a:r>
              <a:rPr sz="1400" spc="-15" dirty="0">
                <a:latin typeface="Carlito"/>
                <a:cs typeface="Carlito"/>
              </a:rPr>
              <a:t>koordine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edilmesidir”.</a:t>
            </a:r>
            <a:endParaRPr sz="1400" dirty="0">
              <a:latin typeface="Carlito"/>
              <a:cs typeface="Carlito"/>
            </a:endParaRPr>
          </a:p>
          <a:p>
            <a:pPr>
              <a:spcBef>
                <a:spcPts val="5"/>
              </a:spcBef>
            </a:pPr>
            <a:endParaRPr sz="1400" dirty="0">
              <a:latin typeface="Carlito"/>
              <a:cs typeface="Carlito"/>
            </a:endParaRPr>
          </a:p>
          <a:p>
            <a:pPr marL="12700" marR="351790">
              <a:lnSpc>
                <a:spcPct val="80000"/>
              </a:lnSpc>
            </a:pPr>
            <a:r>
              <a:rPr sz="1400" b="1" spc="-5" dirty="0">
                <a:latin typeface="Carlito"/>
                <a:cs typeface="Carlito"/>
              </a:rPr>
              <a:t>Planlama</a:t>
            </a:r>
            <a:r>
              <a:rPr sz="1400" spc="-5" dirty="0">
                <a:latin typeface="Carlito"/>
                <a:cs typeface="Carlito"/>
              </a:rPr>
              <a:t>;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yapımı, </a:t>
            </a:r>
            <a:r>
              <a:rPr sz="1400" dirty="0">
                <a:latin typeface="Carlito"/>
                <a:cs typeface="Carlito"/>
              </a:rPr>
              <a:t>yürütülmesi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20" dirty="0">
                <a:latin typeface="Carlito"/>
                <a:cs typeface="Carlito"/>
              </a:rPr>
              <a:t>kontrolü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çerçeve geliştirilmesini  </a:t>
            </a:r>
            <a:r>
              <a:rPr sz="1400" spc="-35" dirty="0">
                <a:latin typeface="Carlito"/>
                <a:cs typeface="Carlito"/>
              </a:rPr>
              <a:t>sağlar.</a:t>
            </a:r>
            <a:endParaRPr sz="1400" dirty="0">
              <a:latin typeface="Carlito"/>
              <a:cs typeface="Carlito"/>
            </a:endParaRPr>
          </a:p>
          <a:p>
            <a:pPr marL="12700">
              <a:spcBef>
                <a:spcPts val="1445"/>
              </a:spcBef>
            </a:pPr>
            <a:r>
              <a:rPr sz="1400" spc="-5" dirty="0">
                <a:latin typeface="Carlito"/>
                <a:cs typeface="Carlito"/>
              </a:rPr>
              <a:t>Planlama: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lnSpc>
                <a:spcPts val="2160"/>
              </a:lnSpc>
              <a:spcBef>
                <a:spcPts val="1440"/>
              </a:spcBef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10" dirty="0">
                <a:latin typeface="Carlito"/>
                <a:cs typeface="Carlito"/>
              </a:rPr>
              <a:t>belirsizliği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azaltır,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lnSpc>
                <a:spcPts val="1920"/>
              </a:lnSpc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5" dirty="0">
                <a:latin typeface="Carlito"/>
                <a:cs typeface="Carlito"/>
              </a:rPr>
              <a:t>genel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dirty="0">
                <a:latin typeface="Carlito"/>
                <a:cs typeface="Carlito"/>
              </a:rPr>
              <a:t>amacına </a:t>
            </a:r>
            <a:r>
              <a:rPr sz="1400" spc="-10" dirty="0">
                <a:latin typeface="Carlito"/>
                <a:cs typeface="Carlito"/>
              </a:rPr>
              <a:t>yönelik </a:t>
            </a:r>
            <a:r>
              <a:rPr sz="1400" spc="-5" dirty="0">
                <a:latin typeface="Carlito"/>
                <a:cs typeface="Carlito"/>
              </a:rPr>
              <a:t>alt-amaçları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belirginleştirir,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lnSpc>
                <a:spcPts val="1920"/>
              </a:lnSpc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5" dirty="0">
                <a:latin typeface="Carlito"/>
                <a:cs typeface="Carlito"/>
              </a:rPr>
              <a:t>eylemlerin </a:t>
            </a:r>
            <a:r>
              <a:rPr sz="1400" spc="-10" dirty="0">
                <a:latin typeface="Carlito"/>
                <a:cs typeface="Carlito"/>
              </a:rPr>
              <a:t>sıralamasının </a:t>
            </a:r>
            <a:r>
              <a:rPr sz="1400" spc="-5" dirty="0">
                <a:latin typeface="Carlito"/>
                <a:cs typeface="Carlito"/>
              </a:rPr>
              <a:t>yapılabilmesine </a:t>
            </a:r>
            <a:r>
              <a:rPr sz="1400" spc="-15" dirty="0">
                <a:latin typeface="Carlito"/>
                <a:cs typeface="Carlito"/>
              </a:rPr>
              <a:t>yardım </a:t>
            </a:r>
            <a:r>
              <a:rPr sz="1400" spc="-35" dirty="0">
                <a:latin typeface="Carlito"/>
                <a:cs typeface="Carlito"/>
              </a:rPr>
              <a:t>eder,</a:t>
            </a:r>
            <a:r>
              <a:rPr sz="1400" spc="105" dirty="0">
                <a:latin typeface="Carlito"/>
                <a:cs typeface="Carlito"/>
              </a:rPr>
              <a:t> </a:t>
            </a:r>
            <a:r>
              <a:rPr sz="1400" spc="-35" dirty="0">
                <a:latin typeface="Carlito"/>
                <a:cs typeface="Carlito"/>
              </a:rPr>
              <a:t>ve</a:t>
            </a:r>
            <a:endParaRPr sz="1400" dirty="0">
              <a:latin typeface="Carlito"/>
              <a:cs typeface="Carlito"/>
            </a:endParaRPr>
          </a:p>
          <a:p>
            <a:pPr marL="1213485" indent="-457834">
              <a:lnSpc>
                <a:spcPts val="2160"/>
              </a:lnSpc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400" spc="-5" dirty="0">
                <a:latin typeface="Carlito"/>
                <a:cs typeface="Carlito"/>
              </a:rPr>
              <a:t>kriz </a:t>
            </a:r>
            <a:r>
              <a:rPr sz="1400" spc="-10" dirty="0">
                <a:latin typeface="Carlito"/>
                <a:cs typeface="Carlito"/>
              </a:rPr>
              <a:t>yönetimi gereksinimini </a:t>
            </a:r>
            <a:r>
              <a:rPr sz="1400" spc="-5" dirty="0">
                <a:latin typeface="Carlito"/>
                <a:cs typeface="Carlito"/>
              </a:rPr>
              <a:t>önlemeye </a:t>
            </a:r>
            <a:r>
              <a:rPr sz="1400" spc="-15" dirty="0">
                <a:latin typeface="Carlito"/>
                <a:cs typeface="Carlito"/>
              </a:rPr>
              <a:t>yardım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spc="-45" dirty="0">
                <a:latin typeface="Carlito"/>
                <a:cs typeface="Carlito"/>
              </a:rPr>
              <a:t>eder.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9425" y="457784"/>
            <a:ext cx="4393691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PROJE YÖNETİMİ ve İŞ</a:t>
            </a:r>
            <a:r>
              <a:rPr sz="1800" spc="-120" dirty="0"/>
              <a:t> </a:t>
            </a:r>
            <a:r>
              <a:rPr sz="1800" dirty="0"/>
              <a:t>PROGRAMLARI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691372" y="8235632"/>
            <a:ext cx="2470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pPr marL="38100">
                <a:lnSpc>
                  <a:spcPts val="1425"/>
                </a:lnSpc>
              </a:pPr>
              <a:t>9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729956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12527</TotalTime>
  <Words>822</Words>
  <Application>Microsoft Office PowerPoint</Application>
  <PresentationFormat>Ekran Gösterisi (4:3)</PresentationFormat>
  <Paragraphs>114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Carlito</vt:lpstr>
      <vt:lpstr>ekonomi</vt:lpstr>
      <vt:lpstr>1_Rics</vt:lpstr>
      <vt:lpstr>h.t.</vt:lpstr>
      <vt:lpstr>11. HAFTA  PROJE YÖNETİMİ VE İŞ PROGRAMLARI</vt:lpstr>
      <vt:lpstr>PROJE YÖNETİMİ ve İŞ PROGRAMLARI</vt:lpstr>
      <vt:lpstr>PROJE YÖNETİMİ ve İŞ PROGRAMLARI</vt:lpstr>
      <vt:lpstr>PROJE YÖNETİMİ ve İŞ PROGRAMLARI</vt:lpstr>
      <vt:lpstr>PROJE YÖNETİMİ ve İŞ PROGRAMLARI</vt:lpstr>
      <vt:lpstr>PROJE YÖNETİMİ ve İŞ PROGRAMLARI</vt:lpstr>
      <vt:lpstr>PROJE YÖNETİMİ ve İŞ PROGRAMLARI</vt:lpstr>
      <vt:lpstr>PROJE YÖNETİMİ ve İŞ PROGRAMLARI</vt:lpstr>
      <vt:lpstr>PROJE YÖNETİMİ ve İŞ PROGRAMLARI</vt:lpstr>
      <vt:lpstr>PROJE YÖNETİMİ ve İŞ PROGRAMLARI</vt:lpstr>
      <vt:lpstr>PROJE YÖNETİMİ ve İŞ PROGRAMLARI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822</cp:revision>
  <cp:lastPrinted>2016-10-24T07:53:35Z</cp:lastPrinted>
  <dcterms:created xsi:type="dcterms:W3CDTF">2016-09-18T09:35:24Z</dcterms:created>
  <dcterms:modified xsi:type="dcterms:W3CDTF">2020-02-28T07:02:36Z</dcterms:modified>
</cp:coreProperties>
</file>