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6" r:id="rId2"/>
    <p:sldId id="269" r:id="rId3"/>
    <p:sldId id="270" r:id="rId4"/>
    <p:sldId id="259" r:id="rId5"/>
    <p:sldId id="260" r:id="rId6"/>
    <p:sldId id="261" r:id="rId7"/>
    <p:sldId id="262" r:id="rId8"/>
    <p:sldId id="272" r:id="rId9"/>
    <p:sldId id="273" r:id="rId10"/>
    <p:sldId id="274" r:id="rId11"/>
    <p:sldId id="268"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smtClean="0"/>
              <a:t>Asıl başlık stili için tıklatın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1/17/2020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dirty="0"/>
              <a:t>1/17/2020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447191" y="2824269"/>
            <a:ext cx="4645152" cy="2644457"/>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412362" y="2821491"/>
            <a:ext cx="4645152" cy="2637371"/>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smtClean="0"/>
              <a:t>Asıl başlık stili için tıklatın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dirty="0"/>
              <a:t>1/17/2020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1/17/2020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1/17/2020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51579" y="430925"/>
            <a:ext cx="9603275" cy="1422830"/>
          </a:xfrm>
        </p:spPr>
        <p:txBody>
          <a:bodyPr>
            <a:normAutofit/>
          </a:bodyPr>
          <a:lstStyle/>
          <a:p>
            <a:pPr algn="ctr"/>
            <a:r>
              <a:rPr lang="tr-TR" dirty="0"/>
              <a:t/>
            </a:r>
            <a:br>
              <a:rPr lang="tr-TR" dirty="0"/>
            </a:br>
            <a:r>
              <a:rPr lang="tr-TR" dirty="0" smtClean="0"/>
              <a:t>Bürokrasi yaklaşımı</a:t>
            </a:r>
            <a:endParaRPr lang="tr-TR" dirty="0"/>
          </a:p>
        </p:txBody>
      </p:sp>
      <p:sp>
        <p:nvSpPr>
          <p:cNvPr id="3" name="İçerik Yer Tutucusu 2"/>
          <p:cNvSpPr>
            <a:spLocks noGrp="1"/>
          </p:cNvSpPr>
          <p:nvPr>
            <p:ph idx="1"/>
          </p:nvPr>
        </p:nvSpPr>
        <p:spPr/>
        <p:txBody>
          <a:bodyPr/>
          <a:lstStyle/>
          <a:p>
            <a:pPr algn="ctr"/>
            <a:endParaRPr lang="tr-TR" dirty="0" smtClean="0"/>
          </a:p>
          <a:p>
            <a:pPr algn="ctr"/>
            <a:endParaRPr lang="tr-TR" dirty="0"/>
          </a:p>
          <a:p>
            <a:pPr algn="ctr"/>
            <a:endParaRPr lang="tr-TR" dirty="0" smtClean="0"/>
          </a:p>
          <a:p>
            <a:pPr marL="0" indent="0" algn="ctr">
              <a:buNone/>
            </a:pPr>
            <a:r>
              <a:rPr lang="tr-TR" sz="2800" dirty="0" smtClean="0"/>
              <a:t>HAFTA </a:t>
            </a:r>
            <a:r>
              <a:rPr lang="tr-TR" sz="2800" dirty="0"/>
              <a:t>5</a:t>
            </a:r>
            <a:endParaRPr lang="tr-TR" sz="2800" dirty="0"/>
          </a:p>
        </p:txBody>
      </p:sp>
    </p:spTree>
    <p:extLst>
      <p:ext uri="{BB962C8B-B14F-4D97-AF65-F5344CB8AC3E}">
        <p14:creationId xmlns:p14="http://schemas.microsoft.com/office/powerpoint/2010/main" val="38404800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a:t>7- Yönetim işlevleri, kararlar ve kurallar yazılı olarak yapılır ve </a:t>
            </a:r>
            <a:r>
              <a:rPr lang="tr-TR" dirty="0" smtClean="0"/>
              <a:t>saklanır</a:t>
            </a:r>
            <a:r>
              <a:rPr lang="tr-TR" dirty="0"/>
              <a:t>. Örgüt içi iletişimin yazılı olarak yapılması esastır. Bu ilke </a:t>
            </a:r>
            <a:r>
              <a:rPr lang="tr-TR" dirty="0" smtClean="0"/>
              <a:t>sözlü </a:t>
            </a:r>
            <a:r>
              <a:rPr lang="tr-TR" dirty="0"/>
              <a:t>tartışmalar sırasında da geçerlidir. </a:t>
            </a:r>
            <a:endParaRPr lang="tr-TR" dirty="0" smtClean="0"/>
          </a:p>
          <a:p>
            <a:pPr marL="0" indent="0">
              <a:buNone/>
            </a:pPr>
            <a:r>
              <a:rPr lang="tr-TR" dirty="0" smtClean="0"/>
              <a:t>8- </a:t>
            </a:r>
            <a:r>
              <a:rPr lang="tr-TR" dirty="0"/>
              <a:t>Örgüt bağımsızlığının korunması için örgütsel kaynaklar dış denetimden </a:t>
            </a:r>
            <a:r>
              <a:rPr lang="tr-TR" dirty="0" smtClean="0"/>
              <a:t>uzak </a:t>
            </a:r>
            <a:r>
              <a:rPr lang="tr-TR" dirty="0"/>
              <a:t>tutulur. Görevlerin bir kimsenin tekeline geçmemesi için gayret </a:t>
            </a:r>
            <a:r>
              <a:rPr lang="tr-TR" dirty="0" err="1" smtClean="0"/>
              <a:t>sarfedilir</a:t>
            </a:r>
            <a:r>
              <a:rPr lang="tr-TR" dirty="0" smtClean="0"/>
              <a:t> </a:t>
            </a:r>
            <a:r>
              <a:rPr lang="tr-TR" dirty="0"/>
              <a:t>ve hiçbir görevlinin görevini kendi amaçlarına hizmet için </a:t>
            </a:r>
            <a:r>
              <a:rPr lang="tr-TR" dirty="0" smtClean="0"/>
              <a:t>kullanmasına </a:t>
            </a:r>
            <a:r>
              <a:rPr lang="tr-TR" dirty="0"/>
              <a:t>izin verilmez. </a:t>
            </a:r>
          </a:p>
        </p:txBody>
      </p:sp>
    </p:spTree>
    <p:extLst>
      <p:ext uri="{BB962C8B-B14F-4D97-AF65-F5344CB8AC3E}">
        <p14:creationId xmlns:p14="http://schemas.microsoft.com/office/powerpoint/2010/main" val="8915668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
            </a:r>
            <a:br>
              <a:rPr lang="tr-TR" dirty="0" smtClean="0"/>
            </a:br>
            <a:r>
              <a:rPr lang="tr-TR" dirty="0" smtClean="0"/>
              <a:t>kaynak</a:t>
            </a:r>
            <a:endParaRPr lang="tr-TR" dirty="0"/>
          </a:p>
        </p:txBody>
      </p:sp>
      <p:sp>
        <p:nvSpPr>
          <p:cNvPr id="3" name="İçerik Yer Tutucusu 2"/>
          <p:cNvSpPr>
            <a:spLocks noGrp="1"/>
          </p:cNvSpPr>
          <p:nvPr>
            <p:ph idx="1"/>
          </p:nvPr>
        </p:nvSpPr>
        <p:spPr/>
        <p:txBody>
          <a:bodyPr>
            <a:normAutofit/>
          </a:bodyPr>
          <a:lstStyle/>
          <a:p>
            <a:endParaRPr lang="tr-TR" dirty="0" smtClean="0"/>
          </a:p>
          <a:p>
            <a:r>
              <a:rPr lang="tr-TR" dirty="0" smtClean="0"/>
              <a:t>http</a:t>
            </a:r>
            <a:r>
              <a:rPr lang="tr-TR" dirty="0"/>
              <a:t>://www.ozyazilim.com/ozgur/marmara/orgut/burokrasi.html</a:t>
            </a:r>
          </a:p>
        </p:txBody>
      </p:sp>
    </p:spTree>
    <p:extLst>
      <p:ext uri="{BB962C8B-B14F-4D97-AF65-F5344CB8AC3E}">
        <p14:creationId xmlns:p14="http://schemas.microsoft.com/office/powerpoint/2010/main" val="1319928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51579" y="515008"/>
            <a:ext cx="9603275" cy="1254664"/>
          </a:xfrm>
        </p:spPr>
        <p:txBody>
          <a:bodyPr>
            <a:normAutofit/>
          </a:bodyPr>
          <a:lstStyle/>
          <a:p>
            <a:pPr algn="ctr"/>
            <a:r>
              <a:rPr lang="tr-TR" dirty="0" smtClean="0"/>
              <a:t/>
            </a:r>
            <a:br>
              <a:rPr lang="tr-TR" dirty="0" smtClean="0"/>
            </a:br>
            <a:r>
              <a:rPr lang="tr-TR" dirty="0" smtClean="0"/>
              <a:t>tanımlar</a:t>
            </a:r>
            <a:endParaRPr lang="tr-TR" sz="3100" dirty="0"/>
          </a:p>
        </p:txBody>
      </p:sp>
      <p:sp>
        <p:nvSpPr>
          <p:cNvPr id="3" name="İçerik Yer Tutucusu 2"/>
          <p:cNvSpPr>
            <a:spLocks noGrp="1"/>
          </p:cNvSpPr>
          <p:nvPr>
            <p:ph idx="1"/>
          </p:nvPr>
        </p:nvSpPr>
        <p:spPr>
          <a:xfrm>
            <a:off x="1451578" y="2078794"/>
            <a:ext cx="9603275" cy="3450613"/>
          </a:xfrm>
        </p:spPr>
        <p:txBody>
          <a:bodyPr>
            <a:normAutofit fontScale="25000" lnSpcReduction="20000"/>
          </a:bodyPr>
          <a:lstStyle/>
          <a:p>
            <a:pPr marL="0" indent="0">
              <a:buNone/>
            </a:pPr>
            <a:endParaRPr lang="tr-TR" dirty="0"/>
          </a:p>
          <a:p>
            <a:r>
              <a:rPr lang="tr-TR" sz="6400" dirty="0" smtClean="0"/>
              <a:t>sözlük anlamı ile bürokrasi "devlet işlerinin yürütülmesinde yazışmalara gereğinden çok önem verme, kırtasiyecilik"  olarak tanımlanmaktadır. bazı yazarlar bu tanıma yazışmalarda yavaşlatmayı ve bekletmeyi de dahil etmektedirler. </a:t>
            </a:r>
          </a:p>
          <a:p>
            <a:r>
              <a:rPr lang="tr-TR" sz="6400" dirty="0" smtClean="0"/>
              <a:t>bürokrasi kavramı ansiklopedik olarak ele alındığında biraz daha kapsamlı ifade edilmektedir. bu açıdan bürokrasi "işlerin yürütülmesinde idarenin gücü yada </a:t>
            </a:r>
            <a:r>
              <a:rPr lang="tr-TR" sz="6400" dirty="0" err="1" smtClean="0"/>
              <a:t>etkisi,memurlar</a:t>
            </a:r>
            <a:r>
              <a:rPr lang="tr-TR" sz="6400" dirty="0" smtClean="0"/>
              <a:t> bürokratlar topluluğu ve devlet örgütüne ya da siyasi parti, sendika, işletme, </a:t>
            </a:r>
            <a:r>
              <a:rPr lang="tr-TR" sz="6400" dirty="0" err="1" smtClean="0"/>
              <a:t>v.b</a:t>
            </a:r>
            <a:r>
              <a:rPr lang="tr-TR" sz="6400" dirty="0" smtClean="0"/>
              <a:t>. bağlı üyelerin gücü"  olarak tarif edilmektedir. </a:t>
            </a:r>
          </a:p>
          <a:p>
            <a:r>
              <a:rPr lang="tr-TR" sz="6400" dirty="0" smtClean="0"/>
              <a:t>bürokrasi sözcüğü </a:t>
            </a:r>
            <a:r>
              <a:rPr lang="tr-TR" sz="6400" dirty="0" err="1" smtClean="0"/>
              <a:t>bureau</a:t>
            </a:r>
            <a:r>
              <a:rPr lang="tr-TR" sz="6400" dirty="0" smtClean="0"/>
              <a:t> ve </a:t>
            </a:r>
            <a:r>
              <a:rPr lang="tr-TR" sz="6400" dirty="0" err="1" smtClean="0"/>
              <a:t>cratie</a:t>
            </a:r>
            <a:r>
              <a:rPr lang="tr-TR" sz="6400" dirty="0" smtClean="0"/>
              <a:t> sözcüklerinden oluşur. büro sözcüğü devlet işlerinin yapıldığı daireler için kullanılmaktaydı. </a:t>
            </a:r>
            <a:r>
              <a:rPr lang="tr-TR" sz="6400" dirty="0" err="1" smtClean="0"/>
              <a:t>cratie</a:t>
            </a:r>
            <a:r>
              <a:rPr lang="tr-TR" sz="6400" dirty="0" smtClean="0"/>
              <a:t> ise eski </a:t>
            </a:r>
            <a:r>
              <a:rPr lang="tr-TR" sz="6400" dirty="0" err="1" smtClean="0"/>
              <a:t>yunancada</a:t>
            </a:r>
            <a:r>
              <a:rPr lang="tr-TR" sz="6400" dirty="0" smtClean="0"/>
              <a:t> hakimiyet anlamına gelmektedir. </a:t>
            </a:r>
          </a:p>
          <a:p>
            <a:r>
              <a:rPr lang="tr-TR" sz="6400" dirty="0" smtClean="0"/>
              <a:t>toplum açısından ise bürokrasi; memur egemenliği, devlet işlerinde bir işin yapılması için gerekli </a:t>
            </a:r>
            <a:r>
              <a:rPr lang="tr-TR" sz="6400" dirty="0" err="1" smtClean="0"/>
              <a:t>izinler,onaylar</a:t>
            </a:r>
            <a:r>
              <a:rPr lang="tr-TR" sz="6400" dirty="0" smtClean="0"/>
              <a:t>, imzalar, uyulması gereken kurallar ve </a:t>
            </a:r>
            <a:r>
              <a:rPr lang="tr-TR" sz="6400" dirty="0" err="1" smtClean="0"/>
              <a:t>genelliklede</a:t>
            </a:r>
            <a:r>
              <a:rPr lang="tr-TR" sz="6400" dirty="0" smtClean="0"/>
              <a:t> işlerin yokuşa sürülmesi ve zaman kaybı olarak anlaşılmaktadır. </a:t>
            </a:r>
          </a:p>
          <a:p>
            <a:endParaRPr lang="tr-TR" dirty="0"/>
          </a:p>
        </p:txBody>
      </p:sp>
    </p:spTree>
    <p:extLst>
      <p:ext uri="{BB962C8B-B14F-4D97-AF65-F5344CB8AC3E}">
        <p14:creationId xmlns:p14="http://schemas.microsoft.com/office/powerpoint/2010/main" val="5437749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dirty="0" smtClean="0"/>
              <a:t/>
            </a:r>
            <a:br>
              <a:rPr lang="tr-TR" dirty="0" smtClean="0"/>
            </a:br>
            <a:endParaRPr lang="tr-TR" dirty="0"/>
          </a:p>
        </p:txBody>
      </p:sp>
      <p:sp>
        <p:nvSpPr>
          <p:cNvPr id="3" name="İçerik Yer Tutucusu 2"/>
          <p:cNvSpPr>
            <a:spLocks noGrp="1"/>
          </p:cNvSpPr>
          <p:nvPr>
            <p:ph idx="1"/>
          </p:nvPr>
        </p:nvSpPr>
        <p:spPr/>
        <p:txBody>
          <a:bodyPr>
            <a:noAutofit/>
          </a:bodyPr>
          <a:lstStyle/>
          <a:p>
            <a:pPr marL="0" indent="0">
              <a:buNone/>
            </a:pPr>
            <a:r>
              <a:rPr lang="tr-TR" sz="1600" dirty="0" smtClean="0"/>
              <a:t>20. yüzyılın başlarında ünlü alman sosyolog ve bilim adamı </a:t>
            </a:r>
            <a:r>
              <a:rPr lang="tr-TR" sz="1600" dirty="0" err="1" smtClean="0"/>
              <a:t>max</a:t>
            </a:r>
            <a:r>
              <a:rPr lang="tr-TR" sz="1600" dirty="0" smtClean="0"/>
              <a:t> </a:t>
            </a:r>
            <a:r>
              <a:rPr lang="tr-TR" sz="1600" dirty="0" err="1" smtClean="0"/>
              <a:t>weber</a:t>
            </a:r>
            <a:r>
              <a:rPr lang="tr-TR" sz="1600" dirty="0" smtClean="0"/>
              <a:t> tarafından ortaya konan ve klasik yönetim kuramının bir ayağını oluşturan "bürokrasi modeli" ise bahsedilen bürokrasi kavramından farklıdır. </a:t>
            </a:r>
            <a:r>
              <a:rPr lang="tr-TR" sz="1600" dirty="0" err="1" smtClean="0"/>
              <a:t>weber'in</a:t>
            </a:r>
            <a:r>
              <a:rPr lang="tr-TR" sz="1600" dirty="0" smtClean="0"/>
              <a:t> ortaya koyduğu bir örgüt yapısı olarak bürokratik modelde görevler hiyerarşik bir sistem oluşturacak şekilde düzenlenmiştir. </a:t>
            </a:r>
          </a:p>
          <a:p>
            <a:pPr marL="0" indent="0">
              <a:buNone/>
            </a:pPr>
            <a:r>
              <a:rPr lang="tr-TR" sz="1600" dirty="0" smtClean="0"/>
              <a:t>" hiyerarşinin her kademesinde yetki ve görevler önceden belirlenmiş </a:t>
            </a:r>
            <a:r>
              <a:rPr lang="tr-TR" sz="1600" dirty="0" err="1" smtClean="0"/>
              <a:t>kanun,kaide</a:t>
            </a:r>
            <a:r>
              <a:rPr lang="tr-TR" sz="1600" dirty="0" smtClean="0"/>
              <a:t> ve idari kurallarla biçimsel olarak belirlenmiştir. işler bölümlere ayrılarak, uzmanlaşmış kişiler tarafından, belirli kural ve standartlara uygun olarak; kişisel olmayan , formel bir şekilde yürütülür. işlemler ve iletişim yazılı olarak yapılmakta, </a:t>
            </a:r>
            <a:r>
              <a:rPr lang="tr-TR" sz="1600" dirty="0" err="1" smtClean="0"/>
              <a:t>işgörenler</a:t>
            </a:r>
            <a:r>
              <a:rPr lang="tr-TR" sz="1600" dirty="0" smtClean="0"/>
              <a:t> emirlere yasal yetkiye dayandığı için uymaktadırlar."   yine </a:t>
            </a:r>
            <a:r>
              <a:rPr lang="tr-TR" sz="1600" dirty="0" err="1" smtClean="0"/>
              <a:t>weber'e</a:t>
            </a:r>
            <a:r>
              <a:rPr lang="tr-TR" sz="1600" dirty="0" smtClean="0"/>
              <a:t> göre "çağdaş devletin hukuk düzeni kanunlara dayandığı sürece kişilerin gözünde meşrudur. bu meşruluk, hukuki meşruluğu aşıp toplumsal meşruluğu da kapsar. çağdaş devletten söz edebilmek için bir siyasal toplulukta idari ve hukuki kuralların, idari örgütün zorlama gücünün ve meşru iktidar uygulamasının gözlemlenmesi gerekir." </a:t>
            </a:r>
          </a:p>
          <a:p>
            <a:pPr marL="0" indent="0">
              <a:buNone/>
            </a:pPr>
            <a:endParaRPr lang="tr-TR" sz="1600" dirty="0"/>
          </a:p>
        </p:txBody>
      </p:sp>
    </p:spTree>
    <p:extLst>
      <p:ext uri="{BB962C8B-B14F-4D97-AF65-F5344CB8AC3E}">
        <p14:creationId xmlns:p14="http://schemas.microsoft.com/office/powerpoint/2010/main" val="39316507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dirty="0" smtClean="0"/>
              <a:t/>
            </a:r>
            <a:br>
              <a:rPr lang="tr-TR" sz="2800" dirty="0" smtClean="0"/>
            </a:br>
            <a:r>
              <a:rPr lang="tr-TR" sz="2800" dirty="0" smtClean="0"/>
              <a:t>modern bürokrasi</a:t>
            </a:r>
            <a:endParaRPr lang="tr-TR" sz="2800" dirty="0"/>
          </a:p>
        </p:txBody>
      </p:sp>
      <p:sp>
        <p:nvSpPr>
          <p:cNvPr id="3" name="İçerik Yer Tutucusu 2"/>
          <p:cNvSpPr>
            <a:spLocks noGrp="1"/>
          </p:cNvSpPr>
          <p:nvPr>
            <p:ph idx="1"/>
          </p:nvPr>
        </p:nvSpPr>
        <p:spPr/>
        <p:txBody>
          <a:bodyPr>
            <a:noAutofit/>
          </a:bodyPr>
          <a:lstStyle/>
          <a:p>
            <a:pPr marL="0" indent="0">
              <a:buNone/>
            </a:pPr>
            <a:r>
              <a:rPr lang="tr-TR" sz="1600" dirty="0" smtClean="0"/>
              <a:t>Sanayi </a:t>
            </a:r>
            <a:r>
              <a:rPr lang="tr-TR" sz="1600" dirty="0"/>
              <a:t>devrimiyle birlikte o güne kadar sürdürülen kol gücüne dayalı </a:t>
            </a:r>
            <a:r>
              <a:rPr lang="tr-TR" sz="1600" dirty="0" smtClean="0"/>
              <a:t>üretim </a:t>
            </a:r>
            <a:r>
              <a:rPr lang="tr-TR" sz="1600" dirty="0"/>
              <a:t>tarzından makinelerin büyük önem kazandığı üretim tarzına </a:t>
            </a:r>
            <a:r>
              <a:rPr lang="tr-TR" sz="1600" dirty="0" smtClean="0"/>
              <a:t>geçilmiştir</a:t>
            </a:r>
            <a:r>
              <a:rPr lang="tr-TR" sz="1600" dirty="0"/>
              <a:t>. Bunun doğal sonucu olarak geleneksel üretimden fabrikasyon </a:t>
            </a:r>
            <a:r>
              <a:rPr lang="tr-TR" sz="1600" dirty="0" smtClean="0"/>
              <a:t>üretim </a:t>
            </a:r>
            <a:r>
              <a:rPr lang="tr-TR" sz="1600" dirty="0"/>
              <a:t>tarzına geçilmiş, yeni yeni işletmeler ortaya çıkmış ve kırsal </a:t>
            </a:r>
            <a:r>
              <a:rPr lang="tr-TR" sz="1600" dirty="0" smtClean="0"/>
              <a:t>kesimden </a:t>
            </a:r>
            <a:r>
              <a:rPr lang="tr-TR" sz="1600" dirty="0"/>
              <a:t>kentlere büyük kitlesel göçler meydana gelmiş ve bir çok problemle </a:t>
            </a:r>
            <a:r>
              <a:rPr lang="tr-TR" sz="1600" dirty="0" smtClean="0"/>
              <a:t>beraber </a:t>
            </a:r>
            <a:r>
              <a:rPr lang="tr-TR" sz="1600" dirty="0"/>
              <a:t>metropoller oluşmaya başlamıştır. Yaşanan teknolojik gelişmeler ile </a:t>
            </a:r>
            <a:r>
              <a:rPr lang="tr-TR" sz="1600" dirty="0" smtClean="0"/>
              <a:t>birlikte </a:t>
            </a:r>
            <a:r>
              <a:rPr lang="tr-TR" sz="1600" dirty="0"/>
              <a:t>meydana gelen üretim patlaması insanlarda klasik yaşam </a:t>
            </a:r>
            <a:r>
              <a:rPr lang="tr-TR" sz="1600" dirty="0" smtClean="0"/>
              <a:t>koşullarından </a:t>
            </a:r>
            <a:r>
              <a:rPr lang="tr-TR" sz="1600" dirty="0"/>
              <a:t>daha fazlasını isteme ve hayat standartlarını yükseltme </a:t>
            </a:r>
            <a:r>
              <a:rPr lang="tr-TR" sz="1600" dirty="0" smtClean="0"/>
              <a:t>isteğini </a:t>
            </a:r>
            <a:r>
              <a:rPr lang="tr-TR" sz="1600" dirty="0"/>
              <a:t>doğurmuştur. "Sanayi devriminin teknolojisi büyük kuruluşları </a:t>
            </a:r>
            <a:r>
              <a:rPr lang="tr-TR" sz="1600" dirty="0" smtClean="0"/>
              <a:t>gerekli </a:t>
            </a:r>
            <a:r>
              <a:rPr lang="tr-TR" sz="1600" dirty="0"/>
              <a:t>hale getirmiş, ayrıca endüstri merkezlerinde yığınlaşan kütlelerin </a:t>
            </a:r>
            <a:r>
              <a:rPr lang="tr-TR" sz="1600" dirty="0" smtClean="0"/>
              <a:t>ihtiyaçlarının </a:t>
            </a:r>
            <a:r>
              <a:rPr lang="tr-TR" sz="1600" dirty="0"/>
              <a:t>karşılanması da kuruluşların büyümesine yol açmıştır. </a:t>
            </a:r>
          </a:p>
          <a:p>
            <a:pPr marL="0" indent="0">
              <a:buNone/>
            </a:pPr>
            <a:r>
              <a:rPr lang="tr-TR" sz="1600" dirty="0"/>
              <a:t>Kurumların büyüklüğü, bürokrasinin en belirgin yönünü teşkil eder. Bu </a:t>
            </a:r>
            <a:r>
              <a:rPr lang="tr-TR" sz="1600" dirty="0" smtClean="0"/>
              <a:t>nedenle </a:t>
            </a:r>
            <a:r>
              <a:rPr lang="tr-TR" sz="1600" dirty="0"/>
              <a:t>sanayi devriminden sonra, ekonomik amaçlı kuruluşlarda da </a:t>
            </a:r>
            <a:r>
              <a:rPr lang="tr-TR" sz="1600" dirty="0" err="1" smtClean="0"/>
              <a:t>bürokrasileşme</a:t>
            </a:r>
            <a:r>
              <a:rPr lang="tr-TR" sz="1600" dirty="0" smtClean="0"/>
              <a:t> </a:t>
            </a:r>
            <a:r>
              <a:rPr lang="tr-TR" sz="1600" dirty="0"/>
              <a:t>eğilimi ortaya çıkmıştır. Bunun gibi, sendika, siyasi </a:t>
            </a:r>
            <a:r>
              <a:rPr lang="tr-TR" sz="1600" dirty="0" smtClean="0"/>
              <a:t>partiler </a:t>
            </a:r>
            <a:r>
              <a:rPr lang="tr-TR" sz="1600" dirty="0"/>
              <a:t>vb. gibi ikincil gruplar da giderek </a:t>
            </a:r>
            <a:r>
              <a:rPr lang="tr-TR" sz="1600" dirty="0" err="1"/>
              <a:t>bürokrasileşme</a:t>
            </a:r>
            <a:r>
              <a:rPr lang="tr-TR" sz="1600" dirty="0"/>
              <a:t> süreci içine </a:t>
            </a:r>
            <a:r>
              <a:rPr lang="tr-TR" sz="1600" dirty="0" smtClean="0"/>
              <a:t>girmişlerdir</a:t>
            </a:r>
            <a:r>
              <a:rPr lang="tr-TR" sz="1600" dirty="0"/>
              <a:t>. Bürokrasi literatüründe bu tür bürokrasilere 'modern </a:t>
            </a:r>
            <a:r>
              <a:rPr lang="tr-TR" sz="1600" dirty="0" smtClean="0"/>
              <a:t>bürokrasiler</a:t>
            </a:r>
            <a:r>
              <a:rPr lang="tr-TR" sz="1600" dirty="0"/>
              <a:t>' denmektedir." </a:t>
            </a:r>
          </a:p>
        </p:txBody>
      </p:sp>
    </p:spTree>
    <p:extLst>
      <p:ext uri="{BB962C8B-B14F-4D97-AF65-F5344CB8AC3E}">
        <p14:creationId xmlns:p14="http://schemas.microsoft.com/office/powerpoint/2010/main" val="863471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51579" y="525517"/>
            <a:ext cx="9603275" cy="1328237"/>
          </a:xfrm>
        </p:spPr>
        <p:txBody>
          <a:bodyPr>
            <a:normAutofit fontScale="90000"/>
          </a:bodyPr>
          <a:lstStyle/>
          <a:p>
            <a:pPr algn="ctr"/>
            <a:r>
              <a:rPr lang="tr-TR" dirty="0" smtClean="0"/>
              <a:t/>
            </a:r>
            <a:br>
              <a:rPr lang="tr-TR" dirty="0" smtClean="0"/>
            </a:br>
            <a:r>
              <a:rPr lang="tr-TR" sz="2700" dirty="0"/>
              <a:t>bürokrasinin </a:t>
            </a:r>
            <a:r>
              <a:rPr lang="tr-TR" sz="2700" dirty="0" smtClean="0"/>
              <a:t>sanayi </a:t>
            </a:r>
            <a:r>
              <a:rPr lang="tr-TR" sz="2700" dirty="0"/>
              <a:t>devriminden sonra </a:t>
            </a:r>
            <a:r>
              <a:rPr lang="tr-TR" sz="2700" dirty="0" smtClean="0"/>
              <a:t>gelişmesinin sebepleri</a:t>
            </a:r>
            <a:r>
              <a:rPr lang="tr-TR" sz="2700" dirty="0"/>
              <a:t/>
            </a:r>
            <a:br>
              <a:rPr lang="tr-TR" sz="2700" dirty="0"/>
            </a:br>
            <a:endParaRPr lang="tr-TR" sz="2700" dirty="0"/>
          </a:p>
        </p:txBody>
      </p:sp>
      <p:sp>
        <p:nvSpPr>
          <p:cNvPr id="3" name="İçerik Yer Tutucusu 2"/>
          <p:cNvSpPr>
            <a:spLocks noGrp="1"/>
          </p:cNvSpPr>
          <p:nvPr>
            <p:ph idx="1"/>
          </p:nvPr>
        </p:nvSpPr>
        <p:spPr>
          <a:xfrm>
            <a:off x="1525152" y="2078794"/>
            <a:ext cx="9603275" cy="3450613"/>
          </a:xfrm>
        </p:spPr>
        <p:txBody>
          <a:bodyPr>
            <a:normAutofit fontScale="77500" lnSpcReduction="20000"/>
          </a:bodyPr>
          <a:lstStyle/>
          <a:p>
            <a:pPr marL="0" indent="0" algn="just">
              <a:buNone/>
            </a:pPr>
            <a:r>
              <a:rPr lang="tr-TR" sz="3000" dirty="0"/>
              <a:t>1-"Bürokrasinin gelişmesinde para ekonomisi zorunlu olmamakla birlikte </a:t>
            </a:r>
            <a:r>
              <a:rPr lang="tr-TR" sz="3000" dirty="0" smtClean="0"/>
              <a:t> gerekli </a:t>
            </a:r>
            <a:r>
              <a:rPr lang="tr-TR" sz="3000" dirty="0"/>
              <a:t>koşullardan biridir."  Adam </a:t>
            </a:r>
            <a:r>
              <a:rPr lang="tr-TR" sz="3000" dirty="0" err="1"/>
              <a:t>Simith'in</a:t>
            </a:r>
            <a:r>
              <a:rPr lang="tr-TR" sz="3000" dirty="0"/>
              <a:t> </a:t>
            </a:r>
            <a:r>
              <a:rPr lang="tr-TR" sz="3000" dirty="0" err="1"/>
              <a:t>iktisata</a:t>
            </a:r>
            <a:r>
              <a:rPr lang="tr-TR" sz="3000" dirty="0"/>
              <a:t> yaptığı katkılarla </a:t>
            </a:r>
            <a:r>
              <a:rPr lang="tr-TR" sz="3000" dirty="0" smtClean="0"/>
              <a:t>Avrupa'da </a:t>
            </a:r>
            <a:r>
              <a:rPr lang="tr-TR" sz="3000" dirty="0"/>
              <a:t>merkantilist felsefenin ortadan kalkarak ekonomik hayatın </a:t>
            </a:r>
            <a:r>
              <a:rPr lang="tr-TR" sz="3000" dirty="0" smtClean="0"/>
              <a:t>canlanması </a:t>
            </a:r>
            <a:r>
              <a:rPr lang="tr-TR" sz="3000" dirty="0"/>
              <a:t>ve değiş-tokuş usulüne dayanan ticaretin yerini para ekonomisine </a:t>
            </a:r>
            <a:r>
              <a:rPr lang="tr-TR" sz="3000" dirty="0" smtClean="0"/>
              <a:t>bırakması </a:t>
            </a:r>
            <a:r>
              <a:rPr lang="tr-TR" sz="3000" dirty="0"/>
              <a:t>ve ilk merkez bankalarının kurulması XVIII</a:t>
            </a:r>
            <a:r>
              <a:rPr lang="tr-TR" sz="3000" dirty="0" smtClean="0"/>
              <a:t>. yüzyıl </a:t>
            </a:r>
            <a:r>
              <a:rPr lang="tr-TR" sz="3000" dirty="0"/>
              <a:t>sonlarından </a:t>
            </a:r>
            <a:r>
              <a:rPr lang="tr-TR" sz="3000" dirty="0" smtClean="0"/>
              <a:t>itibaren </a:t>
            </a:r>
            <a:r>
              <a:rPr lang="tr-TR" sz="3000" dirty="0"/>
              <a:t>bürokrasinin hızla gelişmesine katkıda bulunmuştur. </a:t>
            </a:r>
          </a:p>
          <a:p>
            <a:pPr marL="0" indent="0" algn="just">
              <a:buNone/>
            </a:pPr>
            <a:r>
              <a:rPr lang="tr-TR" sz="3000" dirty="0"/>
              <a:t>2-Teknolojik gelişmeler sonucu insanların artan ihtiyaçlarına karşılık </a:t>
            </a:r>
            <a:r>
              <a:rPr lang="tr-TR" sz="3000" dirty="0" smtClean="0"/>
              <a:t>verebilmek için sosyal </a:t>
            </a:r>
            <a:r>
              <a:rPr lang="tr-TR" sz="3000" dirty="0"/>
              <a:t>ve siyasal sistemlerin artan fonksiyonları </a:t>
            </a:r>
            <a:r>
              <a:rPr lang="tr-TR" sz="3000" dirty="0" smtClean="0"/>
              <a:t>beraberinde </a:t>
            </a:r>
            <a:r>
              <a:rPr lang="tr-TR" sz="3000" dirty="0" err="1"/>
              <a:t>bürokrasileşmeyi</a:t>
            </a:r>
            <a:r>
              <a:rPr lang="tr-TR" sz="3000" dirty="0"/>
              <a:t> gerekli kılmıştır. </a:t>
            </a:r>
          </a:p>
        </p:txBody>
      </p:sp>
    </p:spTree>
    <p:extLst>
      <p:ext uri="{BB962C8B-B14F-4D97-AF65-F5344CB8AC3E}">
        <p14:creationId xmlns:p14="http://schemas.microsoft.com/office/powerpoint/2010/main" val="5287718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dirty="0" smtClean="0"/>
              <a:t/>
            </a:r>
            <a:br>
              <a:rPr lang="tr-TR" sz="2800" dirty="0" smtClean="0"/>
            </a:br>
            <a:endParaRPr lang="tr-TR" sz="2800" dirty="0"/>
          </a:p>
        </p:txBody>
      </p:sp>
      <p:sp>
        <p:nvSpPr>
          <p:cNvPr id="3" name="İçerik Yer Tutucusu 2"/>
          <p:cNvSpPr>
            <a:spLocks noGrp="1"/>
          </p:cNvSpPr>
          <p:nvPr>
            <p:ph idx="1"/>
          </p:nvPr>
        </p:nvSpPr>
        <p:spPr/>
        <p:txBody>
          <a:bodyPr>
            <a:normAutofit/>
          </a:bodyPr>
          <a:lstStyle/>
          <a:p>
            <a:pPr marL="0" indent="0">
              <a:buNone/>
            </a:pPr>
            <a:r>
              <a:rPr lang="tr-TR" dirty="0" smtClean="0"/>
              <a:t>3-Değişen </a:t>
            </a:r>
            <a:r>
              <a:rPr lang="tr-TR" dirty="0"/>
              <a:t>dünyada klasik üretim ve yönetim </a:t>
            </a:r>
            <a:r>
              <a:rPr lang="tr-TR" dirty="0" err="1"/>
              <a:t>metodlarının</a:t>
            </a:r>
            <a:r>
              <a:rPr lang="tr-TR" dirty="0"/>
              <a:t> </a:t>
            </a:r>
            <a:r>
              <a:rPr lang="tr-TR" dirty="0" smtClean="0"/>
              <a:t>ihtiyaçları karşılayamaz </a:t>
            </a:r>
            <a:r>
              <a:rPr lang="tr-TR" dirty="0"/>
              <a:t>hale gelmesi, verimliliğin önem kazanmasının örgütleri </a:t>
            </a:r>
            <a:r>
              <a:rPr lang="tr-TR" dirty="0" smtClean="0"/>
              <a:t>rasyonelleşmeye </a:t>
            </a:r>
            <a:r>
              <a:rPr lang="tr-TR" dirty="0" err="1"/>
              <a:t>sevketmesi</a:t>
            </a:r>
            <a:r>
              <a:rPr lang="tr-TR" dirty="0"/>
              <a:t>. </a:t>
            </a:r>
            <a:endParaRPr lang="tr-TR" dirty="0" smtClean="0"/>
          </a:p>
          <a:p>
            <a:pPr marL="0" indent="0">
              <a:buNone/>
            </a:pPr>
            <a:r>
              <a:rPr lang="tr-TR" dirty="0" smtClean="0"/>
              <a:t>4- </a:t>
            </a:r>
            <a:r>
              <a:rPr lang="tr-TR" dirty="0"/>
              <a:t>İnsanların artan ihtiyaçlarını karşılayabilmek için ömürlerini </a:t>
            </a:r>
            <a:r>
              <a:rPr lang="tr-TR" dirty="0" smtClean="0"/>
              <a:t>gelişen sosyal </a:t>
            </a:r>
            <a:r>
              <a:rPr lang="tr-TR" dirty="0"/>
              <a:t>kurumların kural ve kaideleri içinde geçirmelerine neden </a:t>
            </a:r>
            <a:r>
              <a:rPr lang="tr-TR" dirty="0" smtClean="0"/>
              <a:t>olan psikolojik faktörler.</a:t>
            </a:r>
          </a:p>
          <a:p>
            <a:pPr marL="0" indent="0">
              <a:buNone/>
            </a:pPr>
            <a:r>
              <a:rPr lang="tr-TR" dirty="0" smtClean="0"/>
              <a:t>5- </a:t>
            </a:r>
            <a:r>
              <a:rPr lang="tr-TR" dirty="0"/>
              <a:t>Bütün bu gelişmelerin sonucu olarak çok büyüyen işletme ve  yapıları da </a:t>
            </a:r>
            <a:r>
              <a:rPr lang="tr-TR" dirty="0" smtClean="0"/>
              <a:t>önemli </a:t>
            </a:r>
            <a:r>
              <a:rPr lang="tr-TR" dirty="0"/>
              <a:t>bir etken olarak ortaya çıkmaktadır. Bu nedenle kapitalist sistem de </a:t>
            </a:r>
            <a:r>
              <a:rPr lang="tr-TR" dirty="0" smtClean="0"/>
              <a:t>bürokrasinin </a:t>
            </a:r>
            <a:r>
              <a:rPr lang="tr-TR" dirty="0"/>
              <a:t>gelişmesi için uygun bir ortam oluşturur. </a:t>
            </a:r>
          </a:p>
        </p:txBody>
      </p:sp>
    </p:spTree>
    <p:extLst>
      <p:ext uri="{BB962C8B-B14F-4D97-AF65-F5344CB8AC3E}">
        <p14:creationId xmlns:p14="http://schemas.microsoft.com/office/powerpoint/2010/main" val="22195296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dirty="0"/>
              <a:t/>
            </a:r>
            <a:br>
              <a:rPr lang="tr-TR" sz="2800" dirty="0"/>
            </a:br>
            <a:r>
              <a:rPr lang="tr-TR" sz="2800" dirty="0" smtClean="0"/>
              <a:t>Bürokrasi </a:t>
            </a:r>
            <a:r>
              <a:rPr lang="tr-TR" sz="2800" dirty="0"/>
              <a:t>Modelinin Genel Nitelikleri </a:t>
            </a:r>
            <a:endParaRPr lang="tr-TR" sz="2800" dirty="0"/>
          </a:p>
        </p:txBody>
      </p:sp>
      <p:sp>
        <p:nvSpPr>
          <p:cNvPr id="3" name="İçerik Yer Tutucusu 2"/>
          <p:cNvSpPr>
            <a:spLocks noGrp="1"/>
          </p:cNvSpPr>
          <p:nvPr>
            <p:ph idx="1"/>
          </p:nvPr>
        </p:nvSpPr>
        <p:spPr/>
        <p:txBody>
          <a:bodyPr>
            <a:normAutofit fontScale="62500" lnSpcReduction="20000"/>
          </a:bodyPr>
          <a:lstStyle/>
          <a:p>
            <a:pPr marL="0" indent="0">
              <a:buNone/>
            </a:pPr>
            <a:r>
              <a:rPr lang="tr-TR" sz="4000" dirty="0" smtClean="0"/>
              <a:t>1- İdeal </a:t>
            </a:r>
            <a:r>
              <a:rPr lang="tr-TR" sz="4000" dirty="0"/>
              <a:t>bürokrasi yapısında açık ve seçik bir şekilde belirlenmiş görev ve </a:t>
            </a:r>
            <a:r>
              <a:rPr lang="tr-TR" sz="4000" dirty="0" smtClean="0"/>
              <a:t>yetkileri </a:t>
            </a:r>
            <a:r>
              <a:rPr lang="tr-TR" sz="4000" dirty="0"/>
              <a:t>tanımlanmış bir hiyerarşik yapı mevcuttur. Bu şekilde her üst </a:t>
            </a:r>
            <a:r>
              <a:rPr lang="tr-TR" sz="4000" dirty="0" smtClean="0"/>
              <a:t>kademenin </a:t>
            </a:r>
            <a:r>
              <a:rPr lang="tr-TR" sz="4000" dirty="0"/>
              <a:t>bir alt kademeyi denetlemesi ile kontrol fonksiyonu icra edilmiş </a:t>
            </a:r>
            <a:r>
              <a:rPr lang="tr-TR" sz="4000" dirty="0" smtClean="0"/>
              <a:t>olacaktır</a:t>
            </a:r>
            <a:r>
              <a:rPr lang="tr-TR" sz="4000" dirty="0"/>
              <a:t>. Fakat bu  üstlerin astlarını istedikleri gibi görevden alma </a:t>
            </a:r>
            <a:r>
              <a:rPr lang="tr-TR" sz="4000" dirty="0" smtClean="0"/>
              <a:t>yetkisine </a:t>
            </a:r>
            <a:r>
              <a:rPr lang="tr-TR" sz="4000" dirty="0"/>
              <a:t>sahip </a:t>
            </a:r>
            <a:r>
              <a:rPr lang="tr-TR" sz="4000" dirty="0" smtClean="0"/>
              <a:t>olduklarını göstermez</a:t>
            </a:r>
            <a:r>
              <a:rPr lang="tr-TR" sz="4000" dirty="0"/>
              <a:t>. </a:t>
            </a:r>
            <a:r>
              <a:rPr lang="tr-TR" sz="4000" dirty="0" smtClean="0"/>
              <a:t> Astların </a:t>
            </a:r>
            <a:r>
              <a:rPr lang="tr-TR" sz="4000" dirty="0"/>
              <a:t>üstlerini şikayet etme hakkı </a:t>
            </a:r>
            <a:r>
              <a:rPr lang="tr-TR" sz="4000" dirty="0" smtClean="0"/>
              <a:t> ve </a:t>
            </a:r>
            <a:r>
              <a:rPr lang="tr-TR" sz="4000" dirty="0"/>
              <a:t>daha üst mercilere başvurma hakkı </a:t>
            </a:r>
            <a:r>
              <a:rPr lang="tr-TR" sz="4000" dirty="0" smtClean="0"/>
              <a:t>vardır.</a:t>
            </a:r>
          </a:p>
          <a:p>
            <a:pPr marL="0" indent="0">
              <a:buNone/>
            </a:pPr>
            <a:r>
              <a:rPr lang="tr-TR" sz="4000" dirty="0" smtClean="0"/>
              <a:t>2- </a:t>
            </a:r>
            <a:r>
              <a:rPr lang="tr-TR" sz="4000" dirty="0"/>
              <a:t>Fonksiyonel uzmanlaşmaya dayanan iş bölümü ile hız ve </a:t>
            </a:r>
            <a:r>
              <a:rPr lang="tr-TR" sz="4000" dirty="0" smtClean="0"/>
              <a:t>etkinlik sağlanacaktır</a:t>
            </a:r>
            <a:r>
              <a:rPr lang="tr-TR" sz="4000" dirty="0"/>
              <a:t>. </a:t>
            </a:r>
          </a:p>
          <a:p>
            <a:endParaRPr lang="tr-TR" sz="4000" dirty="0"/>
          </a:p>
          <a:p>
            <a:endParaRPr lang="tr-TR" sz="4000" dirty="0"/>
          </a:p>
        </p:txBody>
      </p:sp>
    </p:spTree>
    <p:extLst>
      <p:ext uri="{BB962C8B-B14F-4D97-AF65-F5344CB8AC3E}">
        <p14:creationId xmlns:p14="http://schemas.microsoft.com/office/powerpoint/2010/main" val="31693725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25000" lnSpcReduction="20000"/>
          </a:bodyPr>
          <a:lstStyle/>
          <a:p>
            <a:pPr marL="0" indent="0">
              <a:buNone/>
            </a:pPr>
            <a:endParaRPr lang="tr-TR" sz="7200" dirty="0" smtClean="0"/>
          </a:p>
          <a:p>
            <a:pPr marL="0" indent="0">
              <a:buNone/>
            </a:pPr>
            <a:r>
              <a:rPr lang="tr-TR" sz="7200" dirty="0" smtClean="0"/>
              <a:t>3- </a:t>
            </a:r>
            <a:r>
              <a:rPr lang="tr-TR" sz="7200" dirty="0"/>
              <a:t>Her kademedeki işlerin nasıl yapılacağına ilişkin ayrıntılı soyut ilke ve </a:t>
            </a:r>
            <a:r>
              <a:rPr lang="tr-TR" sz="7200" dirty="0" smtClean="0"/>
              <a:t>yöntemler </a:t>
            </a:r>
            <a:r>
              <a:rPr lang="tr-TR" sz="7200" dirty="0"/>
              <a:t>geliştirilecektir. Bu kural ve yöntemlerin takip edilmesiyle </a:t>
            </a:r>
            <a:r>
              <a:rPr lang="tr-TR" sz="7200" dirty="0" smtClean="0"/>
              <a:t>organizasyonda </a:t>
            </a:r>
            <a:r>
              <a:rPr lang="tr-TR" sz="7200" dirty="0"/>
              <a:t>koordinasyon ve ahenk sağlanacaktır. Bu ilkeler sayesinde üst </a:t>
            </a:r>
            <a:r>
              <a:rPr lang="tr-TR" sz="7200" dirty="0" smtClean="0"/>
              <a:t>kademelerin </a:t>
            </a:r>
            <a:r>
              <a:rPr lang="tr-TR" sz="7200" dirty="0"/>
              <a:t>alt kademeleri kontrol ve koordine etmeleri kolaylaşacaktır. Bu </a:t>
            </a:r>
            <a:r>
              <a:rPr lang="tr-TR" sz="7200" dirty="0" smtClean="0"/>
              <a:t>ilkeler </a:t>
            </a:r>
            <a:r>
              <a:rPr lang="tr-TR" sz="7200" dirty="0"/>
              <a:t>kişisel değildir ve pozisyonlara bağlıdır. Organizasyondaki </a:t>
            </a:r>
            <a:r>
              <a:rPr lang="tr-TR" sz="7200" dirty="0" smtClean="0"/>
              <a:t>mevkileri </a:t>
            </a:r>
            <a:r>
              <a:rPr lang="tr-TR" sz="7200" dirty="0"/>
              <a:t>kim işgal ederse bu ilkelere göre çalışacağından örgüt yaşamında </a:t>
            </a:r>
            <a:r>
              <a:rPr lang="tr-TR" sz="7200" dirty="0" smtClean="0"/>
              <a:t>devamlılık </a:t>
            </a:r>
            <a:r>
              <a:rPr lang="tr-TR" sz="7200" dirty="0"/>
              <a:t>sağlanacaktır. </a:t>
            </a:r>
          </a:p>
          <a:p>
            <a:pPr marL="0" indent="0">
              <a:buNone/>
            </a:pPr>
            <a:r>
              <a:rPr lang="tr-TR" sz="7200" dirty="0"/>
              <a:t>4- Çalışanlar gayrişahsi (</a:t>
            </a:r>
            <a:r>
              <a:rPr lang="tr-TR" sz="7200" dirty="0" err="1"/>
              <a:t>impersonal</a:t>
            </a:r>
            <a:r>
              <a:rPr lang="tr-TR" sz="7200" dirty="0"/>
              <a:t>) ilişkiler içinde olmalıdırlar. Örgütün </a:t>
            </a:r>
            <a:r>
              <a:rPr lang="tr-TR" sz="7200" dirty="0" smtClean="0"/>
              <a:t>yararı </a:t>
            </a:r>
            <a:r>
              <a:rPr lang="tr-TR" sz="7200" dirty="0"/>
              <a:t>açısından bir personelin davranışlarında kızgınlık veya aşırı arzu </a:t>
            </a:r>
            <a:r>
              <a:rPr lang="tr-TR" sz="7200" dirty="0" smtClean="0"/>
              <a:t>gibi </a:t>
            </a:r>
            <a:r>
              <a:rPr lang="tr-TR" sz="7200" dirty="0"/>
              <a:t>hissi herhangi bir bağ geliştirmeden davranması gerekir. Bu da </a:t>
            </a:r>
            <a:r>
              <a:rPr lang="tr-TR" sz="7200" dirty="0" smtClean="0"/>
              <a:t>personelin </a:t>
            </a:r>
            <a:r>
              <a:rPr lang="tr-TR" sz="7200" dirty="0"/>
              <a:t>bulunduğu kademelerin ilkeleri doğrultusunda rasyonel olarak </a:t>
            </a:r>
            <a:r>
              <a:rPr lang="tr-TR" sz="7200" dirty="0" smtClean="0"/>
              <a:t>davranması </a:t>
            </a:r>
            <a:r>
              <a:rPr lang="tr-TR" sz="7200" dirty="0"/>
              <a:t>ile sağlanır. </a:t>
            </a:r>
          </a:p>
          <a:p>
            <a:endParaRPr lang="tr-TR" dirty="0"/>
          </a:p>
        </p:txBody>
      </p:sp>
    </p:spTree>
    <p:extLst>
      <p:ext uri="{BB962C8B-B14F-4D97-AF65-F5344CB8AC3E}">
        <p14:creationId xmlns:p14="http://schemas.microsoft.com/office/powerpoint/2010/main" val="32309916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marL="0" indent="0">
              <a:buNone/>
            </a:pPr>
            <a:r>
              <a:rPr lang="tr-TR" dirty="0"/>
              <a:t>5- Personel seçimi ve terfi sistemi teknik yetenek esasına dayanan ve işin </a:t>
            </a:r>
            <a:r>
              <a:rPr lang="tr-TR" dirty="0" smtClean="0"/>
              <a:t>gerektirdiği </a:t>
            </a:r>
            <a:r>
              <a:rPr lang="tr-TR" dirty="0"/>
              <a:t>bilgi ve yeteneği ölçen sınav sonuçlarına göre şekillenecektir. </a:t>
            </a:r>
            <a:r>
              <a:rPr lang="tr-TR" dirty="0" smtClean="0"/>
              <a:t>Personel </a:t>
            </a:r>
            <a:r>
              <a:rPr lang="tr-TR" dirty="0"/>
              <a:t>yine aynı koşullara haiz olduğu müddetçe o mevkide  kalacaktır. Bu </a:t>
            </a:r>
            <a:r>
              <a:rPr lang="tr-TR" dirty="0" smtClean="0"/>
              <a:t>seçim </a:t>
            </a:r>
            <a:r>
              <a:rPr lang="tr-TR" dirty="0"/>
              <a:t>ve terfi sisteminde herhangi bir dış faktörün etkisi kesinlikle </a:t>
            </a:r>
            <a:r>
              <a:rPr lang="tr-TR" dirty="0" err="1" smtClean="0"/>
              <a:t>gözönüne</a:t>
            </a:r>
            <a:r>
              <a:rPr lang="tr-TR" dirty="0" smtClean="0"/>
              <a:t> </a:t>
            </a:r>
            <a:r>
              <a:rPr lang="tr-TR" dirty="0"/>
              <a:t>alınmayacaktır. </a:t>
            </a:r>
            <a:endParaRPr lang="tr-TR" dirty="0" smtClean="0"/>
          </a:p>
          <a:p>
            <a:pPr marL="0" indent="0">
              <a:buNone/>
            </a:pPr>
            <a:r>
              <a:rPr lang="tr-TR" dirty="0" smtClean="0"/>
              <a:t>6- </a:t>
            </a:r>
            <a:r>
              <a:rPr lang="tr-TR" dirty="0"/>
              <a:t>Organizasyonun hiyerarşik olarak düzenlenmiş birimleri birbirlerine yasal </a:t>
            </a:r>
            <a:r>
              <a:rPr lang="tr-TR" dirty="0" smtClean="0"/>
              <a:t>yetki </a:t>
            </a:r>
            <a:r>
              <a:rPr lang="tr-TR" dirty="0"/>
              <a:t>ile bağlanacaklardır. Organizasyon mensuplarının kullandığı yetkinin </a:t>
            </a:r>
            <a:r>
              <a:rPr lang="tr-TR" dirty="0" smtClean="0"/>
              <a:t>kaynağı </a:t>
            </a:r>
            <a:r>
              <a:rPr lang="tr-TR" dirty="0"/>
              <a:t>bulundukları organizasyon kademesi ve pozisyondur. Organizasyona </a:t>
            </a:r>
            <a:r>
              <a:rPr lang="tr-TR" dirty="0" smtClean="0"/>
              <a:t>dahil </a:t>
            </a:r>
            <a:r>
              <a:rPr lang="tr-TR" dirty="0"/>
              <a:t>olan bir kişi bu anlamda yasal yetkiyi kabul eder. </a:t>
            </a:r>
          </a:p>
          <a:p>
            <a:endParaRPr lang="tr-TR" dirty="0"/>
          </a:p>
        </p:txBody>
      </p:sp>
    </p:spTree>
    <p:extLst>
      <p:ext uri="{BB962C8B-B14F-4D97-AF65-F5344CB8AC3E}">
        <p14:creationId xmlns:p14="http://schemas.microsoft.com/office/powerpoint/2010/main" val="3585713770"/>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TM10001114[[fn=Galeri]]</Template>
  <TotalTime>327</TotalTime>
  <Words>934</Words>
  <Application>Microsoft Office PowerPoint</Application>
  <PresentationFormat>Geniş ekran</PresentationFormat>
  <Paragraphs>37</Paragraphs>
  <Slides>11</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11</vt:i4>
      </vt:variant>
    </vt:vector>
  </HeadingPairs>
  <TitlesOfParts>
    <vt:vector size="14" baseType="lpstr">
      <vt:lpstr>Arial</vt:lpstr>
      <vt:lpstr>Gill Sans MT</vt:lpstr>
      <vt:lpstr>Gallery</vt:lpstr>
      <vt:lpstr> Bürokrasi yaklaşımı</vt:lpstr>
      <vt:lpstr> tanımlar</vt:lpstr>
      <vt:lpstr> </vt:lpstr>
      <vt:lpstr> modern bürokrasi</vt:lpstr>
      <vt:lpstr> bürokrasinin sanayi devriminden sonra gelişmesinin sebepleri </vt:lpstr>
      <vt:lpstr> </vt:lpstr>
      <vt:lpstr> Bürokrasi Modelinin Genel Nitelikleri </vt:lpstr>
      <vt:lpstr>PowerPoint Sunusu</vt:lpstr>
      <vt:lpstr>PowerPoint Sunusu</vt:lpstr>
      <vt:lpstr>PowerPoint Sunusu</vt:lpstr>
      <vt:lpstr> kaynak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1</dc:title>
  <dc:creator>MEHMET ARCAN TUZCU</dc:creator>
  <cp:lastModifiedBy>MEHMET ARCAN TUZCU</cp:lastModifiedBy>
  <cp:revision>14</cp:revision>
  <dcterms:created xsi:type="dcterms:W3CDTF">2020-01-16T09:17:34Z</dcterms:created>
  <dcterms:modified xsi:type="dcterms:W3CDTF">2020-01-17T10:10:58Z</dcterms:modified>
</cp:coreProperties>
</file>