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7"/>
  </p:notesMasterIdLst>
  <p:handoutMasterIdLst>
    <p:handoutMasterId r:id="rId18"/>
  </p:handoutMasterIdLst>
  <p:sldIdLst>
    <p:sldId id="460" r:id="rId2"/>
    <p:sldId id="454" r:id="rId3"/>
    <p:sldId id="472" r:id="rId4"/>
    <p:sldId id="459" r:id="rId5"/>
    <p:sldId id="466" r:id="rId6"/>
    <p:sldId id="467" r:id="rId7"/>
    <p:sldId id="486" r:id="rId8"/>
    <p:sldId id="484" r:id="rId9"/>
    <p:sldId id="485" r:id="rId10"/>
    <p:sldId id="483" r:id="rId11"/>
    <p:sldId id="476" r:id="rId12"/>
    <p:sldId id="473" r:id="rId13"/>
    <p:sldId id="487" r:id="rId14"/>
    <p:sldId id="488" r:id="rId15"/>
    <p:sldId id="489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81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11/30/2020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11/30/2020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Sınıf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التفسير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</a:t>
            </a:r>
            <a:r>
              <a:rPr lang="tr-TR" sz="3000" b="1">
                <a:effectLst/>
              </a:rPr>
              <a:t>İSMAİL </a:t>
            </a:r>
            <a:r>
              <a:rPr lang="tr-TR" sz="3000" b="1" smtClean="0">
                <a:effectLst/>
              </a:rPr>
              <a:t>ÇALIŞKAN</a:t>
            </a:r>
            <a:endParaRPr lang="tr-TR" sz="3000" b="1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09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32012" y="2248347"/>
            <a:ext cx="8652681" cy="4411760"/>
          </a:xfrm>
        </p:spPr>
        <p:txBody>
          <a:bodyPr/>
          <a:lstStyle/>
          <a:p>
            <a:pPr algn="ctr">
              <a:buNone/>
            </a:pPr>
            <a:r>
              <a:rPr lang="ar-SA" b="1" u="sng" dirty="0">
                <a:solidFill>
                  <a:srgbClr val="00B0F0"/>
                </a:solidFill>
              </a:rPr>
              <a:t>مقاتل بن سليمان </a:t>
            </a:r>
            <a:r>
              <a:rPr lang="tr-TR" b="1" u="sng" dirty="0">
                <a:solidFill>
                  <a:srgbClr val="00B0F0"/>
                </a:solidFill>
              </a:rPr>
              <a:t> - </a:t>
            </a:r>
            <a:r>
              <a:rPr lang="ar-SA" b="1" u="sng" dirty="0">
                <a:solidFill>
                  <a:srgbClr val="00B0F0"/>
                </a:solidFill>
              </a:rPr>
              <a:t>التفسير </a:t>
            </a:r>
            <a:r>
              <a:rPr lang="ar-SA" b="1" u="sng" dirty="0" smtClean="0">
                <a:solidFill>
                  <a:srgbClr val="00B0F0"/>
                </a:solidFill>
              </a:rPr>
              <a:t>الكبير</a:t>
            </a:r>
            <a:endParaRPr lang="tr-TR" b="1" u="sng" dirty="0" smtClean="0">
              <a:solidFill>
                <a:srgbClr val="00B0F0"/>
              </a:solidFill>
            </a:endParaRPr>
          </a:p>
          <a:p>
            <a:pPr algn="ctr">
              <a:buNone/>
            </a:pPr>
            <a:endParaRPr lang="tr-TR" sz="1400" b="1" u="sng" dirty="0">
              <a:solidFill>
                <a:srgbClr val="00B0F0"/>
              </a:solidFill>
            </a:endParaRPr>
          </a:p>
          <a:p>
            <a:pPr algn="r">
              <a:buNone/>
            </a:pPr>
            <a:r>
              <a:rPr lang="ar-SA" sz="2600" dirty="0"/>
              <a:t>{ ٱلْحَمْدُ للَّهِ } ، يعني الشكر لله، { رَبِّ ٱلْعَالَمِينَ } [آية: 2]، يعنى الجن والإِنس، مثل قوله:</a:t>
            </a:r>
            <a:br>
              <a:rPr lang="ar-SA" sz="2600" dirty="0"/>
            </a:br>
            <a:r>
              <a:rPr lang="ar-SA" sz="2600" b="1" dirty="0"/>
              <a:t>{ لِيَكُونَ لِلْعَالَمِينَ نَذِيراً } </a:t>
            </a:r>
            <a:r>
              <a:rPr lang="ar-SA" sz="2600" dirty="0"/>
              <a:t>(الفرقان 1)، { ٱلرَّحْمـٰنِ ٱلرَّحِيمِ } [آية:3]، اسمان رفيقان، أحدهما أرق من الآخر {ٱلرَّحْمـٰنِ } ، يعني المترحم، { ٱلرَّحِيمِ } ، يعني المتعطف بالرحمة، { مَـٰلِكِ يَوْمِ ٱلدِّينِ } [آية: 4]، يعنى يوم الحساب، كقوله سبحانه، </a:t>
            </a:r>
            <a:r>
              <a:rPr lang="ar-SA" sz="2600" b="1" dirty="0"/>
              <a:t>{ أَإِنَّا لَمَدِينُونَ } </a:t>
            </a:r>
            <a:r>
              <a:rPr lang="ar-SA" sz="2600" dirty="0"/>
              <a:t>(الصافات 53)، يعنى لمحاسبون، وذلك أن ملوك الدنيا يملكون فى الدنيا، فأخبر سبحانه أنه لا يملك يوم القيامة أحد غيره، فذلك قوله تعالى: </a:t>
            </a:r>
            <a:r>
              <a:rPr lang="ar-SA" sz="2600" b="1" dirty="0"/>
              <a:t>{ وَٱلأَمْرُ يَوْمَئِذٍ لِلَّهِ } </a:t>
            </a:r>
            <a:r>
              <a:rPr lang="ar-SA" sz="2600" dirty="0"/>
              <a:t>(الانفطار 19</a:t>
            </a:r>
            <a:r>
              <a:rPr lang="ar-SA" sz="2600" dirty="0" smtClean="0"/>
              <a:t>)</a:t>
            </a:r>
            <a:endParaRPr lang="tr-TR" sz="26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الأمثلة من التفاسير الأولى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48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0125" y="260648"/>
            <a:ext cx="8536675" cy="6597352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ar-SA" sz="2800" dirty="0"/>
              <a:t>{ إِيَّاكَ نَعْبُدُ } ، يعنى نوحد، كقوله سبحانه في المفصل </a:t>
            </a:r>
            <a:r>
              <a:rPr lang="ar-SA" sz="2800" b="1" dirty="0"/>
              <a:t>{ عَابِدَاتٍ } </a:t>
            </a:r>
            <a:r>
              <a:rPr lang="ar-SA" sz="2800" dirty="0"/>
              <a:t>(التحريم 5)، يعنى موحدات، { وَإِيَّاكَ نَسْتَعِينُ } (آية  5) على عبادتك، { ٱهْدِنَا ٱلصّرَاطَ ٱلْمُسْتَقِيمَ } (آية  6)، يعنى دين الإِسلام؛ لأن غير دين الإسلام ليس بمستقيم، وفى قراءة ابن مسعود: ارشدنا، { صِرَاطَ ٱلَّذِينَ أَنْعَمْتَ عَلَيْهِمْ غَيْرِ ٱلْمَغْضُوبِ عَلَيْهِم وَلاَ ٱلضَّآلِّينَ } ، يعنى دلنا على طريق الذين أنعمت عليهم، يعنى النبيين الذين أنعم الله عليهم بالنبوة، كقوله سبحانه: </a:t>
            </a:r>
            <a:r>
              <a:rPr lang="ar-SA" sz="2800" b="1" dirty="0"/>
              <a:t>{ أُولَـٰئِكَ ٱلَّذِينَ أَنْعَمَ ٱللَّهُ عَلَيْهِم مِّنَ ٱلنَّبِيِّيْنَ } </a:t>
            </a:r>
            <a:r>
              <a:rPr lang="ar-SA" sz="2800" dirty="0"/>
              <a:t>(مريم  58)، { غَيْرِ ٱلْمَغْضُوبِ عَلَيْهِم } ، يعنى دلنا على دين غير اليهود الذين غضب الله عليهم، فجعل منهم القردة والخنازير، { وَلاَ ٱلضَّآلِّينَ } (آية 7)، يقول: ولا دين المشركين، يعنى النصارى.</a:t>
            </a:r>
            <a:endParaRPr lang="tr-TR" sz="2800" dirty="0"/>
          </a:p>
          <a:p>
            <a:pPr algn="r">
              <a:buNone/>
            </a:pPr>
            <a:r>
              <a:rPr lang="ar-SA" sz="2700" dirty="0" smtClean="0"/>
              <a:t>قال: حدثنا عبيدالله، قال حدثنى أبى، عن الهذيل، عن مقاتل، عن مرثد، عن أبى هريرة، أن رسول الله صلى الله عليه وسلم قال:</a:t>
            </a:r>
            <a:r>
              <a:rPr lang="ar-SA" sz="2700" b="1" dirty="0" smtClean="0"/>
              <a:t> " يقول الله عز وجل: قسمت هذه السورة بينى وبين عبدى نصفين، فإذا قال العبد: { ٱلْحَمْدُ للَّهِ رَبِّ ٱلْعَالَمِينَ } ، يقول الله عز وجل: شكرنى عبدى، فإذا قال: { ٱلرَّحْمـٰنِ ٱلرَّحِيمِ } ، يقول الله: مدحنى عبدى، فإذا قال: { مَـٰلِكِ يَوْمِ ٱلدِّينِ } ، يقول الله: أثنى علىَّ عبدى، ولعبدى بقية السورة، وإذا قال: { وَإِيَّاكَ نَسْتَعِينُ } ، يقول الله: هذه لعبدى إياى يستعين، وإذا قال: { ٱهْدِنَا ٱلصّرَاطَ ٱلْمُسْتَقِيمَ } ، يقول الله: فهذه لعبدى، وإذا قال: { صِرَاطَ ٱلَّذِينَ أَنْعَمْتَ عَلَيْهِمْ } ، يقول الله: فهذه لعبدى، { وَلاَ ٱلضَّآلِّينَ } ، فهذه لعبدى". </a:t>
            </a:r>
            <a:br>
              <a:rPr lang="ar-SA" sz="2700" b="1" dirty="0" smtClean="0"/>
            </a:br>
            <a:r>
              <a:rPr lang="ar-SA" sz="2700" dirty="0" smtClean="0"/>
              <a:t>قال: حدثنا عبيد الله، قال: حدثنى أبى، قال: حدثنا الهذيل، عن مقاتل، قال إذا قرأ أحدكم هذه السورة فبلغ خاتمتها، فقال: {وَلاَ ٱلضَّآلِّينَ } ، فليقل: آمين، فإن الملائكة تؤمن، فإن وافق تأمين الناس، غفر للقوم ما تقدم من ذنوبهم</a:t>
            </a:r>
            <a:endParaRPr lang="tr-TR" sz="2700" dirty="0"/>
          </a:p>
        </p:txBody>
      </p:sp>
    </p:spTree>
    <p:extLst>
      <p:ext uri="{BB962C8B-B14F-4D97-AF65-F5344CB8AC3E}">
        <p14:creationId xmlns:p14="http://schemas.microsoft.com/office/powerpoint/2010/main" val="427667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3370997" y="0"/>
            <a:ext cx="5619667" cy="552450"/>
          </a:xfrm>
        </p:spPr>
        <p:txBody>
          <a:bodyPr/>
          <a:lstStyle/>
          <a:p>
            <a:pPr algn="r"/>
            <a:r>
              <a:rPr lang="ar-SA" sz="2900" dirty="0"/>
              <a:t>عبدالله بن وهب - الجامع</a:t>
            </a:r>
            <a:endParaRPr lang="tr-TR" sz="2900" dirty="0"/>
          </a:p>
        </p:txBody>
      </p:sp>
      <p:pic>
        <p:nvPicPr>
          <p:cNvPr id="4" name="Picture 2" descr="C:\Users\tdv\Desktop\av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0627"/>
            <a:ext cx="9141147" cy="721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12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72955" y="1164612"/>
            <a:ext cx="8748215" cy="537949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tr-TR" dirty="0">
                <a:solidFill>
                  <a:srgbClr val="0070C0"/>
                </a:solidFill>
              </a:rPr>
              <a:t>Dilbilimsel tefsir : </a:t>
            </a:r>
            <a:r>
              <a:rPr lang="ar-SA" b="1" u="sng" dirty="0">
                <a:solidFill>
                  <a:srgbClr val="FF0000"/>
                </a:solidFill>
              </a:rPr>
              <a:t>التفسير اللغوي للقرآن الكريم </a:t>
            </a:r>
            <a:r>
              <a:rPr lang="tr-TR" dirty="0">
                <a:solidFill>
                  <a:srgbClr val="0070C0"/>
                </a:solidFill>
              </a:rPr>
              <a:t/>
            </a:r>
            <a:br>
              <a:rPr lang="tr-TR" dirty="0">
                <a:solidFill>
                  <a:srgbClr val="0070C0"/>
                </a:solidFill>
              </a:rPr>
            </a:br>
            <a:endParaRPr lang="tr-TR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tr-TR" sz="1800" b="1" u="sng" dirty="0">
                <a:solidFill>
                  <a:srgbClr val="FF0000"/>
                </a:solidFill>
              </a:rPr>
              <a:t/>
            </a:r>
            <a:br>
              <a:rPr lang="tr-TR" sz="1800" b="1" u="sng" dirty="0">
                <a:solidFill>
                  <a:srgbClr val="FF0000"/>
                </a:solidFill>
              </a:rPr>
            </a:br>
            <a:r>
              <a:rPr lang="ar-SA" dirty="0">
                <a:solidFill>
                  <a:srgbClr val="0070C0"/>
                </a:solidFill>
              </a:rPr>
              <a:t>التفسير اللغوي ومكانته في تاريخ التفسير</a:t>
            </a:r>
            <a:endParaRPr lang="tr-TR" dirty="0" smtClean="0"/>
          </a:p>
          <a:p>
            <a:pPr algn="r">
              <a:buNone/>
            </a:pPr>
            <a:r>
              <a:rPr lang="ar-SA" b="1" dirty="0" smtClean="0"/>
              <a:t>التَّفسيرَ اللُّغويَّ جزءٌ من علمِ التَّفسيرِ</a:t>
            </a:r>
            <a:endParaRPr lang="tr-TR" dirty="0" smtClean="0"/>
          </a:p>
          <a:p>
            <a:pPr algn="r">
              <a:buNone/>
            </a:pPr>
            <a:r>
              <a:rPr lang="ar-SA" dirty="0" smtClean="0"/>
              <a:t>السَّلفَ من الصحابةِ والتَّابعينَ وأتباعِهم كانوا يرجعون إلى لغتِهم العربيَّةِ لبيانِ القرآنِ، حيثُ كانت أحدَ مصادرِهِم التي يعتمدونَ عليها في التَّفسيرِ.</a:t>
            </a:r>
            <a:endParaRPr lang="tr-TR" dirty="0" smtClean="0"/>
          </a:p>
          <a:p>
            <a:pPr algn="r">
              <a:buNone/>
            </a:pPr>
            <a:r>
              <a:rPr lang="ar-SA" b="1" dirty="0" smtClean="0"/>
              <a:t>وهم كانوا يهتمونُ بالمدلولِ السِّياقيِّ للَّفظِ</a:t>
            </a:r>
            <a:endParaRPr lang="tr-TR" dirty="0" smtClean="0"/>
          </a:p>
          <a:p>
            <a:pPr algn="r">
              <a:buNone/>
            </a:pPr>
            <a:r>
              <a:rPr lang="ar-SA" b="1" dirty="0" smtClean="0"/>
              <a:t>الوجوه والنظائر، وكليات الألفاظ القرآنية</a:t>
            </a:r>
            <a:endParaRPr lang="tr-TR" dirty="0" smtClean="0"/>
          </a:p>
          <a:p>
            <a:pPr algn="r">
              <a:buNone/>
            </a:pPr>
            <a:endParaRPr lang="tr-TR" b="1" dirty="0" smtClean="0"/>
          </a:p>
          <a:p>
            <a:pPr algn="r">
              <a:buNone/>
            </a:pPr>
            <a:r>
              <a:rPr lang="ar-SA" b="1" dirty="0" smtClean="0"/>
              <a:t>المفسِّرَ الذي يسلكُ هذا السَّبيلَ لا بُدَّ أنْ يكونَ معتمداً على اللُّغةِ</a:t>
            </a:r>
            <a:endParaRPr lang="tr-TR" b="1" dirty="0" smtClean="0"/>
          </a:p>
          <a:p>
            <a:pPr algn="r">
              <a:buNone/>
            </a:pPr>
            <a:r>
              <a:rPr lang="ar-SA" dirty="0" smtClean="0"/>
              <a:t>و لكن اللغة ليست المصدر الوحيد الذي يمكنُ لمنْ أحكمَهُ أنْ يفسرَ القرآنَ، إذْ لاَ بُدَّ للمفسِّرِ منْ معرفةِ مصادرَ أُخرَى يعتمدُ عليها في تفسيرِه.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53169" y="1"/>
            <a:ext cx="5364991" cy="928048"/>
          </a:xfrm>
        </p:spPr>
        <p:txBody>
          <a:bodyPr/>
          <a:lstStyle/>
          <a:p>
            <a:r>
              <a:rPr lang="tr-TR" sz="2800" b="1" u="sng" dirty="0" smtClean="0">
                <a:solidFill>
                  <a:srgbClr val="0070C0"/>
                </a:solidFill>
              </a:rPr>
              <a:t>-</a:t>
            </a:r>
            <a:r>
              <a:rPr lang="tr-TR" sz="2800" b="1" u="sng" smtClean="0">
                <a:solidFill>
                  <a:srgbClr val="0070C0"/>
                </a:solidFill>
              </a:rPr>
              <a:t>II- </a:t>
            </a:r>
            <a:r>
              <a:rPr lang="ar-SA" sz="2800" b="1" u="sng" smtClean="0">
                <a:solidFill>
                  <a:srgbClr val="0070C0"/>
                </a:solidFill>
              </a:rPr>
              <a:t>التفاسير </a:t>
            </a:r>
            <a:r>
              <a:rPr lang="ar-SA" sz="2800" b="1" u="sng" dirty="0" smtClean="0">
                <a:solidFill>
                  <a:srgbClr val="0070C0"/>
                </a:solidFill>
              </a:rPr>
              <a:t>الأولي</a:t>
            </a:r>
            <a:r>
              <a:rPr lang="tr-TR" sz="3200" b="1" u="sng" dirty="0" smtClean="0">
                <a:solidFill>
                  <a:srgbClr val="0070C0"/>
                </a:solidFill>
              </a:rPr>
              <a:t/>
            </a:r>
            <a:br>
              <a:rPr lang="tr-TR" sz="3200" b="1" u="sng" dirty="0" smtClean="0">
                <a:solidFill>
                  <a:srgbClr val="0070C0"/>
                </a:solidFill>
              </a:rPr>
            </a:br>
            <a:r>
              <a:rPr lang="tr-TR" sz="2600" dirty="0" smtClean="0">
                <a:solidFill>
                  <a:srgbClr val="FFC000"/>
                </a:solidFill>
              </a:rPr>
              <a:t>Dilbilimsel tefsirler</a:t>
            </a:r>
            <a:r>
              <a:rPr lang="tr-TR" sz="2600" b="1" dirty="0" smtClean="0">
                <a:solidFill>
                  <a:srgbClr val="FFC000"/>
                </a:solidFill>
              </a:rPr>
              <a:t> </a:t>
            </a:r>
            <a:r>
              <a:rPr lang="ar-SA" sz="2600" b="1" dirty="0" smtClean="0">
                <a:solidFill>
                  <a:srgbClr val="FFC000"/>
                </a:solidFill>
              </a:rPr>
              <a:t>التفاسير اللغوية</a:t>
            </a:r>
            <a:endParaRPr lang="tr-TR" sz="2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63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18364" y="2060812"/>
            <a:ext cx="8693624" cy="46675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/>
              <a:t>1. </a:t>
            </a:r>
            <a:r>
              <a:rPr lang="ar-SA" dirty="0"/>
              <a:t>عليُّ بنُ حَمزةَ </a:t>
            </a:r>
            <a:r>
              <a:rPr lang="ar-SA" b="1" dirty="0"/>
              <a:t>الكِسَائِيُّ</a:t>
            </a:r>
            <a:r>
              <a:rPr lang="tr-TR" dirty="0" smtClean="0"/>
              <a:t> (</a:t>
            </a:r>
            <a:r>
              <a:rPr lang="ar-SA" dirty="0"/>
              <a:t>ت</a:t>
            </a:r>
            <a:r>
              <a:rPr lang="tr-TR" dirty="0" smtClean="0"/>
              <a:t>.189/804), </a:t>
            </a:r>
            <a:r>
              <a:rPr lang="ar-SA" dirty="0" smtClean="0"/>
              <a:t>معاني القرآنِ</a:t>
            </a:r>
            <a:r>
              <a:rPr lang="tr-TR" dirty="0" smtClean="0"/>
              <a:t> (</a:t>
            </a:r>
            <a:r>
              <a:rPr lang="tr-TR" i="1" dirty="0" err="1"/>
              <a:t>Meâni'l-Kur’ân</a:t>
            </a:r>
            <a:r>
              <a:rPr lang="tr-TR" dirty="0" smtClean="0"/>
              <a:t>)</a:t>
            </a:r>
            <a:endParaRPr lang="tr-TR" dirty="0"/>
          </a:p>
          <a:p>
            <a:pPr>
              <a:buNone/>
            </a:pPr>
            <a:r>
              <a:rPr lang="tr-TR" dirty="0"/>
              <a:t>2. </a:t>
            </a:r>
            <a:r>
              <a:rPr lang="ar-SA" dirty="0"/>
              <a:t>يحْيَى </a:t>
            </a:r>
            <a:r>
              <a:rPr lang="ar-SA" dirty="0"/>
              <a:t>بْنُ زِيَادٍ </a:t>
            </a:r>
            <a:r>
              <a:rPr lang="ar-SA" b="1" dirty="0" smtClean="0"/>
              <a:t>الفَرَّاء</a:t>
            </a:r>
            <a:r>
              <a:rPr lang="tr-TR" dirty="0" smtClean="0"/>
              <a:t> (</a:t>
            </a:r>
            <a:r>
              <a:rPr lang="ar-SA" dirty="0"/>
              <a:t>ت</a:t>
            </a:r>
            <a:r>
              <a:rPr lang="tr-TR" dirty="0" smtClean="0"/>
              <a:t>.207/822</a:t>
            </a:r>
            <a:r>
              <a:rPr lang="tr-TR" dirty="0"/>
              <a:t>), </a:t>
            </a:r>
            <a:r>
              <a:rPr lang="ar-SA" dirty="0" smtClean="0"/>
              <a:t>معاني القرآنِ</a:t>
            </a:r>
            <a:endParaRPr lang="tr-TR" dirty="0"/>
          </a:p>
          <a:p>
            <a:pPr>
              <a:buNone/>
            </a:pPr>
            <a:r>
              <a:rPr lang="tr-TR" dirty="0"/>
              <a:t>3. </a:t>
            </a:r>
            <a:r>
              <a:rPr lang="ar-SA" b="1" dirty="0"/>
              <a:t>أبو عبيدةَ</a:t>
            </a:r>
            <a:r>
              <a:rPr lang="ar-SA" dirty="0"/>
              <a:t> مَعمرُ بنُ المثنَّى التيمي</a:t>
            </a:r>
            <a:r>
              <a:rPr lang="tr-TR" dirty="0" smtClean="0"/>
              <a:t> (</a:t>
            </a:r>
            <a:r>
              <a:rPr lang="ar-SA" dirty="0"/>
              <a:t>ت</a:t>
            </a:r>
            <a:r>
              <a:rPr lang="tr-TR" dirty="0" smtClean="0"/>
              <a:t>.209/824</a:t>
            </a:r>
            <a:r>
              <a:rPr lang="tr-TR" dirty="0"/>
              <a:t>), </a:t>
            </a:r>
            <a:r>
              <a:rPr lang="ar-SA" dirty="0" smtClean="0"/>
              <a:t>مجاز </a:t>
            </a:r>
            <a:r>
              <a:rPr lang="ar-SA" dirty="0"/>
              <a:t>القرآنِ </a:t>
            </a:r>
            <a:r>
              <a:rPr lang="tr-TR" dirty="0" smtClean="0"/>
              <a:t> (</a:t>
            </a:r>
            <a:r>
              <a:rPr lang="tr-TR" i="1" dirty="0" err="1"/>
              <a:t>Mecâzu'l-Kur’ân</a:t>
            </a:r>
            <a:r>
              <a:rPr lang="tr-TR" dirty="0" smtClean="0"/>
              <a:t>)</a:t>
            </a:r>
            <a:endParaRPr lang="tr-TR" dirty="0"/>
          </a:p>
          <a:p>
            <a:pPr>
              <a:buNone/>
            </a:pPr>
            <a:r>
              <a:rPr lang="tr-TR" dirty="0"/>
              <a:t>4. </a:t>
            </a:r>
            <a:r>
              <a:rPr lang="ar-SA" b="1" dirty="0"/>
              <a:t>الأخفش</a:t>
            </a:r>
            <a:r>
              <a:rPr lang="ar-SA" dirty="0"/>
              <a:t> الأوسط سعيد بن مسعدة البلخيُّ</a:t>
            </a:r>
            <a:r>
              <a:rPr lang="tr-TR" dirty="0" smtClean="0"/>
              <a:t> (</a:t>
            </a:r>
            <a:r>
              <a:rPr lang="ar-SA" dirty="0"/>
              <a:t>ت</a:t>
            </a:r>
            <a:r>
              <a:rPr lang="tr-TR" dirty="0" smtClean="0"/>
              <a:t>.215/830</a:t>
            </a:r>
            <a:r>
              <a:rPr lang="tr-TR" dirty="0"/>
              <a:t>), </a:t>
            </a:r>
            <a:r>
              <a:rPr lang="ar-SA" dirty="0" smtClean="0"/>
              <a:t>كتاب </a:t>
            </a:r>
            <a:r>
              <a:rPr lang="ar-SA" dirty="0"/>
              <a:t>معاني القرآنِ</a:t>
            </a:r>
            <a:endParaRPr lang="tr-TR" dirty="0"/>
          </a:p>
          <a:p>
            <a:pPr>
              <a:buNone/>
            </a:pPr>
            <a:r>
              <a:rPr lang="tr-TR" dirty="0"/>
              <a:t>5. </a:t>
            </a:r>
            <a:r>
              <a:rPr lang="ar-SA" dirty="0"/>
              <a:t>أبو</a:t>
            </a:r>
            <a:r>
              <a:rPr lang="ar-SA" dirty="0" smtClean="0"/>
              <a:t> </a:t>
            </a:r>
            <a:r>
              <a:rPr lang="ar-SA" dirty="0"/>
              <a:t>عبيد القاسم بن سلام</a:t>
            </a:r>
            <a:r>
              <a:rPr lang="tr-TR" dirty="0" smtClean="0"/>
              <a:t> (</a:t>
            </a:r>
            <a:r>
              <a:rPr lang="ar-SA" dirty="0"/>
              <a:t>ت</a:t>
            </a:r>
            <a:r>
              <a:rPr lang="tr-TR" dirty="0" smtClean="0"/>
              <a:t>.223/837), </a:t>
            </a:r>
            <a:r>
              <a:rPr lang="ar-SA" dirty="0" smtClean="0"/>
              <a:t>غريبِ القرآنِ</a:t>
            </a:r>
            <a:r>
              <a:rPr lang="tr-TR" dirty="0" smtClean="0"/>
              <a:t> (</a:t>
            </a:r>
            <a:r>
              <a:rPr lang="tr-TR" i="1" dirty="0" err="1"/>
              <a:t>Garîbu'l-Kur’ân</a:t>
            </a:r>
            <a:r>
              <a:rPr lang="tr-TR" dirty="0" smtClean="0"/>
              <a:t>), </a:t>
            </a:r>
            <a:r>
              <a:rPr lang="ar-SA" dirty="0"/>
              <a:t>معاني القرآنِ</a:t>
            </a:r>
            <a:r>
              <a:rPr lang="tr-TR" i="1" dirty="0"/>
              <a:t> </a:t>
            </a:r>
            <a:endParaRPr lang="tr-TR" dirty="0"/>
          </a:p>
          <a:p>
            <a:pPr>
              <a:buNone/>
            </a:pPr>
            <a:r>
              <a:rPr lang="tr-TR" dirty="0"/>
              <a:t>6. </a:t>
            </a:r>
            <a:r>
              <a:rPr lang="ar-SA" b="1" dirty="0" smtClean="0"/>
              <a:t>الزجَّاج</a:t>
            </a:r>
            <a:r>
              <a:rPr lang="tr-TR" dirty="0" smtClean="0"/>
              <a:t> (</a:t>
            </a:r>
            <a:r>
              <a:rPr lang="ar-SA" dirty="0"/>
              <a:t>ت</a:t>
            </a:r>
            <a:r>
              <a:rPr lang="tr-TR" dirty="0" smtClean="0"/>
              <a:t>.311/923</a:t>
            </a:r>
            <a:r>
              <a:rPr lang="tr-TR" dirty="0"/>
              <a:t>), </a:t>
            </a:r>
            <a:r>
              <a:rPr lang="ar-SA" dirty="0" smtClean="0"/>
              <a:t>معاني </a:t>
            </a:r>
            <a:r>
              <a:rPr lang="ar-SA" dirty="0"/>
              <a:t>القرآنِ و </a:t>
            </a:r>
            <a:r>
              <a:rPr lang="ar-SA" dirty="0" smtClean="0"/>
              <a:t>اعرابه</a:t>
            </a:r>
            <a:r>
              <a:rPr lang="tr-TR" dirty="0" smtClean="0"/>
              <a:t> (</a:t>
            </a:r>
            <a:r>
              <a:rPr lang="tr-TR" i="1" dirty="0" err="1"/>
              <a:t>Meâni’l-Kur’ân</a:t>
            </a:r>
            <a:r>
              <a:rPr lang="tr-TR" i="1" dirty="0"/>
              <a:t> ve </a:t>
            </a:r>
            <a:r>
              <a:rPr lang="tr-TR" i="1" dirty="0" err="1" smtClean="0"/>
              <a:t>İrâbuhu</a:t>
            </a:r>
            <a:r>
              <a:rPr lang="tr-TR" i="1" dirty="0" smtClean="0"/>
              <a:t>)</a:t>
            </a:r>
          </a:p>
          <a:p>
            <a:pPr>
              <a:buNone/>
            </a:pPr>
            <a:endParaRPr lang="tr-TR" sz="1600" i="1" dirty="0" smtClean="0"/>
          </a:p>
          <a:p>
            <a:pPr>
              <a:buNone/>
            </a:pPr>
            <a:r>
              <a:rPr lang="tr-TR" i="1" dirty="0" smtClean="0"/>
              <a:t>-</a:t>
            </a:r>
            <a:r>
              <a:rPr lang="ar-SA" dirty="0"/>
              <a:t> عبد الله بن مسلم بن قتيبة الدينوري</a:t>
            </a:r>
            <a:r>
              <a:rPr lang="tr-TR" dirty="0"/>
              <a:t> - </a:t>
            </a:r>
            <a:r>
              <a:rPr lang="ar-SA" b="1" dirty="0"/>
              <a:t>ابن قتيبة</a:t>
            </a:r>
            <a:r>
              <a:rPr lang="ar-SA" dirty="0"/>
              <a:t> </a:t>
            </a:r>
            <a:r>
              <a:rPr lang="tr-TR" dirty="0"/>
              <a:t> (</a:t>
            </a:r>
            <a:r>
              <a:rPr lang="ar-SA" dirty="0"/>
              <a:t>ت</a:t>
            </a:r>
            <a:r>
              <a:rPr lang="tr-TR" dirty="0"/>
              <a:t>.276/889), </a:t>
            </a:r>
            <a:r>
              <a:rPr lang="ar-SA" dirty="0"/>
              <a:t>غريبِ القرآنِ</a:t>
            </a:r>
            <a:r>
              <a:rPr lang="tr-TR" dirty="0"/>
              <a:t>, </a:t>
            </a:r>
            <a:r>
              <a:rPr lang="ar-SA" dirty="0"/>
              <a:t>تاويل مشكل </a:t>
            </a:r>
            <a:r>
              <a:rPr lang="tr-TR" dirty="0"/>
              <a:t> </a:t>
            </a:r>
            <a:r>
              <a:rPr lang="ar-SA" dirty="0"/>
              <a:t>القرآنِ</a:t>
            </a:r>
            <a:r>
              <a:rPr lang="tr-TR" i="1" dirty="0"/>
              <a:t> (</a:t>
            </a:r>
            <a:r>
              <a:rPr lang="tr-TR" i="1" dirty="0" err="1"/>
              <a:t>Te’vîlu</a:t>
            </a:r>
            <a:r>
              <a:rPr lang="tr-TR" i="1" dirty="0"/>
              <a:t> </a:t>
            </a:r>
            <a:r>
              <a:rPr lang="tr-TR" i="1" dirty="0" err="1"/>
              <a:t>Müşkili’l</a:t>
            </a:r>
            <a:r>
              <a:rPr lang="tr-TR" i="1" dirty="0"/>
              <a:t>-Kur’an) </a:t>
            </a:r>
            <a:r>
              <a:rPr lang="tr-TR" dirty="0"/>
              <a:t>(Tefsir yazmadı)</a:t>
            </a:r>
            <a:endParaRPr lang="tr-TR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269905"/>
            <a:ext cx="7756263" cy="1054250"/>
          </a:xfrm>
        </p:spPr>
        <p:txBody>
          <a:bodyPr/>
          <a:lstStyle/>
          <a:p>
            <a:r>
              <a:rPr lang="ar-SA" sz="3400" dirty="0" smtClean="0">
                <a:solidFill>
                  <a:srgbClr val="0070C0"/>
                </a:solidFill>
              </a:rPr>
              <a:t>التفاسير اللغوية</a:t>
            </a:r>
            <a:r>
              <a:rPr lang="tr-TR" sz="3400" dirty="0" smtClean="0">
                <a:solidFill>
                  <a:srgbClr val="0070C0"/>
                </a:solidFill>
              </a:rPr>
              <a:t/>
            </a:r>
            <a:br>
              <a:rPr lang="tr-TR" sz="3400" dirty="0" smtClean="0">
                <a:solidFill>
                  <a:srgbClr val="0070C0"/>
                </a:solidFill>
              </a:rPr>
            </a:br>
            <a:r>
              <a:rPr lang="tr-TR" sz="3400" dirty="0">
                <a:solidFill>
                  <a:srgbClr val="0070C0"/>
                </a:solidFill>
              </a:rPr>
              <a:t>Dilbilimsel </a:t>
            </a:r>
            <a:r>
              <a:rPr lang="tr-TR" sz="3400" dirty="0" smtClean="0">
                <a:solidFill>
                  <a:srgbClr val="0070C0"/>
                </a:solidFill>
              </a:rPr>
              <a:t>tefsirler</a:t>
            </a:r>
            <a:endParaRPr lang="tr-TR" sz="3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4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0" y="43502"/>
            <a:ext cx="8343900" cy="556999"/>
          </a:xfrm>
        </p:spPr>
        <p:txBody>
          <a:bodyPr/>
          <a:lstStyle/>
          <a:p>
            <a:pPr algn="l"/>
            <a:r>
              <a:rPr lang="tr-TR" sz="2400" b="1" dirty="0"/>
              <a:t> </a:t>
            </a:r>
            <a:r>
              <a:rPr lang="ar-SA" sz="2400" b="1" dirty="0"/>
              <a:t>يحي بْنُ زِيَادٍ الفَرَّاء</a:t>
            </a:r>
            <a:r>
              <a:rPr lang="tr-TR" sz="2400" b="1" dirty="0"/>
              <a:t> </a:t>
            </a:r>
            <a:r>
              <a:rPr lang="tr-TR" sz="2400" b="1" dirty="0" smtClean="0"/>
              <a:t>- </a:t>
            </a:r>
            <a:r>
              <a:rPr lang="ar-SA" sz="2400" b="1" dirty="0"/>
              <a:t>معاني القرآنِ</a:t>
            </a:r>
            <a:endParaRPr lang="tr-TR" sz="2400" b="1" dirty="0"/>
          </a:p>
        </p:txBody>
      </p:sp>
      <p:pic>
        <p:nvPicPr>
          <p:cNvPr id="1026" name="Picture 2" descr="C:\Users\tdv\Desktop\ferr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4" y="43502"/>
            <a:ext cx="8855574" cy="791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05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337784"/>
            <a:ext cx="8648700" cy="1086980"/>
          </a:xfrm>
        </p:spPr>
        <p:txBody>
          <a:bodyPr/>
          <a:lstStyle/>
          <a:p>
            <a:r>
              <a:rPr lang="tr-TR" sz="3300" b="1" dirty="0" smtClean="0">
                <a:solidFill>
                  <a:srgbClr val="00B0F0"/>
                </a:solidFill>
              </a:rPr>
              <a:t>«</a:t>
            </a:r>
            <a:r>
              <a:rPr lang="ar-SA" sz="3300" b="1" dirty="0" smtClean="0">
                <a:solidFill>
                  <a:srgbClr val="00B0F0"/>
                </a:solidFill>
              </a:rPr>
              <a:t>تدوين</a:t>
            </a:r>
            <a:r>
              <a:rPr lang="tr-TR" sz="3300" b="1" dirty="0" smtClean="0">
                <a:solidFill>
                  <a:srgbClr val="00B0F0"/>
                </a:solidFill>
              </a:rPr>
              <a:t>»</a:t>
            </a:r>
            <a:r>
              <a:rPr lang="tr-TR" sz="2800" dirty="0" smtClean="0">
                <a:solidFill>
                  <a:srgbClr val="00B0F0"/>
                </a:solidFill>
              </a:rPr>
              <a:t/>
            </a:r>
            <a:br>
              <a:rPr lang="tr-TR" sz="2800" dirty="0" smtClean="0">
                <a:solidFill>
                  <a:srgbClr val="00B0F0"/>
                </a:solidFill>
              </a:rPr>
            </a:br>
            <a:r>
              <a:rPr lang="ar-SA" sz="2800" dirty="0" smtClean="0">
                <a:solidFill>
                  <a:srgbClr val="00B0F0"/>
                </a:solidFill>
              </a:rPr>
              <a:t>بداية </a:t>
            </a:r>
            <a:r>
              <a:rPr lang="ar-SA" sz="2800" dirty="0">
                <a:solidFill>
                  <a:srgbClr val="00B0F0"/>
                </a:solidFill>
              </a:rPr>
              <a:t>تدوين العلوم و التفسير</a:t>
            </a: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1400" dirty="0" smtClean="0">
                <a:solidFill>
                  <a:srgbClr val="00B0F0"/>
                </a:solidFill>
              </a:rPr>
              <a:t>s.111-117</a:t>
            </a:r>
            <a:endParaRPr lang="tr-TR" sz="1400" dirty="0">
              <a:solidFill>
                <a:srgbClr val="00B0F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1424765"/>
            <a:ext cx="8616202" cy="5179236"/>
          </a:xfrm>
        </p:spPr>
        <p:txBody>
          <a:bodyPr>
            <a:noAutofit/>
          </a:bodyPr>
          <a:lstStyle/>
          <a:p>
            <a:pPr rtl="1"/>
            <a:r>
              <a:rPr lang="ar-SA" sz="2800" dirty="0"/>
              <a:t>ليس التفسير في عهد الصحابة والتابعن علما كاملا و متشكلا باوصافها بل فسروا ايات القران </a:t>
            </a:r>
            <a:r>
              <a:rPr lang="ar-SA" sz="2800" dirty="0" smtClean="0"/>
              <a:t>بسيطا </a:t>
            </a:r>
            <a:r>
              <a:rPr lang="ar-SA" sz="2800" dirty="0"/>
              <a:t>بالفاظ قصيرة </a:t>
            </a:r>
            <a:endParaRPr lang="tr-TR" sz="2800" dirty="0"/>
          </a:p>
          <a:p>
            <a:pPr rtl="1"/>
            <a:r>
              <a:rPr lang="ar-SA" sz="2800" dirty="0"/>
              <a:t>ولهذا نسمي تفسرات و شرح الصحابة بالمعلومات التفسيرية</a:t>
            </a:r>
            <a:endParaRPr lang="tr-TR" sz="2800" dirty="0"/>
          </a:p>
          <a:p>
            <a:pPr algn="r"/>
            <a:r>
              <a:rPr lang="ar-SA" sz="2800" dirty="0" smtClean="0">
                <a:cs typeface="+mj-cs"/>
              </a:rPr>
              <a:t>كـان </a:t>
            </a:r>
            <a:r>
              <a:rPr lang="ar-SA" sz="2800" dirty="0">
                <a:cs typeface="+mj-cs"/>
              </a:rPr>
              <a:t>الـتفسير (المعلومات </a:t>
            </a:r>
            <a:r>
              <a:rPr lang="ar-SA" sz="2800" dirty="0" smtClean="0">
                <a:cs typeface="+mj-cs"/>
              </a:rPr>
              <a:t>التفسيرية</a:t>
            </a:r>
            <a:r>
              <a:rPr lang="ar-SA" sz="2800" dirty="0">
                <a:cs typeface="+mj-cs"/>
              </a:rPr>
              <a:t>) في عهد نشوئه انما يتلقى شفاها ويحفظ في </a:t>
            </a:r>
            <a:r>
              <a:rPr lang="ar-SA" sz="2800" dirty="0" smtClean="0">
                <a:cs typeface="+mj-cs"/>
              </a:rPr>
              <a:t>الصدور، </a:t>
            </a:r>
            <a:r>
              <a:rPr lang="ar-SA" sz="2800" dirty="0">
                <a:cs typeface="+mj-cs"/>
              </a:rPr>
              <a:t>ثم يتناقل المعلومات </a:t>
            </a:r>
            <a:r>
              <a:rPr lang="ar-SA" sz="2800" dirty="0"/>
              <a:t>التفسيرية </a:t>
            </a:r>
            <a:r>
              <a:rPr lang="ar-SA" sz="2800" dirty="0" smtClean="0">
                <a:cs typeface="+mj-cs"/>
              </a:rPr>
              <a:t>يدا </a:t>
            </a:r>
            <a:r>
              <a:rPr lang="ar-SA" sz="2800" dirty="0">
                <a:cs typeface="+mj-cs"/>
              </a:rPr>
              <a:t>بيد </a:t>
            </a:r>
            <a:endParaRPr lang="tr-TR" sz="2800" dirty="0" smtClean="0">
              <a:cs typeface="+mj-cs"/>
            </a:endParaRPr>
          </a:p>
          <a:p>
            <a:pPr algn="r"/>
            <a:r>
              <a:rPr lang="ar-SA" sz="2800" dirty="0"/>
              <a:t>قام التابعون بجمع ما انتقل من الصحابة و حفظوا ها ثم نقلوا هذه المعلومات الي من بعدهم </a:t>
            </a:r>
            <a:endParaRPr lang="tr-TR" sz="2800" dirty="0"/>
          </a:p>
          <a:p>
            <a:pPr algn="r"/>
            <a:r>
              <a:rPr lang="ar-SA" sz="2800" dirty="0" smtClean="0">
                <a:cs typeface="+mj-cs"/>
              </a:rPr>
              <a:t>هـكـذا </a:t>
            </a:r>
            <a:r>
              <a:rPr lang="ar-SA" sz="2800" dirty="0">
                <a:cs typeface="+mj-cs"/>
              </a:rPr>
              <a:t>كـان الـتـفـسير على عهد الرسالة ، وعلى عهد الصحابة </a:t>
            </a:r>
            <a:r>
              <a:rPr lang="ar-SA" sz="2800" dirty="0" smtClean="0">
                <a:cs typeface="+mj-cs"/>
              </a:rPr>
              <a:t>والتابعين</a:t>
            </a:r>
            <a:endParaRPr lang="tr-TR" sz="2800" dirty="0" smtClean="0">
              <a:cs typeface="+mj-cs"/>
            </a:endParaRPr>
          </a:p>
          <a:p>
            <a:pPr algn="r"/>
            <a:r>
              <a:rPr lang="ar-SA" sz="2800" dirty="0" smtClean="0">
                <a:cs typeface="+mj-cs"/>
              </a:rPr>
              <a:t>اما </a:t>
            </a:r>
            <a:r>
              <a:rPr lang="ar-SA" sz="2800" dirty="0">
                <a:cs typeface="+mj-cs"/>
              </a:rPr>
              <a:t>في عهد تابعي </a:t>
            </a:r>
            <a:r>
              <a:rPr lang="ar-SA" sz="2800" dirty="0" smtClean="0">
                <a:cs typeface="+mj-cs"/>
              </a:rPr>
              <a:t>الـتابعين، </a:t>
            </a:r>
            <a:r>
              <a:rPr lang="ar-SA" sz="2800" dirty="0">
                <a:cs typeface="+mj-cs"/>
              </a:rPr>
              <a:t>فجعل يضبط ويثبت في الدفاتر </a:t>
            </a:r>
            <a:r>
              <a:rPr lang="ar-SA" sz="2800" dirty="0" smtClean="0">
                <a:cs typeface="+mj-cs"/>
              </a:rPr>
              <a:t>والالواح ، </a:t>
            </a:r>
            <a:r>
              <a:rPr lang="ar-SA" sz="2800" dirty="0">
                <a:cs typeface="+mj-cs"/>
              </a:rPr>
              <a:t>و بذلك بدأ عهد تدوين التفسير الى جنب كتابة الحديث ، وذلك في اواسط القرن </a:t>
            </a:r>
            <a:r>
              <a:rPr lang="ar-SA" sz="2800" dirty="0" smtClean="0">
                <a:cs typeface="+mj-cs"/>
              </a:rPr>
              <a:t>الثاني.</a:t>
            </a:r>
            <a:endParaRPr lang="ar-SA" sz="2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12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2171700"/>
            <a:ext cx="9144000" cy="456017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ar-SA" sz="3900" dirty="0" smtClean="0">
                <a:solidFill>
                  <a:srgbClr val="00B0F0"/>
                </a:solidFill>
              </a:rPr>
              <a:t>ولـعل اول من سجل بعض المعلومات التفسيرية في الدفاتر والالواح هو مجاهد بن جبر ، توفي سنة (101هـ) يقول ابن ابـي مليكة : (رأيت مجاهدا يسال ابن عباس عن تفسير القرآن ومعه الواحه فيقول له ابن عباس : اكـتـب قال : حتى سأله عن التفسير كله)</a:t>
            </a:r>
            <a:r>
              <a:rPr lang="ar-SA" sz="4400" dirty="0" smtClean="0">
                <a:solidFill>
                  <a:srgbClr val="00B0F0"/>
                </a:solidFill>
              </a:rPr>
              <a:t> </a:t>
            </a:r>
            <a:r>
              <a:rPr lang="ar-SA" sz="2600" dirty="0" smtClean="0">
                <a:solidFill>
                  <a:srgbClr val="00B0F0"/>
                </a:solidFill>
              </a:rPr>
              <a:t>(تفسير الطبري ، ج1 ، ص31)</a:t>
            </a:r>
            <a:r>
              <a:rPr lang="ar-SA" sz="4400" dirty="0" smtClean="0">
                <a:solidFill>
                  <a:srgbClr val="00B0F0"/>
                </a:solidFill>
              </a:rPr>
              <a:t> </a:t>
            </a:r>
            <a:r>
              <a:rPr lang="ar-SA" sz="3600" dirty="0" smtClean="0">
                <a:solidFill>
                  <a:srgbClr val="00B0F0"/>
                </a:solidFill>
              </a:rPr>
              <a:t>وكان اعلم الناس بالتفسير قال الفضل بن ميمون : (سمعت مجاهدا يقول : عرضت القرآن على ابن عباس ثلاث مرات)</a:t>
            </a:r>
            <a:r>
              <a:rPr lang="tr-TR" sz="3600" dirty="0" smtClean="0">
                <a:solidFill>
                  <a:srgbClr val="00B0F0"/>
                </a:solidFill>
              </a:rPr>
              <a:t> </a:t>
            </a:r>
            <a:r>
              <a:rPr lang="tr-TR" sz="2600" dirty="0" smtClean="0">
                <a:solidFill>
                  <a:srgbClr val="00B0F0"/>
                </a:solidFill>
              </a:rPr>
              <a:t>(</a:t>
            </a:r>
            <a:r>
              <a:rPr lang="ar-SA" sz="2600" dirty="0" smtClean="0">
                <a:solidFill>
                  <a:srgbClr val="00B0F0"/>
                </a:solidFill>
              </a:rPr>
              <a:t>تهذيب التهذيب لابن حجر ، ج10 ، ص43</a:t>
            </a:r>
            <a:r>
              <a:rPr lang="tr-TR" sz="2600" dirty="0" smtClean="0">
                <a:solidFill>
                  <a:srgbClr val="00B0F0"/>
                </a:solidFill>
              </a:rPr>
              <a:t>)</a:t>
            </a:r>
          </a:p>
          <a:p>
            <a:pPr marL="0" indent="0" algn="r">
              <a:buNone/>
            </a:pPr>
            <a:r>
              <a:rPr lang="ar-SA" sz="2800" dirty="0" smtClean="0"/>
              <a:t>ويذكر ابن خلكان : ان عمرو بن عبيد ـ شيخ المعتزلة ، توفي سنة (144هـ)ـ كتب تفسيرا للقرآن عن الحسن البصري المتوفى سنة 116هـ</a:t>
            </a:r>
            <a:endParaRPr lang="tr-TR" sz="2800" dirty="0" smtClean="0"/>
          </a:p>
          <a:p>
            <a:pPr marL="0" indent="0" algn="r">
              <a:buNone/>
            </a:pPr>
            <a:r>
              <a:rPr lang="ar-SA" sz="2800" dirty="0" smtClean="0"/>
              <a:t>لكن هذا الكتاب لم يصل الينا</a:t>
            </a:r>
            <a:endParaRPr lang="tr-TR" sz="2600" dirty="0" smtClean="0"/>
          </a:p>
          <a:p>
            <a:pPr marL="0" indent="0" algn="ctr">
              <a:buNone/>
            </a:pPr>
            <a:endParaRPr lang="tr-TR" sz="26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323850" y="57150"/>
            <a:ext cx="8343900" cy="1943100"/>
          </a:xfrm>
        </p:spPr>
        <p:txBody>
          <a:bodyPr/>
          <a:lstStyle/>
          <a:p>
            <a:r>
              <a:rPr lang="ar-SA" sz="3800" b="1" dirty="0">
                <a:solidFill>
                  <a:srgbClr val="FF0000"/>
                </a:solidFill>
              </a:rPr>
              <a:t>بداية تدوين العلوم و التفسير</a:t>
            </a:r>
            <a:endParaRPr lang="tr-TR" sz="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31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2514600"/>
            <a:ext cx="9144000" cy="356235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4000" dirty="0"/>
              <a:t>يروي ان ابن عباس كتب كتابًا يسمى </a:t>
            </a:r>
            <a:r>
              <a:rPr lang="ar-SA" sz="4000" u="sng" dirty="0"/>
              <a:t>غريب القرآن</a:t>
            </a:r>
            <a:r>
              <a:rPr lang="ar-SA" sz="4000" dirty="0"/>
              <a:t>. لكن هذا الكتاب ما كتبه ابن عباس نفسه ولكن بعد موته قد جمع بعد اتباع التبعين و من بعدهم عن اساتذهم بالرواية و بعد زمن طويل جمع عن كتب شتي و المصادر الأولى.</a:t>
            </a:r>
            <a:endParaRPr lang="tr-TR" sz="40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323850" y="57150"/>
            <a:ext cx="8343900" cy="1943100"/>
          </a:xfrm>
        </p:spPr>
        <p:txBody>
          <a:bodyPr/>
          <a:lstStyle/>
          <a:p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27822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04800" y="2636874"/>
            <a:ext cx="8578102" cy="403776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3600" dirty="0" smtClean="0"/>
              <a:t>غير </a:t>
            </a:r>
            <a:r>
              <a:rPr lang="ar-SA" sz="3600" dirty="0"/>
              <a:t>ان هذه الكتب او الرسائل كانت مقتصرة على نقل المعاني وروايتها عن التابعين </a:t>
            </a:r>
            <a:r>
              <a:rPr lang="ar-SA" sz="3600" dirty="0" smtClean="0"/>
              <a:t>والاصحاب، </a:t>
            </a:r>
            <a:r>
              <a:rPr lang="ar-SA" sz="3600" dirty="0"/>
              <a:t>و لم يكن التفسير قد توسع او دخله الاجتهاد في شكل </a:t>
            </a:r>
            <a:r>
              <a:rPr lang="ar-SA" sz="3600" dirty="0" smtClean="0"/>
              <a:t>ملحوظ.</a:t>
            </a:r>
            <a:endParaRPr lang="tr-TR" sz="3600" dirty="0"/>
          </a:p>
          <a:p>
            <a:pPr marL="0" indent="0" algn="r">
              <a:buNone/>
            </a:pPr>
            <a:endParaRPr lang="tr-TR" sz="2000" b="1" dirty="0" smtClean="0"/>
          </a:p>
          <a:p>
            <a:pPr marL="0" indent="0" algn="r">
              <a:buNone/>
            </a:pPr>
            <a:r>
              <a:rPr lang="ar-SA" sz="3600" dirty="0" smtClean="0"/>
              <a:t>و </a:t>
            </a:r>
            <a:r>
              <a:rPr lang="ar-SA" sz="3600" dirty="0"/>
              <a:t>اول مـن تـوسع في </a:t>
            </a:r>
            <a:r>
              <a:rPr lang="ar-SA" sz="3600" dirty="0" smtClean="0"/>
              <a:t>التفسير </a:t>
            </a:r>
            <a:r>
              <a:rPr lang="ar-SA" sz="3600" dirty="0"/>
              <a:t>واجتهد في </a:t>
            </a:r>
            <a:r>
              <a:rPr lang="ar-SA" sz="3600" dirty="0" smtClean="0"/>
              <a:t>ذلك </a:t>
            </a:r>
            <a:r>
              <a:rPr lang="ar-SA" sz="3600" dirty="0"/>
              <a:t>هو مقتل بن سليمان المتوفي سنة (150هـ</a:t>
            </a:r>
            <a:r>
              <a:rPr lang="ar-SA" sz="3600" dirty="0" smtClean="0"/>
              <a:t>).</a:t>
            </a:r>
            <a:endParaRPr lang="tr-TR" sz="3600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4427" y="0"/>
            <a:ext cx="9069573" cy="2020186"/>
          </a:xfrm>
        </p:spPr>
        <p:txBody>
          <a:bodyPr/>
          <a:lstStyle/>
          <a:p>
            <a:r>
              <a:rPr lang="ar-SA" sz="2500" dirty="0" smtClean="0"/>
              <a:t>ويـذكـر </a:t>
            </a:r>
            <a:r>
              <a:rPr lang="ar-SA" sz="2500" dirty="0"/>
              <a:t>ان لعطا بن دينار المصري (توفي 126هـ) تـفسيرا يرويه عن سعيد بن جبير ، قتل سنة 95هـ وكان في صحيفة، وذلك ان عبد الملك بن مروان ، توفي سنة (86هـ) سال سعيدا ان يكتب اليه بتفسير القرآن ، فكتب سعيد بهذا التفسير فوجده عطا بن دينار في الديوان فأخذه ، فرواه عن سعيد</a:t>
            </a:r>
            <a:r>
              <a:rPr lang="ar-SA" sz="2500" dirty="0" smtClean="0"/>
              <a:t>.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421560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546847" y="309439"/>
            <a:ext cx="7745505" cy="6186611"/>
          </a:xfrm>
        </p:spPr>
        <p:txBody>
          <a:bodyPr>
            <a:normAutofit fontScale="92500" lnSpcReduction="10000"/>
          </a:bodyPr>
          <a:lstStyle/>
          <a:p>
            <a:pPr marL="0" indent="0" algn="ctr" rtl="1">
              <a:buNone/>
            </a:pPr>
            <a:r>
              <a:rPr lang="ar-SA" sz="3500" b="1" u="sng" dirty="0" smtClean="0">
                <a:solidFill>
                  <a:srgbClr val="00B0F0"/>
                </a:solidFill>
              </a:rPr>
              <a:t>التفاسير </a:t>
            </a:r>
            <a:r>
              <a:rPr lang="ar-SA" sz="3500" b="1" u="sng" dirty="0">
                <a:solidFill>
                  <a:srgbClr val="00B0F0"/>
                </a:solidFill>
              </a:rPr>
              <a:t>الأولي </a:t>
            </a:r>
            <a:r>
              <a:rPr lang="tr-TR" sz="3500" b="1" u="sng" dirty="0" smtClean="0">
                <a:solidFill>
                  <a:srgbClr val="00B0F0"/>
                </a:solidFill>
              </a:rPr>
              <a:t>–</a:t>
            </a:r>
            <a:r>
              <a:rPr lang="ar-SA" sz="3500" b="1" u="sng" dirty="0" smtClean="0">
                <a:solidFill>
                  <a:srgbClr val="00B0F0"/>
                </a:solidFill>
              </a:rPr>
              <a:t>ا</a:t>
            </a:r>
            <a:r>
              <a:rPr lang="tr-TR" sz="3500" b="1" u="sng" dirty="0" smtClean="0">
                <a:solidFill>
                  <a:srgbClr val="00B0F0"/>
                </a:solidFill>
              </a:rPr>
              <a:t>-</a:t>
            </a:r>
          </a:p>
          <a:p>
            <a:pPr marL="0" indent="0" algn="ctr" rtl="1">
              <a:buNone/>
            </a:pPr>
            <a:r>
              <a:rPr lang="ar-SA" sz="3500" b="1" u="sng" dirty="0" smtClean="0">
                <a:solidFill>
                  <a:srgbClr val="00B0F0"/>
                </a:solidFill>
              </a:rPr>
              <a:t>اول </a:t>
            </a:r>
            <a:r>
              <a:rPr lang="ar-SA" sz="3500" b="1" u="sng" dirty="0">
                <a:solidFill>
                  <a:srgbClr val="00B0F0"/>
                </a:solidFill>
              </a:rPr>
              <a:t>ما دون من كتب </a:t>
            </a:r>
            <a:r>
              <a:rPr lang="ar-SA" sz="3500" b="1" u="sng" dirty="0" smtClean="0">
                <a:solidFill>
                  <a:srgbClr val="00B0F0"/>
                </a:solidFill>
              </a:rPr>
              <a:t>التفسير</a:t>
            </a:r>
            <a:endParaRPr lang="tr-TR" sz="3500" b="1" u="sng" dirty="0" smtClean="0">
              <a:solidFill>
                <a:srgbClr val="00B0F0"/>
              </a:solidFill>
            </a:endParaRPr>
          </a:p>
          <a:p>
            <a:pPr marL="0" indent="0" algn="ctr" rtl="1">
              <a:buNone/>
            </a:pPr>
            <a:endParaRPr lang="tr-TR" sz="2300" b="1" u="sng" dirty="0" smtClean="0"/>
          </a:p>
          <a:p>
            <a:pPr algn="r" rtl="1"/>
            <a:r>
              <a:rPr lang="ar-SA" sz="3400" dirty="0" smtClean="0"/>
              <a:t>مقاتل </a:t>
            </a:r>
            <a:r>
              <a:rPr lang="ar-SA" sz="3400" dirty="0"/>
              <a:t>بن </a:t>
            </a:r>
            <a:r>
              <a:rPr lang="ar-SA" sz="3400" dirty="0" smtClean="0"/>
              <a:t>سليمان (ت</a:t>
            </a:r>
            <a:r>
              <a:rPr lang="tr-TR" sz="3400" dirty="0" smtClean="0"/>
              <a:t> </a:t>
            </a:r>
            <a:r>
              <a:rPr lang="tr-TR" sz="3400" dirty="0"/>
              <a:t>150/767 </a:t>
            </a:r>
            <a:r>
              <a:rPr lang="ar-SA" sz="3400" dirty="0" smtClean="0"/>
              <a:t>هـ) </a:t>
            </a:r>
            <a:r>
              <a:rPr lang="ar-SA" sz="3400" dirty="0"/>
              <a:t>- التفسير </a:t>
            </a:r>
            <a:r>
              <a:rPr lang="ar-SA" sz="3400" dirty="0" smtClean="0"/>
              <a:t>الكبير</a:t>
            </a:r>
            <a:endParaRPr lang="tr-TR" sz="3400" dirty="0" smtClean="0"/>
          </a:p>
          <a:p>
            <a:pPr algn="r" rtl="1"/>
            <a:r>
              <a:rPr lang="ar-SA" sz="3400" dirty="0" smtClean="0"/>
              <a:t>تفسير </a:t>
            </a:r>
            <a:r>
              <a:rPr lang="ar-SA" sz="3400" dirty="0"/>
              <a:t>سفين الثوري (</a:t>
            </a:r>
            <a:r>
              <a:rPr lang="ar-SA" sz="3400" dirty="0" smtClean="0"/>
              <a:t>161/778</a:t>
            </a:r>
            <a:endParaRPr lang="tr-TR" sz="3400" dirty="0" smtClean="0"/>
          </a:p>
          <a:p>
            <a:pPr algn="r" rtl="1"/>
            <a:r>
              <a:rPr lang="ar-SA" sz="3400" dirty="0"/>
              <a:t>عبدالله بن وهب (ت 197/812هـ) - الجامع</a:t>
            </a:r>
            <a:endParaRPr lang="tr-TR" sz="3400" dirty="0" smtClean="0"/>
          </a:p>
          <a:p>
            <a:pPr algn="r" rtl="1"/>
            <a:r>
              <a:rPr lang="ar-SA" sz="3400" dirty="0" smtClean="0"/>
              <a:t>تفسير </a:t>
            </a:r>
            <a:r>
              <a:rPr lang="ar-SA" sz="3600" dirty="0"/>
              <a:t>يَحيى</a:t>
            </a:r>
            <a:r>
              <a:rPr lang="ar-SA" sz="3400" dirty="0" smtClean="0"/>
              <a:t> </a:t>
            </a:r>
            <a:r>
              <a:rPr lang="ar-SA" sz="3400" dirty="0"/>
              <a:t>بن سلام </a:t>
            </a:r>
            <a:r>
              <a:rPr lang="ar-SA" sz="3400" dirty="0" smtClean="0"/>
              <a:t>(</a:t>
            </a:r>
            <a:r>
              <a:rPr lang="ar-SA" sz="3400" dirty="0"/>
              <a:t>ت </a:t>
            </a:r>
            <a:r>
              <a:rPr lang="ar-SA" sz="3400" dirty="0" smtClean="0"/>
              <a:t>200/815هـ</a:t>
            </a:r>
            <a:r>
              <a:rPr lang="ar-SA" sz="3400" dirty="0"/>
              <a:t>) </a:t>
            </a:r>
            <a:endParaRPr lang="tr-TR" sz="3400" dirty="0" smtClean="0"/>
          </a:p>
          <a:p>
            <a:pPr algn="r" rtl="1"/>
            <a:r>
              <a:rPr lang="ar-SA" sz="3400" dirty="0" smtClean="0"/>
              <a:t>عبد </a:t>
            </a:r>
            <a:r>
              <a:rPr lang="ar-SA" sz="3400" dirty="0"/>
              <a:t>الرزاق الصنعاني </a:t>
            </a:r>
            <a:r>
              <a:rPr lang="ar-SA" sz="3400" dirty="0" smtClean="0"/>
              <a:t>(ت</a:t>
            </a:r>
            <a:r>
              <a:rPr lang="tr-TR" sz="3400" dirty="0" smtClean="0"/>
              <a:t> (211/826</a:t>
            </a:r>
            <a:r>
              <a:rPr lang="ar-SA" sz="3400" dirty="0" smtClean="0"/>
              <a:t>تفسير </a:t>
            </a:r>
            <a:r>
              <a:rPr lang="ar-SA" sz="3400" dirty="0"/>
              <a:t>القران</a:t>
            </a:r>
            <a:endParaRPr lang="tr-TR" sz="3400" dirty="0" smtClean="0"/>
          </a:p>
          <a:p>
            <a:pPr algn="r" rtl="1"/>
            <a:endParaRPr lang="tr-TR" dirty="0" smtClean="0"/>
          </a:p>
          <a:p>
            <a:pPr marL="0" indent="0">
              <a:buNone/>
            </a:pPr>
            <a:r>
              <a:rPr lang="tr-TR" sz="1900" dirty="0"/>
              <a:t>-</a:t>
            </a:r>
            <a:r>
              <a:rPr lang="tr-TR" sz="1900" dirty="0" err="1"/>
              <a:t>Mukatil</a:t>
            </a:r>
            <a:r>
              <a:rPr lang="tr-TR" sz="1900" dirty="0"/>
              <a:t> b. Süleyman (ö. 150/767)</a:t>
            </a:r>
          </a:p>
          <a:p>
            <a:pPr marL="0" indent="0">
              <a:buNone/>
            </a:pPr>
            <a:r>
              <a:rPr lang="tr-TR" sz="1900" dirty="0"/>
              <a:t>-</a:t>
            </a:r>
            <a:r>
              <a:rPr lang="tr-TR" sz="1900" dirty="0" err="1"/>
              <a:t>Süfyân</a:t>
            </a:r>
            <a:r>
              <a:rPr lang="tr-TR" sz="1900" dirty="0"/>
              <a:t> es-</a:t>
            </a:r>
            <a:r>
              <a:rPr lang="tr-TR" sz="1900" dirty="0" err="1"/>
              <a:t>Sevrî</a:t>
            </a:r>
            <a:r>
              <a:rPr lang="tr-TR" sz="1900" dirty="0"/>
              <a:t> (ö. 161/778)</a:t>
            </a:r>
          </a:p>
          <a:p>
            <a:pPr marL="0" indent="0">
              <a:buNone/>
            </a:pPr>
            <a:r>
              <a:rPr lang="tr-TR" sz="1900" dirty="0"/>
              <a:t>-Abdullah b. </a:t>
            </a:r>
            <a:r>
              <a:rPr lang="tr-TR" sz="1900" dirty="0" err="1"/>
              <a:t>Vehb</a:t>
            </a:r>
            <a:r>
              <a:rPr lang="tr-TR" sz="1900" dirty="0"/>
              <a:t> (ö. 197/812)</a:t>
            </a:r>
          </a:p>
          <a:p>
            <a:pPr marL="0" indent="0">
              <a:buNone/>
            </a:pPr>
            <a:r>
              <a:rPr lang="tr-TR" sz="1900" dirty="0"/>
              <a:t> -Yahya b. </a:t>
            </a:r>
            <a:r>
              <a:rPr lang="tr-TR" sz="1900" dirty="0" err="1"/>
              <a:t>Sellâm</a:t>
            </a:r>
            <a:r>
              <a:rPr lang="tr-TR" sz="1900" dirty="0"/>
              <a:t> (ö. 200/815)</a:t>
            </a:r>
          </a:p>
          <a:p>
            <a:pPr marL="0" indent="0">
              <a:buNone/>
            </a:pPr>
            <a:r>
              <a:rPr lang="tr-TR" sz="1900" dirty="0"/>
              <a:t>-</a:t>
            </a:r>
            <a:r>
              <a:rPr lang="tr-TR" sz="1900" dirty="0" err="1"/>
              <a:t>Abdurrezzâk</a:t>
            </a:r>
            <a:r>
              <a:rPr lang="tr-TR" sz="1900" dirty="0"/>
              <a:t> b. </a:t>
            </a:r>
            <a:r>
              <a:rPr lang="tr-TR" sz="1900" dirty="0" err="1"/>
              <a:t>Hemmâm</a:t>
            </a:r>
            <a:r>
              <a:rPr lang="tr-TR" sz="1900" dirty="0"/>
              <a:t> (ö. </a:t>
            </a:r>
            <a:r>
              <a:rPr lang="tr-TR" sz="1900" dirty="0" smtClean="0"/>
              <a:t>211/826)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144010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tdv\Downloads\abbasiler devri haritası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36612" y="17612"/>
            <a:ext cx="12680612" cy="684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67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tdv\Downloads\3-750-yillari islam dünyasi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6488" y="-503474"/>
            <a:ext cx="9400488" cy="781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32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tdv\Downloads\islam coğrafyasi h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604" y="245660"/>
            <a:ext cx="11666604" cy="6114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51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12901</TotalTime>
  <Words>981</Words>
  <Application>Microsoft Office PowerPoint</Application>
  <PresentationFormat>Ekran Gösterisi (4:3)</PresentationFormat>
  <Paragraphs>61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2_Hardcover</vt:lpstr>
      <vt:lpstr>A.Ü. İlahiyat Fakültesi 1. Sınıf  Tefsir Tarihi ve Usulü  تاريخ التفسير وأصوله</vt:lpstr>
      <vt:lpstr>«تدوين» بداية تدوين العلوم و التفسير s.111-117</vt:lpstr>
      <vt:lpstr>بداية تدوين العلوم و التفسير</vt:lpstr>
      <vt:lpstr>PowerPoint Sunusu</vt:lpstr>
      <vt:lpstr>ويـذكـر ان لعطا بن دينار المصري (توفي 126هـ) تـفسيرا يرويه عن سعيد بن جبير ، قتل سنة 95هـ وكان في صحيفة، وذلك ان عبد الملك بن مروان ، توفي سنة (86هـ) سال سعيدا ان يكتب اليه بتفسير القرآن ، فكتب سعيد بهذا التفسير فوجده عطا بن دينار في الديوان فأخذه ، فرواه عن سعيد.</vt:lpstr>
      <vt:lpstr>PowerPoint Sunusu</vt:lpstr>
      <vt:lpstr>PowerPoint Sunusu</vt:lpstr>
      <vt:lpstr>PowerPoint Sunusu</vt:lpstr>
      <vt:lpstr>PowerPoint Sunusu</vt:lpstr>
      <vt:lpstr>الأمثلة من التفاسير الأولى</vt:lpstr>
      <vt:lpstr>PowerPoint Sunusu</vt:lpstr>
      <vt:lpstr>عبدالله بن وهب - الجامع</vt:lpstr>
      <vt:lpstr>-II- التفاسير الأولي Dilbilimsel tefsirler التفاسير اللغوية</vt:lpstr>
      <vt:lpstr>التفاسير اللغوية Dilbilimsel tefsirler</vt:lpstr>
      <vt:lpstr> يحي بْنُ زِيَادٍ الفَرَّاء - معاني القرآنِ</vt:lpstr>
    </vt:vector>
  </TitlesOfParts>
  <Company>istanbul ünivesitesi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editor 1</cp:lastModifiedBy>
  <cp:revision>586</cp:revision>
  <cp:lastPrinted>2016-03-08T11:30:58Z</cp:lastPrinted>
  <dcterms:created xsi:type="dcterms:W3CDTF">2014-10-29T07:48:48Z</dcterms:created>
  <dcterms:modified xsi:type="dcterms:W3CDTF">2020-11-30T16:08:49Z</dcterms:modified>
</cp:coreProperties>
</file>