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7" r:id="rId5"/>
    <p:sldId id="263" r:id="rId6"/>
    <p:sldId id="264" r:id="rId7"/>
    <p:sldId id="265" r:id="rId8"/>
    <p:sldId id="266" r:id="rId9"/>
    <p:sldId id="25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Dereceli Puanlama Anahtarı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anahtarı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, </a:t>
            </a:r>
            <a:r>
              <a:rPr lang="en-US" dirty="0" err="1" smtClean="0"/>
              <a:t>öğrencilere</a:t>
            </a:r>
            <a:r>
              <a:rPr lang="en-US" dirty="0" smtClean="0"/>
              <a:t> </a:t>
            </a:r>
            <a:r>
              <a:rPr lang="en-US" dirty="0" err="1" smtClean="0"/>
              <a:t>yaptıkları</a:t>
            </a:r>
            <a:r>
              <a:rPr lang="en-US" dirty="0" smtClean="0"/>
              <a:t> </a:t>
            </a:r>
            <a:r>
              <a:rPr lang="en-US" dirty="0" err="1" smtClean="0"/>
              <a:t>çalışmaların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ölçütlere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değerlendirileceğini</a:t>
            </a:r>
            <a:r>
              <a:rPr lang="en-US" dirty="0" smtClean="0"/>
              <a:t>  ve </a:t>
            </a:r>
            <a:r>
              <a:rPr lang="en-US" dirty="0" err="1" smtClean="0"/>
              <a:t>performanslarının</a:t>
            </a:r>
            <a:r>
              <a:rPr lang="en-US" dirty="0" smtClean="0"/>
              <a:t> </a:t>
            </a: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 smtClean="0"/>
              <a:t>düzeydeki</a:t>
            </a:r>
            <a:r>
              <a:rPr lang="en-US" dirty="0" smtClean="0"/>
              <a:t> </a:t>
            </a:r>
            <a:r>
              <a:rPr lang="en-US" dirty="0" err="1" smtClean="0"/>
              <a:t>puana</a:t>
            </a:r>
            <a:r>
              <a:rPr lang="en-US" dirty="0" smtClean="0"/>
              <a:t>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geleceğinin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araçlarıdır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err="1" smtClean="0"/>
              <a:t>Anderson</a:t>
            </a:r>
            <a:r>
              <a:rPr lang="tr-TR" dirty="0" smtClean="0"/>
              <a:t> (2003), </a:t>
            </a:r>
            <a:r>
              <a:rPr lang="tr-TR" dirty="0" err="1" smtClean="0"/>
              <a:t>DPA’ya</a:t>
            </a:r>
            <a:r>
              <a:rPr lang="tr-TR" dirty="0" smtClean="0"/>
              <a:t> neden gereksinim duyulduğunu açıklarken DPA kullanımı ile öğrencilerin başarılarına ilişkin nesnel bir değerlendirme imkanı sunulduğunun altını çizer.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2655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</a:t>
            </a:r>
            <a:r>
              <a:rPr lang="tr-TR" dirty="0" smtClean="0"/>
              <a:t>anahtarı</a:t>
            </a:r>
            <a:r>
              <a:rPr lang="en-US" dirty="0" err="1" smtClean="0"/>
              <a:t>nın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1197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tr-TR" dirty="0" smtClean="0"/>
              <a:t>belli</a:t>
            </a:r>
            <a:r>
              <a:rPr lang="en-US" dirty="0" smtClean="0"/>
              <a:t> bir </a:t>
            </a:r>
            <a:r>
              <a:rPr lang="en-US" dirty="0" err="1" smtClean="0"/>
              <a:t>göreve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çalışmaya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gösterdiği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hakkındaki</a:t>
            </a:r>
            <a:r>
              <a:rPr lang="en-US" dirty="0" smtClean="0"/>
              <a:t> </a:t>
            </a:r>
            <a:r>
              <a:rPr lang="en-US" dirty="0" err="1" smtClean="0"/>
              <a:t>durumunu</a:t>
            </a:r>
            <a:r>
              <a:rPr lang="en-US" dirty="0" smtClean="0"/>
              <a:t> </a:t>
            </a:r>
            <a:r>
              <a:rPr lang="en-US" dirty="0" err="1" smtClean="0"/>
              <a:t>belirlemede</a:t>
            </a:r>
            <a:r>
              <a:rPr lang="en-US" dirty="0" smtClean="0"/>
              <a:t> </a:t>
            </a:r>
            <a:r>
              <a:rPr lang="en-US" dirty="0" err="1" smtClean="0"/>
              <a:t>kullanılacak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bir </a:t>
            </a:r>
            <a:r>
              <a:rPr lang="en-US" dirty="0" err="1" smtClean="0"/>
              <a:t>ya</a:t>
            </a:r>
            <a:r>
              <a:rPr lang="en-US" dirty="0" smtClean="0"/>
              <a:t> da daha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sayıdaki</a:t>
            </a:r>
            <a:r>
              <a:rPr lang="en-US" dirty="0" smtClean="0"/>
              <a:t> </a:t>
            </a:r>
            <a:r>
              <a:rPr lang="en-US" dirty="0" err="1" smtClean="0"/>
              <a:t>ölçütler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Her bir </a:t>
            </a:r>
            <a:r>
              <a:rPr lang="en-US" dirty="0" err="1" smtClean="0"/>
              <a:t>ölçütün</a:t>
            </a:r>
            <a:r>
              <a:rPr lang="en-US" dirty="0" smtClean="0"/>
              <a:t> ne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açıklayan</a:t>
            </a:r>
            <a:r>
              <a:rPr lang="en-US" dirty="0" smtClean="0"/>
              <a:t> </a:t>
            </a:r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anlatımlar</a:t>
            </a:r>
            <a:r>
              <a:rPr lang="en-US" dirty="0" smtClean="0"/>
              <a:t>; </a:t>
            </a:r>
            <a:r>
              <a:rPr lang="en-US" dirty="0" err="1" smtClean="0"/>
              <a:t>tanımlamalar</a:t>
            </a:r>
            <a:r>
              <a:rPr lang="en-US" dirty="0" smtClean="0"/>
              <a:t>, </a:t>
            </a:r>
            <a:r>
              <a:rPr lang="en-US" dirty="0" err="1" smtClean="0"/>
              <a:t>örnekler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Her bir </a:t>
            </a:r>
            <a:r>
              <a:rPr lang="en-US" dirty="0" err="1" smtClean="0"/>
              <a:t>ölçüt</a:t>
            </a:r>
            <a:r>
              <a:rPr lang="en-US" dirty="0" smtClean="0"/>
              <a:t> </a:t>
            </a:r>
            <a:r>
              <a:rPr lang="en-US" dirty="0" err="1" smtClean="0"/>
              <a:t>düzeyinde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başarısını</a:t>
            </a:r>
            <a:r>
              <a:rPr lang="en-US" dirty="0" smtClean="0"/>
              <a:t> </a:t>
            </a:r>
            <a:r>
              <a:rPr lang="en-US" dirty="0" err="1" smtClean="0"/>
              <a:t>gösterecek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dereceler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Olanaklı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her bir </a:t>
            </a:r>
            <a:r>
              <a:rPr lang="en-US" dirty="0" err="1" smtClean="0"/>
              <a:t>düzeyin</a:t>
            </a:r>
            <a:r>
              <a:rPr lang="en-US" dirty="0" smtClean="0"/>
              <a:t> ne </a:t>
            </a:r>
            <a:r>
              <a:rPr lang="en-US" dirty="0" err="1" smtClean="0"/>
              <a:t>anlama</a:t>
            </a:r>
            <a:r>
              <a:rPr lang="en-US" dirty="0" smtClean="0"/>
              <a:t> </a:t>
            </a:r>
            <a:r>
              <a:rPr lang="en-US" dirty="0" err="1" smtClean="0"/>
              <a:t>geldiğini</a:t>
            </a:r>
            <a:r>
              <a:rPr lang="en-US" dirty="0" smtClean="0"/>
              <a:t> </a:t>
            </a:r>
            <a:r>
              <a:rPr lang="en-US" dirty="0" err="1" smtClean="0"/>
              <a:t>tanıtan</a:t>
            </a:r>
            <a:r>
              <a:rPr lang="en-US" dirty="0" smtClean="0"/>
              <a:t> </a:t>
            </a:r>
            <a:r>
              <a:rPr lang="en-US" dirty="0" err="1" smtClean="0"/>
              <a:t>betimsel</a:t>
            </a:r>
            <a:r>
              <a:rPr lang="en-US" dirty="0" smtClean="0"/>
              <a:t> </a:t>
            </a:r>
            <a:r>
              <a:rPr lang="en-US" dirty="0" err="1" smtClean="0"/>
              <a:t>açıklamalar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15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Dereceli Puanlama Anahtarı Kullanmanın Yararları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Goodrich</a:t>
            </a:r>
            <a:r>
              <a:rPr lang="tr-TR" dirty="0" smtClean="0"/>
              <a:t> (2005) eğitim sürecinde DPA kullanımının yararlarını aşağıdaki gibi özetlemiştir:</a:t>
            </a:r>
          </a:p>
          <a:p>
            <a:pPr marL="0" indent="0" algn="just">
              <a:buNone/>
            </a:pPr>
            <a:r>
              <a:rPr lang="tr-TR" dirty="0" smtClean="0"/>
              <a:t>*Değerlendiriciler açısından ölçütlerin açık olmasını sağlar.</a:t>
            </a:r>
          </a:p>
          <a:p>
            <a:pPr marL="0" indent="0" algn="just">
              <a:buNone/>
            </a:pPr>
            <a:r>
              <a:rPr lang="tr-TR" dirty="0" smtClean="0"/>
              <a:t>*Öğrencilerden beklenenleri net bir şekilde ortaya koyar.</a:t>
            </a:r>
          </a:p>
          <a:p>
            <a:pPr marL="0" indent="0" algn="just">
              <a:buNone/>
            </a:pPr>
            <a:r>
              <a:rPr lang="tr-TR" dirty="0" smtClean="0"/>
              <a:t>*Durum belirleme sürecinde nesnellik sağlar.</a:t>
            </a:r>
          </a:p>
          <a:p>
            <a:pPr marL="0" indent="0" algn="just">
              <a:buNone/>
            </a:pPr>
            <a:r>
              <a:rPr lang="tr-TR" dirty="0" smtClean="0"/>
              <a:t>*Eğitim paydaşlarına geribildirim verilmesini sağlar.</a:t>
            </a:r>
          </a:p>
          <a:p>
            <a:pPr marL="0" indent="0" algn="just">
              <a:buNone/>
            </a:pPr>
            <a:r>
              <a:rPr lang="tr-TR" dirty="0" smtClean="0"/>
              <a:t>*Öğretim sürecinin gelişimine katkı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136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Dereceli puanlama </a:t>
            </a:r>
            <a:r>
              <a:rPr lang="tr-TR" dirty="0" smtClean="0"/>
              <a:t>anahtarı</a:t>
            </a:r>
            <a:r>
              <a:rPr lang="en-US" dirty="0" err="1" smtClean="0"/>
              <a:t>nın</a:t>
            </a:r>
            <a:r>
              <a:rPr lang="en-US" dirty="0" smtClean="0"/>
              <a:t> </a:t>
            </a:r>
            <a:r>
              <a:rPr lang="en-US" smtClean="0"/>
              <a:t>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i="1" dirty="0" err="1" smtClean="0"/>
              <a:t>Analitik</a:t>
            </a:r>
            <a:r>
              <a:rPr lang="en-US" i="1" dirty="0" smtClean="0"/>
              <a:t> </a:t>
            </a:r>
            <a:r>
              <a:rPr lang="tr-TR" i="1" dirty="0"/>
              <a:t>Dereceli </a:t>
            </a:r>
            <a:r>
              <a:rPr lang="en-US" i="1" dirty="0" smtClean="0"/>
              <a:t>P</a:t>
            </a:r>
            <a:r>
              <a:rPr lang="tr-TR" i="1" dirty="0" err="1" smtClean="0"/>
              <a:t>uanlama</a:t>
            </a:r>
            <a:r>
              <a:rPr lang="tr-TR" i="1" dirty="0" smtClean="0"/>
              <a:t> </a:t>
            </a:r>
            <a:r>
              <a:rPr lang="en-US" i="1" dirty="0" smtClean="0"/>
              <a:t>A</a:t>
            </a:r>
            <a:r>
              <a:rPr lang="tr-TR" i="1" dirty="0" err="1" smtClean="0"/>
              <a:t>nahtarı</a:t>
            </a:r>
            <a:endParaRPr lang="tr-TR" i="1" dirty="0" smtClean="0"/>
          </a:p>
          <a:p>
            <a:pPr marL="0" indent="0">
              <a:buNone/>
            </a:pPr>
            <a:r>
              <a:rPr lang="en-US" i="1" dirty="0" err="1" smtClean="0"/>
              <a:t>Bütünsel</a:t>
            </a:r>
            <a:r>
              <a:rPr lang="en-US" i="1" dirty="0" smtClean="0"/>
              <a:t> </a:t>
            </a:r>
            <a:r>
              <a:rPr lang="tr-TR" i="1" dirty="0"/>
              <a:t>Dereceli </a:t>
            </a:r>
            <a:r>
              <a:rPr lang="en-US" i="1" dirty="0" smtClean="0"/>
              <a:t>P</a:t>
            </a:r>
            <a:r>
              <a:rPr lang="tr-TR" i="1" dirty="0" err="1" smtClean="0"/>
              <a:t>uanlama</a:t>
            </a:r>
            <a:r>
              <a:rPr lang="tr-TR" i="1" dirty="0" smtClean="0"/>
              <a:t> </a:t>
            </a:r>
            <a:r>
              <a:rPr lang="en-US" i="1" dirty="0" smtClean="0"/>
              <a:t>A</a:t>
            </a:r>
            <a:r>
              <a:rPr lang="tr-TR" i="1" dirty="0" err="1" smtClean="0"/>
              <a:t>nahtarı</a:t>
            </a:r>
            <a:endParaRPr lang="tr-TR" i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v</a:t>
            </a:r>
            <a:r>
              <a:rPr lang="tr-TR" dirty="0" smtClean="0"/>
              <a:t>e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 smtClean="0"/>
              <a:t>Genel Puanlama Anahtarı</a:t>
            </a:r>
          </a:p>
          <a:p>
            <a:pPr marL="0" indent="0">
              <a:buNone/>
            </a:pPr>
            <a:r>
              <a:rPr lang="tr-TR" i="1" dirty="0" smtClean="0"/>
              <a:t>Göreve Özel Puanlama Anahtarı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35175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Dereceli</a:t>
            </a:r>
            <a:r>
              <a:rPr lang="en-US" dirty="0" smtClean="0"/>
              <a:t> </a:t>
            </a:r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Anahtarları</a:t>
            </a:r>
            <a:r>
              <a:rPr lang="en-US" dirty="0" smtClean="0"/>
              <a:t> </a:t>
            </a:r>
            <a:r>
              <a:rPr lang="en-US" dirty="0" err="1" smtClean="0"/>
              <a:t>Hazırlanırken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Noktalar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Ölçülmek </a:t>
            </a:r>
            <a:r>
              <a:rPr lang="tr-TR" dirty="0" smtClean="0"/>
              <a:t>istenen davranışlarla DPA arasında uyum olması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Çok </a:t>
            </a:r>
            <a:r>
              <a:rPr lang="tr-TR" dirty="0" smtClean="0"/>
              <a:t>sayıda göreceli anlatımların kullanılması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Puanlama </a:t>
            </a:r>
            <a:r>
              <a:rPr lang="tr-TR" dirty="0" smtClean="0"/>
              <a:t>anahtarında bulunan ölçütlerin </a:t>
            </a:r>
            <a:r>
              <a:rPr lang="tr-TR" dirty="0" err="1" smtClean="0"/>
              <a:t>binişik</a:t>
            </a:r>
            <a:r>
              <a:rPr lang="tr-TR" dirty="0" smtClean="0"/>
              <a:t> olmasından kaçılması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712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Puanlama</a:t>
            </a:r>
            <a:r>
              <a:rPr lang="en-US" dirty="0" smtClean="0"/>
              <a:t> </a:t>
            </a:r>
            <a:r>
              <a:rPr lang="en-US" dirty="0" err="1" smtClean="0"/>
              <a:t>sürecinde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hatalar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i="1" dirty="0" err="1" smtClean="0"/>
              <a:t>Kişisel</a:t>
            </a:r>
            <a:r>
              <a:rPr lang="en-US" i="1" dirty="0" smtClean="0"/>
              <a:t> </a:t>
            </a:r>
            <a:r>
              <a:rPr lang="en-US" i="1" dirty="0" err="1" smtClean="0"/>
              <a:t>yanlılık</a:t>
            </a:r>
            <a:r>
              <a:rPr lang="en-US" i="1" dirty="0" smtClean="0"/>
              <a:t> </a:t>
            </a:r>
            <a:r>
              <a:rPr lang="en-US" i="1" dirty="0" err="1" smtClean="0"/>
              <a:t>hatası</a:t>
            </a:r>
            <a:endParaRPr lang="tr-TR" i="1" dirty="0" smtClean="0"/>
          </a:p>
          <a:p>
            <a:pPr marL="0" indent="0" algn="just">
              <a:buNone/>
            </a:pPr>
            <a:endParaRPr lang="en-US" i="1" dirty="0" smtClean="0"/>
          </a:p>
          <a:p>
            <a:pPr marL="0" indent="0" algn="just">
              <a:buNone/>
            </a:pPr>
            <a:r>
              <a:rPr lang="en-US" i="1" dirty="0" smtClean="0"/>
              <a:t>İlk </a:t>
            </a:r>
            <a:r>
              <a:rPr lang="en-US" i="1" dirty="0" err="1" smtClean="0"/>
              <a:t>izlenim</a:t>
            </a:r>
            <a:r>
              <a:rPr lang="en-US" i="1" dirty="0" smtClean="0"/>
              <a:t> </a:t>
            </a:r>
            <a:r>
              <a:rPr lang="en-US" i="1" dirty="0" err="1" smtClean="0"/>
              <a:t>hatası</a:t>
            </a:r>
            <a:endParaRPr lang="en-US" i="1" dirty="0" smtClean="0"/>
          </a:p>
          <a:p>
            <a:pPr marL="0" indent="0" algn="just">
              <a:buNone/>
            </a:pPr>
            <a:endParaRPr lang="tr-TR" i="1" dirty="0" smtClean="0"/>
          </a:p>
          <a:p>
            <a:pPr marL="0" indent="0" algn="just">
              <a:buNone/>
            </a:pPr>
            <a:r>
              <a:rPr lang="en-US" i="1" dirty="0" err="1" smtClean="0"/>
              <a:t>Mantıksal</a:t>
            </a:r>
            <a:r>
              <a:rPr lang="en-US" i="1" dirty="0" smtClean="0"/>
              <a:t> </a:t>
            </a:r>
            <a:r>
              <a:rPr lang="en-US" i="1" dirty="0" err="1" smtClean="0"/>
              <a:t>hata</a:t>
            </a:r>
            <a:endParaRPr lang="en-US" i="1" dirty="0" smtClean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882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DPA’nın</a:t>
            </a:r>
            <a:r>
              <a:rPr lang="en-US" dirty="0" smtClean="0"/>
              <a:t> </a:t>
            </a:r>
            <a:r>
              <a:rPr lang="tr-TR" dirty="0" smtClean="0"/>
              <a:t>geçerliği ve </a:t>
            </a:r>
            <a:r>
              <a:rPr lang="en-US" dirty="0" err="1" smtClean="0"/>
              <a:t>güvenirliği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sağlanmalı</a:t>
            </a:r>
            <a:r>
              <a:rPr lang="en-US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Ölçütler açık ve anlaşılır olmalıdır.</a:t>
            </a:r>
          </a:p>
          <a:p>
            <a:pPr marL="0" indent="0" algn="just">
              <a:buNone/>
            </a:pPr>
            <a:r>
              <a:rPr lang="tr-TR" dirty="0" smtClean="0"/>
              <a:t>Her bir ölçütün içeriği kendi amacıyla sınırlı olmalı, başka ölçütlerle </a:t>
            </a:r>
            <a:r>
              <a:rPr lang="tr-TR" dirty="0" err="1" smtClean="0"/>
              <a:t>binişik</a:t>
            </a:r>
            <a:r>
              <a:rPr lang="tr-TR" dirty="0" smtClean="0"/>
              <a:t> olmamalıdır.</a:t>
            </a:r>
          </a:p>
          <a:p>
            <a:pPr marL="0" indent="0" algn="just">
              <a:buNone/>
            </a:pPr>
            <a:r>
              <a:rPr lang="tr-TR" dirty="0" smtClean="0"/>
              <a:t>Ölçütlere ilişkin </a:t>
            </a:r>
            <a:r>
              <a:rPr lang="tr-TR" dirty="0" err="1" smtClean="0"/>
              <a:t>betimsel</a:t>
            </a:r>
            <a:r>
              <a:rPr lang="tr-TR" dirty="0" smtClean="0"/>
              <a:t> tanımlamalar, ilgili ölçütü tam olarak yansıtabilmelidir.</a:t>
            </a:r>
          </a:p>
          <a:p>
            <a:pPr marL="0" indent="0" algn="just">
              <a:buNone/>
            </a:pPr>
            <a:r>
              <a:rPr lang="tr-TR" dirty="0" smtClean="0"/>
              <a:t>Derece tanımlamalarına ilişkin </a:t>
            </a:r>
            <a:r>
              <a:rPr lang="tr-TR" dirty="0" err="1" smtClean="0"/>
              <a:t>betimsel</a:t>
            </a:r>
            <a:r>
              <a:rPr lang="tr-TR" dirty="0" smtClean="0"/>
              <a:t> açıklamalar, dereceleri doğru yansıtır biçimde yazılmış olmalıdır.</a:t>
            </a:r>
          </a:p>
          <a:p>
            <a:pPr marL="0" indent="0" algn="just">
              <a:buNone/>
            </a:pPr>
            <a:r>
              <a:rPr lang="tr-TR" dirty="0" smtClean="0"/>
              <a:t>Dereceler, öğrenciler arasındaki başarı farklarını yansıtacak sayıda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9382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 smtClean="0"/>
              <a:t>Anderson</a:t>
            </a:r>
            <a:r>
              <a:rPr lang="tr-TR" sz="2200" dirty="0" smtClean="0"/>
              <a:t>, L. W. </a:t>
            </a:r>
            <a:r>
              <a:rPr lang="tr-TR" sz="2200" dirty="0"/>
              <a:t>(2003</a:t>
            </a:r>
            <a:r>
              <a:rPr lang="tr-TR" sz="2200" dirty="0" smtClean="0"/>
              <a:t>).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Classroom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assessment</a:t>
            </a:r>
            <a:r>
              <a:rPr lang="tr-TR" sz="2200" i="1" dirty="0" smtClean="0"/>
              <a:t>: </a:t>
            </a:r>
            <a:r>
              <a:rPr lang="tr-TR" sz="2200" i="1" dirty="0" err="1" smtClean="0"/>
              <a:t>Enhancing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the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quality</a:t>
            </a:r>
            <a:r>
              <a:rPr lang="tr-TR" sz="2200" i="1" dirty="0" smtClean="0"/>
              <a:t> of </a:t>
            </a:r>
            <a:r>
              <a:rPr lang="tr-TR" sz="2200" i="1" dirty="0" err="1" smtClean="0"/>
              <a:t>teacher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decision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making</a:t>
            </a:r>
            <a:r>
              <a:rPr lang="tr-TR" sz="2200" dirty="0" smtClean="0"/>
              <a:t>. </a:t>
            </a:r>
            <a:r>
              <a:rPr lang="tr-TR" sz="2200" dirty="0" err="1" smtClean="0"/>
              <a:t>London</a:t>
            </a:r>
            <a:r>
              <a:rPr lang="tr-TR" sz="2200" dirty="0" smtClean="0"/>
              <a:t>: Lawrence </a:t>
            </a:r>
            <a:r>
              <a:rPr lang="tr-TR" sz="2200" dirty="0" err="1" smtClean="0"/>
              <a:t>Erlbaum</a:t>
            </a:r>
            <a:r>
              <a:rPr lang="tr-TR" sz="2200" smtClean="0"/>
              <a:t>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 err="1" smtClean="0"/>
              <a:t>Goodrich</a:t>
            </a:r>
            <a:r>
              <a:rPr lang="tr-TR" sz="2200" dirty="0" smtClean="0"/>
              <a:t>, H. (2005). </a:t>
            </a:r>
            <a:r>
              <a:rPr lang="tr-TR" sz="2200" dirty="0" err="1" smtClean="0"/>
              <a:t>Teaching</a:t>
            </a:r>
            <a:r>
              <a:rPr lang="tr-TR" sz="2200" dirty="0" smtClean="0"/>
              <a:t> </a:t>
            </a:r>
            <a:r>
              <a:rPr lang="tr-TR" sz="2200" dirty="0" err="1" smtClean="0"/>
              <a:t>with</a:t>
            </a:r>
            <a:r>
              <a:rPr lang="tr-TR" sz="2200" dirty="0" smtClean="0"/>
              <a:t> </a:t>
            </a:r>
            <a:r>
              <a:rPr lang="tr-TR" sz="2200" dirty="0" err="1" smtClean="0"/>
              <a:t>rubrics</a:t>
            </a:r>
            <a:r>
              <a:rPr lang="tr-TR" sz="2200" dirty="0" smtClean="0"/>
              <a:t>: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good</a:t>
            </a:r>
            <a:r>
              <a:rPr lang="tr-TR" sz="2200" dirty="0" smtClean="0"/>
              <a:t>,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bad</a:t>
            </a:r>
            <a:r>
              <a:rPr lang="tr-TR" sz="2200" dirty="0" smtClean="0"/>
              <a:t> </a:t>
            </a:r>
            <a:r>
              <a:rPr lang="tr-TR" sz="2200" dirty="0" err="1" smtClean="0"/>
              <a:t>and</a:t>
            </a:r>
            <a:r>
              <a:rPr lang="tr-TR" sz="2200" dirty="0" smtClean="0"/>
              <a:t> </a:t>
            </a: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 smtClean="0"/>
              <a:t>ugly</a:t>
            </a:r>
            <a:r>
              <a:rPr lang="tr-TR" sz="2200" dirty="0" smtClean="0"/>
              <a:t>. </a:t>
            </a:r>
            <a:r>
              <a:rPr lang="tr-TR" sz="2200" i="1" dirty="0" err="1" smtClean="0"/>
              <a:t>College</a:t>
            </a:r>
            <a:r>
              <a:rPr lang="tr-TR" sz="2200" i="1" dirty="0" smtClean="0"/>
              <a:t>		 </a:t>
            </a:r>
            <a:r>
              <a:rPr lang="tr-TR" sz="2200" i="1" dirty="0" err="1" smtClean="0"/>
              <a:t>Teaching</a:t>
            </a:r>
            <a:r>
              <a:rPr lang="tr-TR" sz="2200" i="1" dirty="0" smtClean="0"/>
              <a:t>, 53 </a:t>
            </a:r>
            <a:r>
              <a:rPr lang="tr-TR" sz="2200" dirty="0" smtClean="0"/>
              <a:t>(1), 27-31.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321</Words>
  <Application>Microsoft Office PowerPoint</Application>
  <PresentationFormat>Geniş ekran</PresentationFormat>
  <Paragraphs>52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Dereceli Puanlama Anahtarı</vt:lpstr>
      <vt:lpstr>Dereceli puanlama anahtarı</vt:lpstr>
      <vt:lpstr>Dereceli puanlama anahtarının özellikleri</vt:lpstr>
      <vt:lpstr>Dereceli Puanlama Anahtarı Kullanmanın Yararları</vt:lpstr>
      <vt:lpstr>Dereceli puanlama anahtarının türleri</vt:lpstr>
      <vt:lpstr>Dereceli Puanlama Anahtarları Hazırlanırken Dikkat Edilmesi Gereken Noktalar</vt:lpstr>
      <vt:lpstr>Puanlama sürecinde yapılan hatalar</vt:lpstr>
      <vt:lpstr>DPA’nın geçerliği ve güvenirliği nasıl sağlanmalı?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9</cp:revision>
  <dcterms:created xsi:type="dcterms:W3CDTF">2017-05-16T13:19:38Z</dcterms:created>
  <dcterms:modified xsi:type="dcterms:W3CDTF">2018-01-27T10:26:21Z</dcterms:modified>
</cp:coreProperties>
</file>