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64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76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30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34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302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756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011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934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26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36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289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CA377-B452-48AE-820F-15FE8C657AB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3883F-D3AC-4AB0-9390-C6ECD0B313C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802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6.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 ve </a:t>
            </a:r>
            <a:r>
              <a:rPr lang="tr-TR" dirty="0" err="1" smtClean="0"/>
              <a:t>Aligarh</a:t>
            </a:r>
            <a:r>
              <a:rPr lang="tr-TR" dirty="0" smtClean="0"/>
              <a:t> Hareketinin Urdu Edebiyatına Etkileri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492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3502" y="1812746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tr-TR" b="1" i="1" dirty="0" err="1"/>
              <a:t>Sir</a:t>
            </a:r>
            <a:r>
              <a:rPr lang="tr-TR" b="1" i="1" dirty="0"/>
              <a:t> </a:t>
            </a:r>
            <a:r>
              <a:rPr lang="tr-TR" b="1" i="1" dirty="0" err="1"/>
              <a:t>Seyyid</a:t>
            </a:r>
            <a:r>
              <a:rPr lang="tr-TR" b="1" i="1" dirty="0"/>
              <a:t> </a:t>
            </a:r>
            <a:r>
              <a:rPr lang="tr-TR" b="1" i="1" dirty="0" err="1"/>
              <a:t>Ahmed</a:t>
            </a:r>
            <a:r>
              <a:rPr lang="tr-TR" b="1" i="1" dirty="0"/>
              <a:t> Han ve </a:t>
            </a:r>
            <a:r>
              <a:rPr lang="tr-TR" b="1" i="1" dirty="0" err="1"/>
              <a:t>Aligarlı</a:t>
            </a:r>
            <a:r>
              <a:rPr lang="tr-TR" b="1" i="1" dirty="0"/>
              <a:t> Hareketi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Sir</a:t>
            </a:r>
            <a:r>
              <a:rPr lang="tr-TR" dirty="0"/>
              <a:t> </a:t>
            </a:r>
            <a:r>
              <a:rPr lang="tr-TR" dirty="0" err="1"/>
              <a:t>Seyyid</a:t>
            </a:r>
            <a:r>
              <a:rPr lang="tr-TR" dirty="0"/>
              <a:t> </a:t>
            </a:r>
            <a:r>
              <a:rPr lang="tr-TR" dirty="0" err="1"/>
              <a:t>Ahmed</a:t>
            </a:r>
            <a:r>
              <a:rPr lang="tr-TR" dirty="0"/>
              <a:t> Han 1817 yılında Delhi’de dünyaya geldi. ‘‘Ataları Arabistan’dan önce </a:t>
            </a:r>
            <a:r>
              <a:rPr lang="tr-TR" dirty="0" err="1"/>
              <a:t>Damghan’a</a:t>
            </a:r>
            <a:r>
              <a:rPr lang="tr-TR" dirty="0"/>
              <a:t> gelmiş sonra </a:t>
            </a:r>
            <a:r>
              <a:rPr lang="tr-TR" dirty="0" err="1"/>
              <a:t>Hamadan</a:t>
            </a:r>
            <a:r>
              <a:rPr lang="tr-TR" dirty="0"/>
              <a:t> ve </a:t>
            </a:r>
            <a:r>
              <a:rPr lang="tr-TR" dirty="0" err="1"/>
              <a:t>Herat’a</a:t>
            </a:r>
            <a:r>
              <a:rPr lang="tr-TR" dirty="0"/>
              <a:t> gitmişler, Şah Cihan zamanında Hindistan’a gelip yerleşmişlerdi… </a:t>
            </a:r>
            <a:endParaRPr lang="tr-TR" dirty="0" smtClean="0"/>
          </a:p>
          <a:p>
            <a:r>
              <a:rPr lang="tr-TR" dirty="0" smtClean="0"/>
              <a:t>Büyükbabası</a:t>
            </a:r>
            <a:r>
              <a:rPr lang="tr-TR" dirty="0"/>
              <a:t>, </a:t>
            </a:r>
            <a:r>
              <a:rPr lang="tr-TR" dirty="0" err="1"/>
              <a:t>Alemgir</a:t>
            </a:r>
            <a:r>
              <a:rPr lang="tr-TR" dirty="0"/>
              <a:t> II tarafından </a:t>
            </a:r>
            <a:r>
              <a:rPr lang="tr-TR" dirty="0" err="1"/>
              <a:t>Navab</a:t>
            </a:r>
            <a:r>
              <a:rPr lang="tr-TR" dirty="0"/>
              <a:t> </a:t>
            </a:r>
            <a:r>
              <a:rPr lang="tr-TR" dirty="0" err="1"/>
              <a:t>Cevad-ud</a:t>
            </a:r>
            <a:r>
              <a:rPr lang="tr-TR" dirty="0"/>
              <a:t> Devle unvanıyla onurlandırılmıştı. Bu onur daha sonraları </a:t>
            </a:r>
            <a:r>
              <a:rPr lang="tr-TR" dirty="0" err="1"/>
              <a:t>Seyyid</a:t>
            </a:r>
            <a:r>
              <a:rPr lang="tr-TR" dirty="0"/>
              <a:t> </a:t>
            </a:r>
            <a:r>
              <a:rPr lang="tr-TR" dirty="0" err="1"/>
              <a:t>Ahmed’e</a:t>
            </a:r>
            <a:r>
              <a:rPr lang="tr-TR" dirty="0"/>
              <a:t> de ihsan olunmuştu. Saygın biri olan babası Mir </a:t>
            </a:r>
            <a:r>
              <a:rPr lang="tr-TR" dirty="0" err="1"/>
              <a:t>Taki</a:t>
            </a:r>
            <a:r>
              <a:rPr lang="tr-TR" dirty="0"/>
              <a:t>, Ekber Şah II tarafından önerilen başbakanlık görevini geri çevirmişti. Annesi </a:t>
            </a:r>
            <a:r>
              <a:rPr lang="tr-TR" dirty="0" err="1"/>
              <a:t>Azizun</a:t>
            </a:r>
            <a:r>
              <a:rPr lang="tr-TR" dirty="0"/>
              <a:t> Nisa Begüm kültürlü bir hanımdı. Onu büyütüp, zamanının geleneksel eğitimini almasını sağlamıştı. </a:t>
            </a:r>
            <a:endParaRPr lang="tr-TR" dirty="0" smtClean="0"/>
          </a:p>
          <a:p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/>
              <a:t>Ahmed</a:t>
            </a:r>
            <a:r>
              <a:rPr lang="tr-TR" dirty="0"/>
              <a:t>; </a:t>
            </a:r>
            <a:r>
              <a:rPr lang="tr-TR" dirty="0" err="1"/>
              <a:t>Galib</a:t>
            </a:r>
            <a:r>
              <a:rPr lang="tr-TR" dirty="0"/>
              <a:t>, </a:t>
            </a:r>
            <a:r>
              <a:rPr lang="tr-TR" dirty="0" err="1"/>
              <a:t>Sahbai</a:t>
            </a:r>
            <a:r>
              <a:rPr lang="tr-TR" dirty="0"/>
              <a:t>, </a:t>
            </a:r>
            <a:r>
              <a:rPr lang="tr-TR" dirty="0" err="1"/>
              <a:t>Azurda</a:t>
            </a:r>
            <a:r>
              <a:rPr lang="tr-TR" dirty="0"/>
              <a:t>, </a:t>
            </a:r>
            <a:r>
              <a:rPr lang="tr-TR" dirty="0" err="1"/>
              <a:t>Müfti</a:t>
            </a:r>
            <a:r>
              <a:rPr lang="tr-TR" dirty="0"/>
              <a:t> </a:t>
            </a:r>
            <a:r>
              <a:rPr lang="tr-TR" dirty="0" err="1"/>
              <a:t>Sadr-uddin</a:t>
            </a:r>
            <a:r>
              <a:rPr lang="tr-TR" dirty="0"/>
              <a:t>, </a:t>
            </a:r>
            <a:r>
              <a:rPr lang="tr-TR" dirty="0" err="1"/>
              <a:t>Şifta</a:t>
            </a:r>
            <a:r>
              <a:rPr lang="tr-TR" dirty="0"/>
              <a:t>, </a:t>
            </a:r>
            <a:r>
              <a:rPr lang="tr-TR" dirty="0" err="1"/>
              <a:t>Mumin</a:t>
            </a:r>
            <a:r>
              <a:rPr lang="tr-TR" dirty="0"/>
              <a:t>, </a:t>
            </a:r>
            <a:r>
              <a:rPr lang="tr-TR" dirty="0" err="1"/>
              <a:t>Navab</a:t>
            </a:r>
            <a:r>
              <a:rPr lang="tr-TR" dirty="0"/>
              <a:t> Ziya-</a:t>
            </a:r>
            <a:r>
              <a:rPr lang="tr-TR" dirty="0" err="1"/>
              <a:t>uddin</a:t>
            </a:r>
            <a:r>
              <a:rPr lang="tr-TR" dirty="0"/>
              <a:t> </a:t>
            </a:r>
            <a:r>
              <a:rPr lang="tr-TR" dirty="0" err="1"/>
              <a:t>Ahmed</a:t>
            </a:r>
            <a:r>
              <a:rPr lang="tr-TR" dirty="0"/>
              <a:t> Han ve diğer bazı alimlerin ortamında yaşamıştı. </a:t>
            </a:r>
            <a:r>
              <a:rPr lang="tr-TR" dirty="0" err="1"/>
              <a:t>Galib’e</a:t>
            </a:r>
            <a:r>
              <a:rPr lang="tr-TR" dirty="0"/>
              <a:t> amca diye hitap ederdi.  Çalışma hayatına Delhi’de 1838 yılında </a:t>
            </a:r>
            <a:r>
              <a:rPr lang="tr-TR" dirty="0" err="1"/>
              <a:t>başsekreter</a:t>
            </a:r>
            <a:r>
              <a:rPr lang="tr-TR" dirty="0"/>
              <a:t> olarak başladı…1841 yılında </a:t>
            </a:r>
            <a:r>
              <a:rPr lang="tr-TR" dirty="0" err="1"/>
              <a:t>munsiflik</a:t>
            </a:r>
            <a:r>
              <a:rPr lang="tr-TR" dirty="0"/>
              <a:t> sınavını verip </a:t>
            </a:r>
            <a:r>
              <a:rPr lang="tr-TR" dirty="0" err="1"/>
              <a:t>munsif</a:t>
            </a:r>
            <a:r>
              <a:rPr lang="tr-TR" dirty="0"/>
              <a:t> olarak atandı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1846 yılından 1854’e kadar Delhi’de yargıç olarak kaldı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Burada Delhi’nin anıt mezarlar, mimari kalıntılarıyla ilgili </a:t>
            </a:r>
            <a:r>
              <a:rPr lang="tr-TR" i="1" dirty="0" err="1"/>
              <a:t>Asaras</a:t>
            </a:r>
            <a:r>
              <a:rPr lang="tr-TR" i="1" dirty="0"/>
              <a:t> </a:t>
            </a:r>
            <a:r>
              <a:rPr lang="tr-TR" i="1" dirty="0" err="1"/>
              <a:t>Sanadid</a:t>
            </a:r>
            <a:r>
              <a:rPr lang="tr-TR" i="1" dirty="0"/>
              <a:t> </a:t>
            </a:r>
            <a:r>
              <a:rPr lang="tr-TR" dirty="0"/>
              <a:t>adlı çalışmasını düzenledi.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89318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Büyük ilgi gören bu eserin  İngilizceye tercümesi de denenmişti. 1861 yılında Fransızca çevirisini </a:t>
            </a:r>
            <a:r>
              <a:rPr lang="tr-TR" dirty="0" err="1" smtClean="0"/>
              <a:t>Gacin</a:t>
            </a:r>
            <a:r>
              <a:rPr lang="tr-TR" dirty="0" smtClean="0"/>
              <a:t> De </a:t>
            </a:r>
            <a:r>
              <a:rPr lang="tr-TR" dirty="0" err="1" smtClean="0"/>
              <a:t>Tassy</a:t>
            </a:r>
            <a:r>
              <a:rPr lang="tr-TR" dirty="0" smtClean="0"/>
              <a:t> yayımlamıştı. </a:t>
            </a:r>
          </a:p>
          <a:p>
            <a:r>
              <a:rPr lang="tr-TR" dirty="0" smtClean="0"/>
              <a:t>1842’de Cila-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Kalub</a:t>
            </a:r>
            <a:r>
              <a:rPr lang="tr-TR" dirty="0" smtClean="0"/>
              <a:t> başlığıyla Muhammed’in doğumu üstüne bir risale yazdı. 1844’te </a:t>
            </a:r>
            <a:r>
              <a:rPr lang="tr-TR" dirty="0" err="1" smtClean="0"/>
              <a:t>Tuhfa</a:t>
            </a:r>
            <a:r>
              <a:rPr lang="tr-TR" dirty="0" smtClean="0"/>
              <a:t>-i Hasan, 1844’de Farsça </a:t>
            </a:r>
            <a:r>
              <a:rPr lang="tr-TR" dirty="0" err="1" smtClean="0"/>
              <a:t>Meyar-ul</a:t>
            </a:r>
            <a:r>
              <a:rPr lang="tr-TR" dirty="0" smtClean="0"/>
              <a:t> </a:t>
            </a:r>
            <a:r>
              <a:rPr lang="tr-TR" dirty="0" err="1" smtClean="0"/>
              <a:t>Akul’un</a:t>
            </a:r>
            <a:r>
              <a:rPr lang="tr-TR" dirty="0" smtClean="0"/>
              <a:t> çevirisi olan Tahsil fi </a:t>
            </a:r>
            <a:r>
              <a:rPr lang="tr-TR" dirty="0" err="1" smtClean="0"/>
              <a:t>Jcarh-ul</a:t>
            </a:r>
            <a:r>
              <a:rPr lang="tr-TR" dirty="0" smtClean="0"/>
              <a:t> </a:t>
            </a:r>
            <a:r>
              <a:rPr lang="tr-TR" dirty="0" err="1" smtClean="0"/>
              <a:t>Sail’i</a:t>
            </a:r>
            <a:r>
              <a:rPr lang="tr-TR" dirty="0" smtClean="0"/>
              <a:t> yazdı.</a:t>
            </a:r>
          </a:p>
          <a:p>
            <a:r>
              <a:rPr lang="tr-TR" dirty="0" smtClean="0"/>
              <a:t> 1846-1863 yılları arasında birçok risale yazdı; 1846’da </a:t>
            </a:r>
            <a:r>
              <a:rPr lang="tr-TR" dirty="0" err="1" smtClean="0"/>
              <a:t>Favaid-ul</a:t>
            </a:r>
            <a:r>
              <a:rPr lang="tr-TR" dirty="0" smtClean="0"/>
              <a:t> Efkar; </a:t>
            </a:r>
            <a:r>
              <a:rPr lang="tr-TR" dirty="0" err="1" smtClean="0"/>
              <a:t>Kavl</a:t>
            </a:r>
            <a:r>
              <a:rPr lang="tr-TR" dirty="0" smtClean="0"/>
              <a:t>-i Metin; 1849’da </a:t>
            </a:r>
            <a:r>
              <a:rPr lang="tr-TR" dirty="0" err="1" smtClean="0"/>
              <a:t>Kelimet-ul</a:t>
            </a:r>
            <a:r>
              <a:rPr lang="tr-TR" dirty="0" smtClean="0"/>
              <a:t> Hak; 1850’de </a:t>
            </a:r>
            <a:r>
              <a:rPr lang="tr-TR" dirty="0" err="1" smtClean="0"/>
              <a:t>Rah</a:t>
            </a:r>
            <a:r>
              <a:rPr lang="tr-TR" dirty="0" smtClean="0"/>
              <a:t> </a:t>
            </a:r>
            <a:r>
              <a:rPr lang="tr-TR" dirty="0" err="1" smtClean="0"/>
              <a:t>Sunnat</a:t>
            </a:r>
            <a:r>
              <a:rPr lang="tr-TR" dirty="0" smtClean="0"/>
              <a:t>, 1852’de </a:t>
            </a:r>
            <a:r>
              <a:rPr lang="tr-TR" dirty="0" err="1" smtClean="0"/>
              <a:t>Yamnaka</a:t>
            </a:r>
            <a:r>
              <a:rPr lang="tr-TR" dirty="0" smtClean="0"/>
              <a:t> (Farsça) </a:t>
            </a:r>
            <a:r>
              <a:rPr lang="tr-TR" dirty="0" err="1" smtClean="0"/>
              <a:t>Silsilat-ul</a:t>
            </a:r>
            <a:r>
              <a:rPr lang="tr-TR" dirty="0" smtClean="0"/>
              <a:t> Malikin, 1852 </a:t>
            </a:r>
            <a:r>
              <a:rPr lang="tr-TR" dirty="0" err="1" smtClean="0"/>
              <a:t>Yudishtar’dan</a:t>
            </a:r>
            <a:r>
              <a:rPr lang="tr-TR" dirty="0" smtClean="0"/>
              <a:t> Delhi’nin krallarının uzunca bir listesi ve 1853’te </a:t>
            </a:r>
            <a:r>
              <a:rPr lang="tr-TR" i="1" dirty="0" smtClean="0"/>
              <a:t>Kimya-i Saadet’i </a:t>
            </a:r>
            <a:r>
              <a:rPr lang="tr-TR" dirty="0" smtClean="0"/>
              <a:t>yazdı. </a:t>
            </a:r>
          </a:p>
          <a:p>
            <a:r>
              <a:rPr lang="tr-TR" dirty="0" smtClean="0"/>
              <a:t>1855 yılında yargıç olarak </a:t>
            </a:r>
            <a:r>
              <a:rPr lang="tr-TR" dirty="0" err="1" smtClean="0"/>
              <a:t>Becnur’a</a:t>
            </a:r>
            <a:r>
              <a:rPr lang="tr-TR" dirty="0" smtClean="0"/>
              <a:t> tayin edildi…’’</a:t>
            </a:r>
          </a:p>
          <a:p>
            <a:r>
              <a:rPr lang="tr-TR" dirty="0" smtClean="0"/>
              <a:t>    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Han’ın annesi Aziz-un Nisa Begüm ünlü </a:t>
            </a:r>
            <a:r>
              <a:rPr lang="tr-TR" dirty="0" err="1" smtClean="0"/>
              <a:t>sufi</a:t>
            </a:r>
            <a:r>
              <a:rPr lang="tr-TR" dirty="0" smtClean="0"/>
              <a:t> şair Hoca Mir </a:t>
            </a:r>
            <a:r>
              <a:rPr lang="tr-TR" dirty="0" err="1" smtClean="0"/>
              <a:t>Derd’in</a:t>
            </a:r>
            <a:r>
              <a:rPr lang="tr-TR" dirty="0" smtClean="0"/>
              <a:t> sülalesindendi. </a:t>
            </a:r>
            <a:r>
              <a:rPr lang="tr-TR" dirty="0" err="1" smtClean="0"/>
              <a:t>Ahmed</a:t>
            </a:r>
            <a:r>
              <a:rPr lang="tr-TR" dirty="0" smtClean="0"/>
              <a:t> Han da diğer pek çok ünlü kişi gibi zamanının en gözde ilimlerini tahsil etti.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Galib</a:t>
            </a:r>
            <a:r>
              <a:rPr lang="tr-TR" dirty="0" smtClean="0"/>
              <a:t>, </a:t>
            </a:r>
            <a:r>
              <a:rPr lang="tr-TR" dirty="0" err="1" smtClean="0"/>
              <a:t>Mumin</a:t>
            </a:r>
            <a:r>
              <a:rPr lang="tr-TR" dirty="0" smtClean="0"/>
              <a:t>, </a:t>
            </a:r>
            <a:r>
              <a:rPr lang="tr-TR" dirty="0" err="1" smtClean="0"/>
              <a:t>Zauk</a:t>
            </a:r>
            <a:r>
              <a:rPr lang="tr-TR" dirty="0" smtClean="0"/>
              <a:t>, Mevlana </a:t>
            </a:r>
            <a:r>
              <a:rPr lang="tr-TR" dirty="0" err="1" smtClean="0"/>
              <a:t>Sohbai</a:t>
            </a:r>
            <a:r>
              <a:rPr lang="tr-TR" dirty="0" smtClean="0"/>
              <a:t>, Mustafa Han </a:t>
            </a:r>
            <a:r>
              <a:rPr lang="tr-TR" dirty="0" err="1" smtClean="0"/>
              <a:t>Şifta</a:t>
            </a:r>
            <a:r>
              <a:rPr lang="tr-TR" dirty="0" smtClean="0"/>
              <a:t> gibi çok önemli kişilerle bir araya gelerek onlardan feyz almıştır. Şah İsmail </a:t>
            </a:r>
            <a:r>
              <a:rPr lang="tr-TR" dirty="0" err="1" smtClean="0"/>
              <a:t>Şehid’in</a:t>
            </a:r>
            <a:r>
              <a:rPr lang="tr-TR" dirty="0" smtClean="0"/>
              <a:t> vaazlarına da büyük bir inançla katılmış böylece eski-yeni ilimler hakkında bilgi sahibi olmuştu.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720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 Babasının ölümünden sonra 1838’de Bahadır Şirketinin idaresinde baş yazar yardımcısı olarak görev aldı.</a:t>
            </a:r>
          </a:p>
          <a:p>
            <a:r>
              <a:rPr lang="tr-TR" dirty="0" smtClean="0"/>
              <a:t> Çalışmaları ve kişiliği sayesinde kısa sürede yargıçlığa kadar yükseldi. </a:t>
            </a:r>
            <a:r>
              <a:rPr lang="tr-TR" dirty="0" err="1" smtClean="0"/>
              <a:t>Fetihpur</a:t>
            </a:r>
            <a:r>
              <a:rPr lang="tr-TR" dirty="0" smtClean="0"/>
              <a:t>, </a:t>
            </a:r>
            <a:r>
              <a:rPr lang="tr-TR" dirty="0" err="1" smtClean="0"/>
              <a:t>Bacnur</a:t>
            </a:r>
            <a:r>
              <a:rPr lang="tr-TR" dirty="0" smtClean="0"/>
              <a:t>, </a:t>
            </a:r>
            <a:r>
              <a:rPr lang="tr-TR" dirty="0" err="1" smtClean="0"/>
              <a:t>Benares</a:t>
            </a:r>
            <a:r>
              <a:rPr lang="tr-TR" dirty="0" smtClean="0"/>
              <a:t>, </a:t>
            </a:r>
            <a:r>
              <a:rPr lang="tr-TR" dirty="0" err="1" smtClean="0"/>
              <a:t>Gazipur</a:t>
            </a:r>
            <a:r>
              <a:rPr lang="tr-TR" dirty="0" smtClean="0"/>
              <a:t> ve Delhi gibi çeşitli şehirlerde görev yaptı. </a:t>
            </a:r>
          </a:p>
          <a:p>
            <a:r>
              <a:rPr lang="tr-TR" dirty="0" smtClean="0"/>
              <a:t>1857’de Bağımsızlık savaşı başladığında </a:t>
            </a:r>
            <a:r>
              <a:rPr lang="tr-TR" dirty="0" err="1" smtClean="0"/>
              <a:t>Bacnur’da</a:t>
            </a:r>
            <a:r>
              <a:rPr lang="tr-TR" dirty="0" smtClean="0"/>
              <a:t> görev yapmaktaydı. </a:t>
            </a:r>
          </a:p>
          <a:p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 bu savaş esnasında birçok </a:t>
            </a:r>
            <a:r>
              <a:rPr lang="tr-TR" dirty="0" err="1" smtClean="0"/>
              <a:t>İngilizi</a:t>
            </a:r>
            <a:r>
              <a:rPr lang="tr-TR" dirty="0" smtClean="0"/>
              <a:t> ölümden kurtarmış, ayaklanmanın bitimine değin  ‘‘İngilizlere bağlı kalmış ve onların sonda galip geleceklerinden hiç şüphe etmemiştir…</a:t>
            </a:r>
          </a:p>
          <a:p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Ahmed’in</a:t>
            </a:r>
            <a:r>
              <a:rPr lang="tr-TR" dirty="0" smtClean="0"/>
              <a:t> 1885’e kadar başlıca işi Hindistan Müslümanlarını İngiliz hükümetine dost etmek ve bilhassa ayaklanma dolayısıyla hasıl olan düşmanlık ve şüpheleri ortadan kaldırmak </a:t>
            </a:r>
            <a:r>
              <a:rPr lang="tr-TR" dirty="0" err="1" smtClean="0"/>
              <a:t>mütaassıp</a:t>
            </a:r>
            <a:r>
              <a:rPr lang="tr-TR" dirty="0" smtClean="0"/>
              <a:t> Müslüman ulemanın ‘kafir’ müstevli addettikleri İngilizlerin hem egemenlik hem de kültürlerine karşı gösterdikleri düşmanlıkla mücadele edip Müslümanları her yönden İngilizlere ısındırmaya çalışmak olmuştur ve bu çalışma başarıyla sonuçlanmıştır.’’ </a:t>
            </a:r>
          </a:p>
          <a:p>
            <a:r>
              <a:rPr lang="tr-TR" dirty="0" smtClean="0"/>
              <a:t>     İngilizler kendilerine bağlılığını ve yardımlarını unutmadıklarının nişanesi olarak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Ahmed’e</a:t>
            </a:r>
            <a:r>
              <a:rPr lang="tr-TR" dirty="0" smtClean="0"/>
              <a:t>  </a:t>
            </a:r>
            <a:r>
              <a:rPr lang="tr-TR" i="1" dirty="0" err="1" smtClean="0"/>
              <a:t>Sir</a:t>
            </a:r>
            <a:r>
              <a:rPr lang="tr-TR" i="1" dirty="0" smtClean="0"/>
              <a:t> </a:t>
            </a:r>
            <a:r>
              <a:rPr lang="tr-TR" dirty="0" smtClean="0"/>
              <a:t>unvanını verdiler. Ayrıca iki yüz rupi aylık bağladılar. İngilizler Müslümanları en büyük düşmanları olarak görüyorlar  bu yüzden de Müslümanları sindirmek hatta yok etmek arzusuyla baskılarını artırıyorlardı.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 İngilizlerin bu düşmanca duygu ve tavırlarını bertaraf etmek amacıyla pek çok edebi çalışmaya imza atmıştır. Bu edebi çalışmalarını, nesir alanında yaptığı hizmetleri dönemlere ayırmıştık</a:t>
            </a:r>
          </a:p>
        </p:txBody>
      </p:sp>
    </p:spTree>
    <p:extLst>
      <p:ext uri="{BB962C8B-B14F-4D97-AF65-F5344CB8AC3E}">
        <p14:creationId xmlns:p14="http://schemas.microsoft.com/office/powerpoint/2010/main" val="4024471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. İlk dönemi olan ve 1857 yılına kadarki süreye kadar irili ufaklı yaklaşık on iki risale ya da kitap yazmıştır. Bunlardan bazıları şunlardır:</a:t>
            </a:r>
          </a:p>
          <a:p>
            <a:r>
              <a:rPr lang="tr-TR" dirty="0" smtClean="0"/>
              <a:t>     1- </a:t>
            </a:r>
            <a:r>
              <a:rPr lang="tr-TR" i="1" dirty="0" smtClean="0"/>
              <a:t>Cam-i Cem </a:t>
            </a:r>
            <a:r>
              <a:rPr lang="tr-TR" dirty="0" smtClean="0"/>
              <a:t>adlı eserinde Moğol padişahlarının durumlarını anlatır.</a:t>
            </a:r>
          </a:p>
          <a:p>
            <a:r>
              <a:rPr lang="tr-TR" i="1" dirty="0" smtClean="0"/>
              <a:t>     </a:t>
            </a:r>
            <a:r>
              <a:rPr lang="tr-TR" dirty="0" smtClean="0"/>
              <a:t>2- </a:t>
            </a:r>
            <a:r>
              <a:rPr lang="tr-TR" i="1" dirty="0" err="1" smtClean="0"/>
              <a:t>İntihab-ul</a:t>
            </a:r>
            <a:r>
              <a:rPr lang="tr-TR" i="1" dirty="0" smtClean="0"/>
              <a:t> </a:t>
            </a:r>
            <a:r>
              <a:rPr lang="tr-TR" i="1" dirty="0" err="1" smtClean="0"/>
              <a:t>Ehvan</a:t>
            </a:r>
            <a:r>
              <a:rPr lang="tr-TR" i="1" dirty="0" smtClean="0"/>
              <a:t>, </a:t>
            </a:r>
            <a:r>
              <a:rPr lang="tr-TR" dirty="0" smtClean="0"/>
              <a:t>kardeşi </a:t>
            </a:r>
            <a:r>
              <a:rPr lang="tr-TR" dirty="0" err="1" smtClean="0"/>
              <a:t>Seyyid</a:t>
            </a:r>
            <a:r>
              <a:rPr lang="tr-TR" dirty="0" smtClean="0"/>
              <a:t> Muhammed’le birlikte </a:t>
            </a:r>
            <a:r>
              <a:rPr lang="tr-TR" dirty="0" err="1" smtClean="0"/>
              <a:t>munsiflik</a:t>
            </a:r>
            <a:r>
              <a:rPr lang="tr-TR" dirty="0" smtClean="0"/>
              <a:t> sınavına katılacak kişiler için derlenmiş bir çalışmadır.</a:t>
            </a:r>
          </a:p>
          <a:p>
            <a:r>
              <a:rPr lang="tr-TR" dirty="0" smtClean="0"/>
              <a:t>     3- </a:t>
            </a:r>
            <a:r>
              <a:rPr lang="tr-TR" i="1" dirty="0" smtClean="0"/>
              <a:t>Kimya-i Saadet </a:t>
            </a:r>
            <a:r>
              <a:rPr lang="tr-TR" dirty="0" smtClean="0"/>
              <a:t>(1853) İmam Gazali’nin aynı adı taşıyan ünlü kitabının ilk üç bölümünün  Urdu diline çevirisidir.</a:t>
            </a:r>
          </a:p>
          <a:p>
            <a:r>
              <a:rPr lang="tr-TR" dirty="0" smtClean="0"/>
              <a:t>     4- </a:t>
            </a:r>
            <a:r>
              <a:rPr lang="tr-TR" i="1" dirty="0" smtClean="0"/>
              <a:t>Tarih-i </a:t>
            </a:r>
            <a:r>
              <a:rPr lang="tr-TR" i="1" dirty="0" err="1" smtClean="0"/>
              <a:t>Zıla</a:t>
            </a:r>
            <a:r>
              <a:rPr lang="tr-TR" i="1" dirty="0" smtClean="0"/>
              <a:t>-i </a:t>
            </a:r>
            <a:r>
              <a:rPr lang="tr-TR" i="1" dirty="0" err="1" smtClean="0"/>
              <a:t>Becnur</a:t>
            </a:r>
            <a:r>
              <a:rPr lang="tr-TR" i="1" dirty="0" smtClean="0"/>
              <a:t>, </a:t>
            </a:r>
            <a:r>
              <a:rPr lang="tr-TR" dirty="0" err="1" smtClean="0"/>
              <a:t>Becnur’da</a:t>
            </a:r>
            <a:r>
              <a:rPr lang="tr-TR" dirty="0" smtClean="0"/>
              <a:t> görev yaptığı süre içinde burayla ilgili tarihi bilgileri kaleme almıştır, ancak müsveddeleri kaybolmuştur.</a:t>
            </a:r>
          </a:p>
          <a:p>
            <a:r>
              <a:rPr lang="tr-TR" dirty="0" smtClean="0"/>
              <a:t>     5- </a:t>
            </a:r>
            <a:r>
              <a:rPr lang="tr-TR" i="1" dirty="0" smtClean="0"/>
              <a:t>Asar-us </a:t>
            </a:r>
            <a:r>
              <a:rPr lang="tr-TR" i="1" dirty="0" err="1" smtClean="0"/>
              <a:t>Sanadid</a:t>
            </a:r>
            <a:r>
              <a:rPr lang="tr-TR" i="1" dirty="0" smtClean="0"/>
              <a:t>, </a:t>
            </a:r>
            <a:r>
              <a:rPr lang="tr-TR" dirty="0" smtClean="0"/>
              <a:t>döneminin en önemli kitabıdır. Delhi’nin kalıntılarıyla ilgilidir.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Han’ın bu dönemiyle ilgili genel olarak, eserlerinde dini ve anlaşılması kolay olmayan ilmi </a:t>
            </a:r>
            <a:r>
              <a:rPr lang="tr-TR" dirty="0" err="1" smtClean="0"/>
              <a:t>uslubun</a:t>
            </a:r>
            <a:r>
              <a:rPr lang="tr-TR" dirty="0" smtClean="0"/>
              <a:t> egemen olduğunu ve bu eserlerin </a:t>
            </a:r>
            <a:r>
              <a:rPr lang="tr-TR" dirty="0" err="1" smtClean="0"/>
              <a:t>Aligarh</a:t>
            </a:r>
            <a:r>
              <a:rPr lang="tr-TR" dirty="0" smtClean="0"/>
              <a:t> Hareketi için bir önem </a:t>
            </a:r>
            <a:r>
              <a:rPr lang="tr-TR" dirty="0" err="1" smtClean="0"/>
              <a:t>arzetmediğini</a:t>
            </a:r>
            <a:r>
              <a:rPr lang="tr-TR" dirty="0" smtClean="0"/>
              <a:t> söyleyebiliriz.</a:t>
            </a:r>
          </a:p>
        </p:txBody>
      </p:sp>
    </p:spTree>
    <p:extLst>
      <p:ext uri="{BB962C8B-B14F-4D97-AF65-F5344CB8AC3E}">
        <p14:creationId xmlns:p14="http://schemas.microsoft.com/office/powerpoint/2010/main" val="3041991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 Daha önce de belirttiğimiz üzere 1857 bağımsızlık savaşı bağımsızlıkla sonuçlanmıştı. </a:t>
            </a:r>
          </a:p>
          <a:p>
            <a:r>
              <a:rPr lang="tr-TR" dirty="0" smtClean="0"/>
              <a:t>Bu, </a:t>
            </a:r>
            <a:r>
              <a:rPr lang="tr-TR" dirty="0" err="1" smtClean="0"/>
              <a:t>Altkıta’da</a:t>
            </a:r>
            <a:r>
              <a:rPr lang="tr-TR" dirty="0" smtClean="0"/>
              <a:t> yaşayan insanlarla İngilizler arasında bir gerginlik yaratmıştı.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</a:t>
            </a:r>
            <a:r>
              <a:rPr lang="tr-TR" dirty="0" smtClean="0"/>
              <a:t> Han aradaki bu hoşnutsuzluk ortamının yumuşatılması hatta giderilmesi gerektiğini düşünüyordu.</a:t>
            </a:r>
          </a:p>
          <a:p>
            <a:r>
              <a:rPr lang="tr-TR" dirty="0" smtClean="0"/>
              <a:t> Bu </a:t>
            </a:r>
            <a:r>
              <a:rPr lang="tr-TR" dirty="0" err="1" smtClean="0"/>
              <a:t>uzlaştırmacı</a:t>
            </a:r>
            <a:r>
              <a:rPr lang="tr-TR" dirty="0" smtClean="0"/>
              <a:t> anlayışıyla birçok eser yazmış ve düşündüklerini bunlar aracılığıyla hem İngilizlere hem de özellikle Müslümanlara anlatmayı amaçlamıştır.</a:t>
            </a:r>
          </a:p>
          <a:p>
            <a:r>
              <a:rPr lang="tr-TR" dirty="0" smtClean="0"/>
              <a:t> İkinci dönem olarak belirlediğimiz bu dönemde yazdığı önemli eserlerden bazılarıysa şunlardır:</a:t>
            </a:r>
          </a:p>
          <a:p>
            <a:r>
              <a:rPr lang="tr-TR" dirty="0" smtClean="0"/>
              <a:t>     1- </a:t>
            </a:r>
            <a:r>
              <a:rPr lang="tr-TR" i="1" dirty="0" smtClean="0"/>
              <a:t>Tarih-i Serkeş-i </a:t>
            </a:r>
            <a:r>
              <a:rPr lang="tr-TR" i="1" dirty="0" err="1" smtClean="0"/>
              <a:t>Becnur</a:t>
            </a:r>
            <a:r>
              <a:rPr lang="tr-TR" i="1" dirty="0" smtClean="0"/>
              <a:t>, </a:t>
            </a:r>
            <a:r>
              <a:rPr lang="tr-TR" dirty="0" smtClean="0"/>
              <a:t>1857’den sonra </a:t>
            </a:r>
            <a:r>
              <a:rPr lang="tr-TR" dirty="0" err="1" smtClean="0"/>
              <a:t>Becnur’da</a:t>
            </a:r>
            <a:r>
              <a:rPr lang="tr-TR" dirty="0" smtClean="0"/>
              <a:t> vuku bulan olayları anlatır.</a:t>
            </a:r>
          </a:p>
          <a:p>
            <a:r>
              <a:rPr lang="tr-TR" i="1" dirty="0" smtClean="0"/>
              <a:t>     2- Risale-i </a:t>
            </a:r>
            <a:r>
              <a:rPr lang="tr-TR" i="1" dirty="0" err="1" smtClean="0"/>
              <a:t>Esbab</a:t>
            </a:r>
            <a:r>
              <a:rPr lang="tr-TR" i="1" dirty="0" smtClean="0"/>
              <a:t>-i </a:t>
            </a:r>
            <a:r>
              <a:rPr lang="tr-TR" i="1" dirty="0" err="1" smtClean="0"/>
              <a:t>Bağavat</a:t>
            </a:r>
            <a:r>
              <a:rPr lang="tr-TR" i="1" dirty="0" smtClean="0"/>
              <a:t>-i </a:t>
            </a:r>
            <a:r>
              <a:rPr lang="tr-TR" i="1" dirty="0" err="1" smtClean="0"/>
              <a:t>Hind</a:t>
            </a:r>
            <a:r>
              <a:rPr lang="tr-TR" i="1" dirty="0" smtClean="0"/>
              <a:t> </a:t>
            </a:r>
            <a:r>
              <a:rPr lang="tr-TR" dirty="0" smtClean="0"/>
              <a:t>(1863), bu dönemde ortaya koyduğu eserlerin en önemlisidir. Hint İsyanının sebepleri anlamına gelen bu yapıtında yerli halkın yanlışlarına parmak basarken İngilizlerin kötü uygulamalarına da işaret etmiştir.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bütün bunlardan haberdar olmalarını istediği İngiliz parlamentosuna bu çalışmanın </a:t>
            </a:r>
            <a:r>
              <a:rPr lang="tr-TR" dirty="0" err="1" smtClean="0"/>
              <a:t>nushalarını</a:t>
            </a:r>
            <a:r>
              <a:rPr lang="tr-TR" dirty="0" smtClean="0"/>
              <a:t> göndermiştir.</a:t>
            </a:r>
          </a:p>
        </p:txBody>
      </p:sp>
    </p:spTree>
    <p:extLst>
      <p:ext uri="{BB962C8B-B14F-4D97-AF65-F5344CB8AC3E}">
        <p14:creationId xmlns:p14="http://schemas.microsoft.com/office/powerpoint/2010/main" val="3733109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 3- </a:t>
            </a:r>
            <a:r>
              <a:rPr lang="tr-TR" i="1" dirty="0" err="1" smtClean="0"/>
              <a:t>Loyal</a:t>
            </a:r>
            <a:r>
              <a:rPr lang="tr-TR" i="1" dirty="0" smtClean="0"/>
              <a:t> </a:t>
            </a:r>
            <a:r>
              <a:rPr lang="tr-TR" i="1" dirty="0" err="1" smtClean="0"/>
              <a:t>Muhammadans</a:t>
            </a:r>
            <a:r>
              <a:rPr lang="tr-TR" i="1" dirty="0" smtClean="0"/>
              <a:t> of </a:t>
            </a:r>
            <a:r>
              <a:rPr lang="tr-TR" i="1" dirty="0" err="1" smtClean="0"/>
              <a:t>İndia</a:t>
            </a:r>
            <a:r>
              <a:rPr lang="tr-TR" i="1" dirty="0" smtClean="0"/>
              <a:t>, </a:t>
            </a:r>
            <a:r>
              <a:rPr lang="tr-TR" dirty="0" smtClean="0"/>
              <a:t>bağımsızlık savaşı sırasında İngilizlerin yanında yer alan Müslümanların durumunu anlattığı eseridir.</a:t>
            </a:r>
          </a:p>
          <a:p>
            <a:r>
              <a:rPr lang="tr-TR" dirty="0" smtClean="0"/>
              <a:t>     4-</a:t>
            </a:r>
            <a:r>
              <a:rPr lang="tr-TR" i="1" dirty="0" smtClean="0"/>
              <a:t>Tahkik </a:t>
            </a:r>
            <a:r>
              <a:rPr lang="tr-TR" i="1" dirty="0" err="1" smtClean="0"/>
              <a:t>Lukta</a:t>
            </a:r>
            <a:r>
              <a:rPr lang="tr-TR" i="1" dirty="0" smtClean="0"/>
              <a:t> </a:t>
            </a:r>
            <a:r>
              <a:rPr lang="tr-TR" i="1" dirty="0" err="1" smtClean="0"/>
              <a:t>Nesara</a:t>
            </a:r>
            <a:r>
              <a:rPr lang="tr-TR" i="1" dirty="0" smtClean="0"/>
              <a:t>,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Müslümanları, Hıristiyanlığa karşı isyan etmekle itham eden İngilizlerin bu söylemlerinin yanlış olduğunu hadisler vasıtasıyla çürütmeye çalışmıştır. </a:t>
            </a:r>
          </a:p>
          <a:p>
            <a:r>
              <a:rPr lang="tr-TR" dirty="0" smtClean="0"/>
              <a:t>     5- </a:t>
            </a:r>
            <a:r>
              <a:rPr lang="tr-TR" i="1" dirty="0" err="1" smtClean="0"/>
              <a:t>Tebin-ul</a:t>
            </a:r>
            <a:r>
              <a:rPr lang="tr-TR" i="1" dirty="0" smtClean="0"/>
              <a:t> Kelam, </a:t>
            </a:r>
            <a:r>
              <a:rPr lang="tr-TR" dirty="0" smtClean="0"/>
              <a:t>İngiliz ve Müslümanların dinsel açıdan birbirlerine uzak durmamaları gerektiğini Kuran, İncil ve Tevrat’ı karşılaştırarak kanıtlamaya çalışmıştır. İki cilt olarak hazırlanmış bir eserdir.</a:t>
            </a:r>
          </a:p>
          <a:p>
            <a:r>
              <a:rPr lang="tr-TR" dirty="0" smtClean="0"/>
              <a:t>     6- </a:t>
            </a:r>
            <a:r>
              <a:rPr lang="tr-TR" i="1" dirty="0" err="1" smtClean="0"/>
              <a:t>Scientific</a:t>
            </a:r>
            <a:r>
              <a:rPr lang="tr-TR" i="1" dirty="0" smtClean="0"/>
              <a:t> </a:t>
            </a:r>
            <a:r>
              <a:rPr lang="tr-TR" i="1" dirty="0" err="1" smtClean="0"/>
              <a:t>Society</a:t>
            </a:r>
            <a:r>
              <a:rPr lang="tr-TR" i="1" dirty="0" smtClean="0"/>
              <a:t> </a:t>
            </a:r>
            <a:r>
              <a:rPr lang="tr-TR" i="1" dirty="0" err="1" smtClean="0"/>
              <a:t>Ahbar</a:t>
            </a:r>
            <a:r>
              <a:rPr lang="tr-TR" i="1" dirty="0" smtClean="0"/>
              <a:t>,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bu isimle bir dernek kurmuştu ve derneğin adını taşıyan bir de gazete çıkarmaya başlamıştı. Burada genel olarak düşündüğünü konularda fikirlerini dile getirmekteydi.</a:t>
            </a:r>
          </a:p>
          <a:p>
            <a:r>
              <a:rPr lang="tr-TR" dirty="0" smtClean="0"/>
              <a:t>     7- </a:t>
            </a:r>
            <a:r>
              <a:rPr lang="tr-TR" i="1" dirty="0" err="1" smtClean="0"/>
              <a:t>Ehkam</a:t>
            </a:r>
            <a:r>
              <a:rPr lang="tr-TR" i="1" dirty="0" smtClean="0"/>
              <a:t>-i </a:t>
            </a:r>
            <a:r>
              <a:rPr lang="tr-TR" i="1" dirty="0" err="1" smtClean="0"/>
              <a:t>T’am</a:t>
            </a:r>
            <a:r>
              <a:rPr lang="tr-TR" i="1" dirty="0" smtClean="0"/>
              <a:t>-i </a:t>
            </a:r>
            <a:r>
              <a:rPr lang="tr-TR" i="1" dirty="0" err="1" smtClean="0"/>
              <a:t>Ehl</a:t>
            </a:r>
            <a:r>
              <a:rPr lang="tr-TR" i="1" dirty="0" smtClean="0"/>
              <a:t>-i </a:t>
            </a:r>
            <a:r>
              <a:rPr lang="tr-TR" i="1" dirty="0" err="1" smtClean="0"/>
              <a:t>Kitab’</a:t>
            </a:r>
            <a:r>
              <a:rPr lang="tr-TR" dirty="0" err="1" smtClean="0"/>
              <a:t>da</a:t>
            </a:r>
            <a:r>
              <a:rPr lang="tr-TR" dirty="0" smtClean="0"/>
              <a:t> Müslümanların şeri hükümlere göre yemelerinde sakınca olan ya da olmayan şeylerden bahsetmiştir. </a:t>
            </a:r>
            <a:r>
              <a:rPr lang="tr-TR" dirty="0" err="1" smtClean="0"/>
              <a:t>Hırıstiyanlarla</a:t>
            </a:r>
            <a:r>
              <a:rPr lang="tr-TR" smtClean="0"/>
              <a:t> birlikte yemek yemenin şeriata uygun olduğunu ifade ederek Müslümanlar ve Hıristiyanları birbirine yaklaştırmaya çalışmıştır.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7701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969</Words>
  <Application>Microsoft Office PowerPoint</Application>
  <PresentationFormat>Geniş ekran</PresentationFormat>
  <Paragraphs>37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6.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Hafta</dc:title>
  <dc:creator>USER</dc:creator>
  <cp:lastModifiedBy>USER</cp:lastModifiedBy>
  <cp:revision>1</cp:revision>
  <dcterms:created xsi:type="dcterms:W3CDTF">2020-04-06T17:00:11Z</dcterms:created>
  <dcterms:modified xsi:type="dcterms:W3CDTF">2020-04-06T17:00:22Z</dcterms:modified>
</cp:coreProperties>
</file>