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28"/>
  </p:normalViewPr>
  <p:slideViewPr>
    <p:cSldViewPr snapToGrid="0" snapToObjects="1">
      <p:cViewPr varScale="1">
        <p:scale>
          <a:sx n="119" d="100"/>
          <a:sy n="119" d="100"/>
        </p:scale>
        <p:origin x="31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198F414-379C-D74B-95C3-E34EB15439F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F9DC3C53-D16E-6148-8E41-EF07104AEA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276452BF-17D2-364E-A3F1-5134EDBA053B}"/>
              </a:ext>
            </a:extLst>
          </p:cNvPr>
          <p:cNvSpPr>
            <a:spLocks noGrp="1"/>
          </p:cNvSpPr>
          <p:nvPr>
            <p:ph type="dt" sz="half" idx="10"/>
          </p:nvPr>
        </p:nvSpPr>
        <p:spPr/>
        <p:txBody>
          <a:bodyPr/>
          <a:lstStyle/>
          <a:p>
            <a:fld id="{AB7ECB23-A501-AE4A-8DC2-9F85104915F7}" type="datetimeFigureOut">
              <a:rPr lang="tr-TR" smtClean="0"/>
              <a:t>27.12.2023</a:t>
            </a:fld>
            <a:endParaRPr lang="tr-TR" dirty="0"/>
          </a:p>
        </p:txBody>
      </p:sp>
      <p:sp>
        <p:nvSpPr>
          <p:cNvPr id="5" name="Alt Bilgi Yer Tutucusu 4">
            <a:extLst>
              <a:ext uri="{FF2B5EF4-FFF2-40B4-BE49-F238E27FC236}">
                <a16:creationId xmlns:a16="http://schemas.microsoft.com/office/drawing/2014/main" id="{CF0A257F-00E1-DF47-8DA3-36DF6A337F5B}"/>
              </a:ext>
            </a:extLst>
          </p:cNvPr>
          <p:cNvSpPr>
            <a:spLocks noGrp="1"/>
          </p:cNvSpPr>
          <p:nvPr>
            <p:ph type="ftr" sz="quarter" idx="11"/>
          </p:nvPr>
        </p:nvSpPr>
        <p:spPr/>
        <p:txBody>
          <a:bodyPr/>
          <a:lstStyle/>
          <a:p>
            <a:endParaRPr lang="tr-TR" dirty="0"/>
          </a:p>
        </p:txBody>
      </p:sp>
      <p:sp>
        <p:nvSpPr>
          <p:cNvPr id="6" name="Slayt Numarası Yer Tutucusu 5">
            <a:extLst>
              <a:ext uri="{FF2B5EF4-FFF2-40B4-BE49-F238E27FC236}">
                <a16:creationId xmlns:a16="http://schemas.microsoft.com/office/drawing/2014/main" id="{65A89D04-6BD2-264B-B2B9-51091D0A94C1}"/>
              </a:ext>
            </a:extLst>
          </p:cNvPr>
          <p:cNvSpPr>
            <a:spLocks noGrp="1"/>
          </p:cNvSpPr>
          <p:nvPr>
            <p:ph type="sldNum" sz="quarter" idx="12"/>
          </p:nvPr>
        </p:nvSpPr>
        <p:spPr/>
        <p:txBody>
          <a:bodyPr/>
          <a:lstStyle/>
          <a:p>
            <a:fld id="{0599AF6A-C3EE-9040-AD81-2B2C32655BC1}" type="slidenum">
              <a:rPr lang="tr-TR" smtClean="0"/>
              <a:t>‹#›</a:t>
            </a:fld>
            <a:endParaRPr lang="tr-TR" dirty="0"/>
          </a:p>
        </p:txBody>
      </p:sp>
    </p:spTree>
    <p:extLst>
      <p:ext uri="{BB962C8B-B14F-4D97-AF65-F5344CB8AC3E}">
        <p14:creationId xmlns:p14="http://schemas.microsoft.com/office/powerpoint/2010/main" val="2241877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972527-CB30-2248-B931-E909CF5B997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FE4A6A1-11B3-D94A-B137-EAD42F07AA64}"/>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4CFB0A59-E993-3A49-8924-537A8CFE3B5E}"/>
              </a:ext>
            </a:extLst>
          </p:cNvPr>
          <p:cNvSpPr>
            <a:spLocks noGrp="1"/>
          </p:cNvSpPr>
          <p:nvPr>
            <p:ph type="dt" sz="half" idx="10"/>
          </p:nvPr>
        </p:nvSpPr>
        <p:spPr/>
        <p:txBody>
          <a:bodyPr/>
          <a:lstStyle/>
          <a:p>
            <a:fld id="{AB7ECB23-A501-AE4A-8DC2-9F85104915F7}" type="datetimeFigureOut">
              <a:rPr lang="tr-TR" smtClean="0"/>
              <a:t>27.12.2023</a:t>
            </a:fld>
            <a:endParaRPr lang="tr-TR" dirty="0"/>
          </a:p>
        </p:txBody>
      </p:sp>
      <p:sp>
        <p:nvSpPr>
          <p:cNvPr id="5" name="Alt Bilgi Yer Tutucusu 4">
            <a:extLst>
              <a:ext uri="{FF2B5EF4-FFF2-40B4-BE49-F238E27FC236}">
                <a16:creationId xmlns:a16="http://schemas.microsoft.com/office/drawing/2014/main" id="{9C01C6BB-F0E7-454C-ABC2-8298C9FAED26}"/>
              </a:ext>
            </a:extLst>
          </p:cNvPr>
          <p:cNvSpPr>
            <a:spLocks noGrp="1"/>
          </p:cNvSpPr>
          <p:nvPr>
            <p:ph type="ftr" sz="quarter" idx="11"/>
          </p:nvPr>
        </p:nvSpPr>
        <p:spPr/>
        <p:txBody>
          <a:bodyPr/>
          <a:lstStyle/>
          <a:p>
            <a:endParaRPr lang="tr-TR" dirty="0"/>
          </a:p>
        </p:txBody>
      </p:sp>
      <p:sp>
        <p:nvSpPr>
          <p:cNvPr id="6" name="Slayt Numarası Yer Tutucusu 5">
            <a:extLst>
              <a:ext uri="{FF2B5EF4-FFF2-40B4-BE49-F238E27FC236}">
                <a16:creationId xmlns:a16="http://schemas.microsoft.com/office/drawing/2014/main" id="{F35942DE-E727-E14D-80F4-66D60CB6EA07}"/>
              </a:ext>
            </a:extLst>
          </p:cNvPr>
          <p:cNvSpPr>
            <a:spLocks noGrp="1"/>
          </p:cNvSpPr>
          <p:nvPr>
            <p:ph type="sldNum" sz="quarter" idx="12"/>
          </p:nvPr>
        </p:nvSpPr>
        <p:spPr/>
        <p:txBody>
          <a:bodyPr/>
          <a:lstStyle/>
          <a:p>
            <a:fld id="{0599AF6A-C3EE-9040-AD81-2B2C32655BC1}" type="slidenum">
              <a:rPr lang="tr-TR" smtClean="0"/>
              <a:t>‹#›</a:t>
            </a:fld>
            <a:endParaRPr lang="tr-TR" dirty="0"/>
          </a:p>
        </p:txBody>
      </p:sp>
    </p:spTree>
    <p:extLst>
      <p:ext uri="{BB962C8B-B14F-4D97-AF65-F5344CB8AC3E}">
        <p14:creationId xmlns:p14="http://schemas.microsoft.com/office/powerpoint/2010/main" val="3454970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A1BE4AE6-BA60-9C49-B563-2D7E68B84D2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A8E664D-7DFE-2145-B3CE-1604456DFCB9}"/>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EF0C955C-16A4-2A44-A0E2-97C90F89CBCF}"/>
              </a:ext>
            </a:extLst>
          </p:cNvPr>
          <p:cNvSpPr>
            <a:spLocks noGrp="1"/>
          </p:cNvSpPr>
          <p:nvPr>
            <p:ph type="dt" sz="half" idx="10"/>
          </p:nvPr>
        </p:nvSpPr>
        <p:spPr/>
        <p:txBody>
          <a:bodyPr/>
          <a:lstStyle/>
          <a:p>
            <a:fld id="{AB7ECB23-A501-AE4A-8DC2-9F85104915F7}" type="datetimeFigureOut">
              <a:rPr lang="tr-TR" smtClean="0"/>
              <a:t>27.12.2023</a:t>
            </a:fld>
            <a:endParaRPr lang="tr-TR" dirty="0"/>
          </a:p>
        </p:txBody>
      </p:sp>
      <p:sp>
        <p:nvSpPr>
          <p:cNvPr id="5" name="Alt Bilgi Yer Tutucusu 4">
            <a:extLst>
              <a:ext uri="{FF2B5EF4-FFF2-40B4-BE49-F238E27FC236}">
                <a16:creationId xmlns:a16="http://schemas.microsoft.com/office/drawing/2014/main" id="{77975B9C-65DF-7C4A-87FF-2FFB236B757B}"/>
              </a:ext>
            </a:extLst>
          </p:cNvPr>
          <p:cNvSpPr>
            <a:spLocks noGrp="1"/>
          </p:cNvSpPr>
          <p:nvPr>
            <p:ph type="ftr" sz="quarter" idx="11"/>
          </p:nvPr>
        </p:nvSpPr>
        <p:spPr/>
        <p:txBody>
          <a:bodyPr/>
          <a:lstStyle/>
          <a:p>
            <a:endParaRPr lang="tr-TR" dirty="0"/>
          </a:p>
        </p:txBody>
      </p:sp>
      <p:sp>
        <p:nvSpPr>
          <p:cNvPr id="6" name="Slayt Numarası Yer Tutucusu 5">
            <a:extLst>
              <a:ext uri="{FF2B5EF4-FFF2-40B4-BE49-F238E27FC236}">
                <a16:creationId xmlns:a16="http://schemas.microsoft.com/office/drawing/2014/main" id="{081DBC33-1650-CB4A-B880-F41A11EC9D3A}"/>
              </a:ext>
            </a:extLst>
          </p:cNvPr>
          <p:cNvSpPr>
            <a:spLocks noGrp="1"/>
          </p:cNvSpPr>
          <p:nvPr>
            <p:ph type="sldNum" sz="quarter" idx="12"/>
          </p:nvPr>
        </p:nvSpPr>
        <p:spPr/>
        <p:txBody>
          <a:bodyPr/>
          <a:lstStyle/>
          <a:p>
            <a:fld id="{0599AF6A-C3EE-9040-AD81-2B2C32655BC1}" type="slidenum">
              <a:rPr lang="tr-TR" smtClean="0"/>
              <a:t>‹#›</a:t>
            </a:fld>
            <a:endParaRPr lang="tr-TR" dirty="0"/>
          </a:p>
        </p:txBody>
      </p:sp>
    </p:spTree>
    <p:extLst>
      <p:ext uri="{BB962C8B-B14F-4D97-AF65-F5344CB8AC3E}">
        <p14:creationId xmlns:p14="http://schemas.microsoft.com/office/powerpoint/2010/main" val="2095198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DCE2BF0-CE0B-6A43-80C6-375F9C2F938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C8ABA96-EF5C-1D48-A99D-F05242790A57}"/>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DD6A442A-4441-D44A-BCB7-4FBE05B33CDB}"/>
              </a:ext>
            </a:extLst>
          </p:cNvPr>
          <p:cNvSpPr>
            <a:spLocks noGrp="1"/>
          </p:cNvSpPr>
          <p:nvPr>
            <p:ph type="dt" sz="half" idx="10"/>
          </p:nvPr>
        </p:nvSpPr>
        <p:spPr/>
        <p:txBody>
          <a:bodyPr/>
          <a:lstStyle/>
          <a:p>
            <a:fld id="{AB7ECB23-A501-AE4A-8DC2-9F85104915F7}" type="datetimeFigureOut">
              <a:rPr lang="tr-TR" smtClean="0"/>
              <a:t>27.12.2023</a:t>
            </a:fld>
            <a:endParaRPr lang="tr-TR" dirty="0"/>
          </a:p>
        </p:txBody>
      </p:sp>
      <p:sp>
        <p:nvSpPr>
          <p:cNvPr id="5" name="Alt Bilgi Yer Tutucusu 4">
            <a:extLst>
              <a:ext uri="{FF2B5EF4-FFF2-40B4-BE49-F238E27FC236}">
                <a16:creationId xmlns:a16="http://schemas.microsoft.com/office/drawing/2014/main" id="{6F9AFF2B-25E7-854A-8964-823D48624BC6}"/>
              </a:ext>
            </a:extLst>
          </p:cNvPr>
          <p:cNvSpPr>
            <a:spLocks noGrp="1"/>
          </p:cNvSpPr>
          <p:nvPr>
            <p:ph type="ftr" sz="quarter" idx="11"/>
          </p:nvPr>
        </p:nvSpPr>
        <p:spPr/>
        <p:txBody>
          <a:bodyPr/>
          <a:lstStyle/>
          <a:p>
            <a:endParaRPr lang="tr-TR" dirty="0"/>
          </a:p>
        </p:txBody>
      </p:sp>
      <p:sp>
        <p:nvSpPr>
          <p:cNvPr id="6" name="Slayt Numarası Yer Tutucusu 5">
            <a:extLst>
              <a:ext uri="{FF2B5EF4-FFF2-40B4-BE49-F238E27FC236}">
                <a16:creationId xmlns:a16="http://schemas.microsoft.com/office/drawing/2014/main" id="{95D7AA8C-8E52-BA4D-91A2-5349C2E0B8DC}"/>
              </a:ext>
            </a:extLst>
          </p:cNvPr>
          <p:cNvSpPr>
            <a:spLocks noGrp="1"/>
          </p:cNvSpPr>
          <p:nvPr>
            <p:ph type="sldNum" sz="quarter" idx="12"/>
          </p:nvPr>
        </p:nvSpPr>
        <p:spPr/>
        <p:txBody>
          <a:bodyPr/>
          <a:lstStyle/>
          <a:p>
            <a:fld id="{0599AF6A-C3EE-9040-AD81-2B2C32655BC1}" type="slidenum">
              <a:rPr lang="tr-TR" smtClean="0"/>
              <a:t>‹#›</a:t>
            </a:fld>
            <a:endParaRPr lang="tr-TR" dirty="0"/>
          </a:p>
        </p:txBody>
      </p:sp>
    </p:spTree>
    <p:extLst>
      <p:ext uri="{BB962C8B-B14F-4D97-AF65-F5344CB8AC3E}">
        <p14:creationId xmlns:p14="http://schemas.microsoft.com/office/powerpoint/2010/main" val="130170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6E5526A-43B9-E346-ACAA-AC8A20088FE5}"/>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F5AB3F9-126A-E545-89BE-2E5C933AC6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2417ECDB-6138-9D4E-9BA5-8D089432D0BD}"/>
              </a:ext>
            </a:extLst>
          </p:cNvPr>
          <p:cNvSpPr>
            <a:spLocks noGrp="1"/>
          </p:cNvSpPr>
          <p:nvPr>
            <p:ph type="dt" sz="half" idx="10"/>
          </p:nvPr>
        </p:nvSpPr>
        <p:spPr/>
        <p:txBody>
          <a:bodyPr/>
          <a:lstStyle/>
          <a:p>
            <a:fld id="{AB7ECB23-A501-AE4A-8DC2-9F85104915F7}" type="datetimeFigureOut">
              <a:rPr lang="tr-TR" smtClean="0"/>
              <a:t>27.12.2023</a:t>
            </a:fld>
            <a:endParaRPr lang="tr-TR" dirty="0"/>
          </a:p>
        </p:txBody>
      </p:sp>
      <p:sp>
        <p:nvSpPr>
          <p:cNvPr id="5" name="Alt Bilgi Yer Tutucusu 4">
            <a:extLst>
              <a:ext uri="{FF2B5EF4-FFF2-40B4-BE49-F238E27FC236}">
                <a16:creationId xmlns:a16="http://schemas.microsoft.com/office/drawing/2014/main" id="{5344BEC9-9D51-4149-8D91-7640474839E2}"/>
              </a:ext>
            </a:extLst>
          </p:cNvPr>
          <p:cNvSpPr>
            <a:spLocks noGrp="1"/>
          </p:cNvSpPr>
          <p:nvPr>
            <p:ph type="ftr" sz="quarter" idx="11"/>
          </p:nvPr>
        </p:nvSpPr>
        <p:spPr/>
        <p:txBody>
          <a:bodyPr/>
          <a:lstStyle/>
          <a:p>
            <a:endParaRPr lang="tr-TR" dirty="0"/>
          </a:p>
        </p:txBody>
      </p:sp>
      <p:sp>
        <p:nvSpPr>
          <p:cNvPr id="6" name="Slayt Numarası Yer Tutucusu 5">
            <a:extLst>
              <a:ext uri="{FF2B5EF4-FFF2-40B4-BE49-F238E27FC236}">
                <a16:creationId xmlns:a16="http://schemas.microsoft.com/office/drawing/2014/main" id="{AC4CE459-E087-4A43-A3D0-E623293178B8}"/>
              </a:ext>
            </a:extLst>
          </p:cNvPr>
          <p:cNvSpPr>
            <a:spLocks noGrp="1"/>
          </p:cNvSpPr>
          <p:nvPr>
            <p:ph type="sldNum" sz="quarter" idx="12"/>
          </p:nvPr>
        </p:nvSpPr>
        <p:spPr/>
        <p:txBody>
          <a:bodyPr/>
          <a:lstStyle/>
          <a:p>
            <a:fld id="{0599AF6A-C3EE-9040-AD81-2B2C32655BC1}" type="slidenum">
              <a:rPr lang="tr-TR" smtClean="0"/>
              <a:t>‹#›</a:t>
            </a:fld>
            <a:endParaRPr lang="tr-TR" dirty="0"/>
          </a:p>
        </p:txBody>
      </p:sp>
    </p:spTree>
    <p:extLst>
      <p:ext uri="{BB962C8B-B14F-4D97-AF65-F5344CB8AC3E}">
        <p14:creationId xmlns:p14="http://schemas.microsoft.com/office/powerpoint/2010/main" val="4195018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A981F44-8EDD-E941-A479-72CD2AC2E9C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AE6C54B-7E01-2E49-8D52-DA677AF5D430}"/>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8A31CA6F-6F8C-A74A-9B05-A6847F5295A9}"/>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DB721FC9-B812-3641-9079-FCD5E114871C}"/>
              </a:ext>
            </a:extLst>
          </p:cNvPr>
          <p:cNvSpPr>
            <a:spLocks noGrp="1"/>
          </p:cNvSpPr>
          <p:nvPr>
            <p:ph type="dt" sz="half" idx="10"/>
          </p:nvPr>
        </p:nvSpPr>
        <p:spPr/>
        <p:txBody>
          <a:bodyPr/>
          <a:lstStyle/>
          <a:p>
            <a:fld id="{AB7ECB23-A501-AE4A-8DC2-9F85104915F7}" type="datetimeFigureOut">
              <a:rPr lang="tr-TR" smtClean="0"/>
              <a:t>27.12.2023</a:t>
            </a:fld>
            <a:endParaRPr lang="tr-TR" dirty="0"/>
          </a:p>
        </p:txBody>
      </p:sp>
      <p:sp>
        <p:nvSpPr>
          <p:cNvPr id="6" name="Alt Bilgi Yer Tutucusu 5">
            <a:extLst>
              <a:ext uri="{FF2B5EF4-FFF2-40B4-BE49-F238E27FC236}">
                <a16:creationId xmlns:a16="http://schemas.microsoft.com/office/drawing/2014/main" id="{76D92E2B-C796-2942-843E-39EE0176392A}"/>
              </a:ext>
            </a:extLst>
          </p:cNvPr>
          <p:cNvSpPr>
            <a:spLocks noGrp="1"/>
          </p:cNvSpPr>
          <p:nvPr>
            <p:ph type="ftr" sz="quarter" idx="11"/>
          </p:nvPr>
        </p:nvSpPr>
        <p:spPr/>
        <p:txBody>
          <a:bodyPr/>
          <a:lstStyle/>
          <a:p>
            <a:endParaRPr lang="tr-TR" dirty="0"/>
          </a:p>
        </p:txBody>
      </p:sp>
      <p:sp>
        <p:nvSpPr>
          <p:cNvPr id="7" name="Slayt Numarası Yer Tutucusu 6">
            <a:extLst>
              <a:ext uri="{FF2B5EF4-FFF2-40B4-BE49-F238E27FC236}">
                <a16:creationId xmlns:a16="http://schemas.microsoft.com/office/drawing/2014/main" id="{9CBCAEE2-08BE-A046-9984-CDD8013642EF}"/>
              </a:ext>
            </a:extLst>
          </p:cNvPr>
          <p:cNvSpPr>
            <a:spLocks noGrp="1"/>
          </p:cNvSpPr>
          <p:nvPr>
            <p:ph type="sldNum" sz="quarter" idx="12"/>
          </p:nvPr>
        </p:nvSpPr>
        <p:spPr/>
        <p:txBody>
          <a:bodyPr/>
          <a:lstStyle/>
          <a:p>
            <a:fld id="{0599AF6A-C3EE-9040-AD81-2B2C32655BC1}" type="slidenum">
              <a:rPr lang="tr-TR" smtClean="0"/>
              <a:t>‹#›</a:t>
            </a:fld>
            <a:endParaRPr lang="tr-TR" dirty="0"/>
          </a:p>
        </p:txBody>
      </p:sp>
    </p:spTree>
    <p:extLst>
      <p:ext uri="{BB962C8B-B14F-4D97-AF65-F5344CB8AC3E}">
        <p14:creationId xmlns:p14="http://schemas.microsoft.com/office/powerpoint/2010/main" val="190151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7C864D-9761-074A-912D-26C56993A27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6FD0859-59E1-7941-83C7-65870021C1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66AD4B8D-557D-DD46-B90A-D34021957E21}"/>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3DEE4539-E511-EB4B-AC88-7985FA939C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A9CB9A4C-491D-1143-8DC5-DE3C2A7CB386}"/>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C96B8D01-9AFC-CF41-90D3-51C6712A2924}"/>
              </a:ext>
            </a:extLst>
          </p:cNvPr>
          <p:cNvSpPr>
            <a:spLocks noGrp="1"/>
          </p:cNvSpPr>
          <p:nvPr>
            <p:ph type="dt" sz="half" idx="10"/>
          </p:nvPr>
        </p:nvSpPr>
        <p:spPr/>
        <p:txBody>
          <a:bodyPr/>
          <a:lstStyle/>
          <a:p>
            <a:fld id="{AB7ECB23-A501-AE4A-8DC2-9F85104915F7}" type="datetimeFigureOut">
              <a:rPr lang="tr-TR" smtClean="0"/>
              <a:t>27.12.2023</a:t>
            </a:fld>
            <a:endParaRPr lang="tr-TR" dirty="0"/>
          </a:p>
        </p:txBody>
      </p:sp>
      <p:sp>
        <p:nvSpPr>
          <p:cNvPr id="8" name="Alt Bilgi Yer Tutucusu 7">
            <a:extLst>
              <a:ext uri="{FF2B5EF4-FFF2-40B4-BE49-F238E27FC236}">
                <a16:creationId xmlns:a16="http://schemas.microsoft.com/office/drawing/2014/main" id="{88F971DF-7CD1-1D48-8EF1-80EC4152AB3C}"/>
              </a:ext>
            </a:extLst>
          </p:cNvPr>
          <p:cNvSpPr>
            <a:spLocks noGrp="1"/>
          </p:cNvSpPr>
          <p:nvPr>
            <p:ph type="ftr" sz="quarter" idx="11"/>
          </p:nvPr>
        </p:nvSpPr>
        <p:spPr/>
        <p:txBody>
          <a:bodyPr/>
          <a:lstStyle/>
          <a:p>
            <a:endParaRPr lang="tr-TR" dirty="0"/>
          </a:p>
        </p:txBody>
      </p:sp>
      <p:sp>
        <p:nvSpPr>
          <p:cNvPr id="9" name="Slayt Numarası Yer Tutucusu 8">
            <a:extLst>
              <a:ext uri="{FF2B5EF4-FFF2-40B4-BE49-F238E27FC236}">
                <a16:creationId xmlns:a16="http://schemas.microsoft.com/office/drawing/2014/main" id="{C6F93F5A-963F-A641-95A5-C8B6A7E154A1}"/>
              </a:ext>
            </a:extLst>
          </p:cNvPr>
          <p:cNvSpPr>
            <a:spLocks noGrp="1"/>
          </p:cNvSpPr>
          <p:nvPr>
            <p:ph type="sldNum" sz="quarter" idx="12"/>
          </p:nvPr>
        </p:nvSpPr>
        <p:spPr/>
        <p:txBody>
          <a:bodyPr/>
          <a:lstStyle/>
          <a:p>
            <a:fld id="{0599AF6A-C3EE-9040-AD81-2B2C32655BC1}" type="slidenum">
              <a:rPr lang="tr-TR" smtClean="0"/>
              <a:t>‹#›</a:t>
            </a:fld>
            <a:endParaRPr lang="tr-TR" dirty="0"/>
          </a:p>
        </p:txBody>
      </p:sp>
    </p:spTree>
    <p:extLst>
      <p:ext uri="{BB962C8B-B14F-4D97-AF65-F5344CB8AC3E}">
        <p14:creationId xmlns:p14="http://schemas.microsoft.com/office/powerpoint/2010/main" val="1622856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1AD07FB-E764-A046-B55F-DF2FC909D1B9}"/>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DC74F53-D721-4648-BFEB-D00FC94328A6}"/>
              </a:ext>
            </a:extLst>
          </p:cNvPr>
          <p:cNvSpPr>
            <a:spLocks noGrp="1"/>
          </p:cNvSpPr>
          <p:nvPr>
            <p:ph type="dt" sz="half" idx="10"/>
          </p:nvPr>
        </p:nvSpPr>
        <p:spPr/>
        <p:txBody>
          <a:bodyPr/>
          <a:lstStyle/>
          <a:p>
            <a:fld id="{AB7ECB23-A501-AE4A-8DC2-9F85104915F7}" type="datetimeFigureOut">
              <a:rPr lang="tr-TR" smtClean="0"/>
              <a:t>27.12.2023</a:t>
            </a:fld>
            <a:endParaRPr lang="tr-TR" dirty="0"/>
          </a:p>
        </p:txBody>
      </p:sp>
      <p:sp>
        <p:nvSpPr>
          <p:cNvPr id="4" name="Alt Bilgi Yer Tutucusu 3">
            <a:extLst>
              <a:ext uri="{FF2B5EF4-FFF2-40B4-BE49-F238E27FC236}">
                <a16:creationId xmlns:a16="http://schemas.microsoft.com/office/drawing/2014/main" id="{20D065D2-1A7D-3D4D-B7C7-AD7474502DE2}"/>
              </a:ext>
            </a:extLst>
          </p:cNvPr>
          <p:cNvSpPr>
            <a:spLocks noGrp="1"/>
          </p:cNvSpPr>
          <p:nvPr>
            <p:ph type="ftr" sz="quarter" idx="11"/>
          </p:nvPr>
        </p:nvSpPr>
        <p:spPr/>
        <p:txBody>
          <a:bodyPr/>
          <a:lstStyle/>
          <a:p>
            <a:endParaRPr lang="tr-TR" dirty="0"/>
          </a:p>
        </p:txBody>
      </p:sp>
      <p:sp>
        <p:nvSpPr>
          <p:cNvPr id="5" name="Slayt Numarası Yer Tutucusu 4">
            <a:extLst>
              <a:ext uri="{FF2B5EF4-FFF2-40B4-BE49-F238E27FC236}">
                <a16:creationId xmlns:a16="http://schemas.microsoft.com/office/drawing/2014/main" id="{40E8CBBC-2C17-B048-8CAF-B0D2039D41AD}"/>
              </a:ext>
            </a:extLst>
          </p:cNvPr>
          <p:cNvSpPr>
            <a:spLocks noGrp="1"/>
          </p:cNvSpPr>
          <p:nvPr>
            <p:ph type="sldNum" sz="quarter" idx="12"/>
          </p:nvPr>
        </p:nvSpPr>
        <p:spPr/>
        <p:txBody>
          <a:bodyPr/>
          <a:lstStyle/>
          <a:p>
            <a:fld id="{0599AF6A-C3EE-9040-AD81-2B2C32655BC1}" type="slidenum">
              <a:rPr lang="tr-TR" smtClean="0"/>
              <a:t>‹#›</a:t>
            </a:fld>
            <a:endParaRPr lang="tr-TR" dirty="0"/>
          </a:p>
        </p:txBody>
      </p:sp>
    </p:spTree>
    <p:extLst>
      <p:ext uri="{BB962C8B-B14F-4D97-AF65-F5344CB8AC3E}">
        <p14:creationId xmlns:p14="http://schemas.microsoft.com/office/powerpoint/2010/main" val="666943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0C7087B-7188-0A43-97C7-904BC5BE931E}"/>
              </a:ext>
            </a:extLst>
          </p:cNvPr>
          <p:cNvSpPr>
            <a:spLocks noGrp="1"/>
          </p:cNvSpPr>
          <p:nvPr>
            <p:ph type="dt" sz="half" idx="10"/>
          </p:nvPr>
        </p:nvSpPr>
        <p:spPr/>
        <p:txBody>
          <a:bodyPr/>
          <a:lstStyle/>
          <a:p>
            <a:fld id="{AB7ECB23-A501-AE4A-8DC2-9F85104915F7}" type="datetimeFigureOut">
              <a:rPr lang="tr-TR" smtClean="0"/>
              <a:t>27.12.2023</a:t>
            </a:fld>
            <a:endParaRPr lang="tr-TR" dirty="0"/>
          </a:p>
        </p:txBody>
      </p:sp>
      <p:sp>
        <p:nvSpPr>
          <p:cNvPr id="3" name="Alt Bilgi Yer Tutucusu 2">
            <a:extLst>
              <a:ext uri="{FF2B5EF4-FFF2-40B4-BE49-F238E27FC236}">
                <a16:creationId xmlns:a16="http://schemas.microsoft.com/office/drawing/2014/main" id="{3D9E233D-A2E1-374E-8D5C-8EA63294CE1C}"/>
              </a:ext>
            </a:extLst>
          </p:cNvPr>
          <p:cNvSpPr>
            <a:spLocks noGrp="1"/>
          </p:cNvSpPr>
          <p:nvPr>
            <p:ph type="ftr" sz="quarter" idx="11"/>
          </p:nvPr>
        </p:nvSpPr>
        <p:spPr/>
        <p:txBody>
          <a:bodyPr/>
          <a:lstStyle/>
          <a:p>
            <a:endParaRPr lang="tr-TR" dirty="0"/>
          </a:p>
        </p:txBody>
      </p:sp>
      <p:sp>
        <p:nvSpPr>
          <p:cNvPr id="4" name="Slayt Numarası Yer Tutucusu 3">
            <a:extLst>
              <a:ext uri="{FF2B5EF4-FFF2-40B4-BE49-F238E27FC236}">
                <a16:creationId xmlns:a16="http://schemas.microsoft.com/office/drawing/2014/main" id="{8D02075D-7125-E141-B80F-14A2AEC04BD6}"/>
              </a:ext>
            </a:extLst>
          </p:cNvPr>
          <p:cNvSpPr>
            <a:spLocks noGrp="1"/>
          </p:cNvSpPr>
          <p:nvPr>
            <p:ph type="sldNum" sz="quarter" idx="12"/>
          </p:nvPr>
        </p:nvSpPr>
        <p:spPr/>
        <p:txBody>
          <a:bodyPr/>
          <a:lstStyle/>
          <a:p>
            <a:fld id="{0599AF6A-C3EE-9040-AD81-2B2C32655BC1}" type="slidenum">
              <a:rPr lang="tr-TR" smtClean="0"/>
              <a:t>‹#›</a:t>
            </a:fld>
            <a:endParaRPr lang="tr-TR" dirty="0"/>
          </a:p>
        </p:txBody>
      </p:sp>
    </p:spTree>
    <p:extLst>
      <p:ext uri="{BB962C8B-B14F-4D97-AF65-F5344CB8AC3E}">
        <p14:creationId xmlns:p14="http://schemas.microsoft.com/office/powerpoint/2010/main" val="2931001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2720479-2F05-9F46-BDC1-AD8083E9219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234840B-2318-8547-933D-5544ED426D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7237C974-8EF6-5B46-8894-E1A7ECBAA4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590010F5-B951-9F4D-9E2B-DD1C0478BE7F}"/>
              </a:ext>
            </a:extLst>
          </p:cNvPr>
          <p:cNvSpPr>
            <a:spLocks noGrp="1"/>
          </p:cNvSpPr>
          <p:nvPr>
            <p:ph type="dt" sz="half" idx="10"/>
          </p:nvPr>
        </p:nvSpPr>
        <p:spPr/>
        <p:txBody>
          <a:bodyPr/>
          <a:lstStyle/>
          <a:p>
            <a:fld id="{AB7ECB23-A501-AE4A-8DC2-9F85104915F7}" type="datetimeFigureOut">
              <a:rPr lang="tr-TR" smtClean="0"/>
              <a:t>27.12.2023</a:t>
            </a:fld>
            <a:endParaRPr lang="tr-TR" dirty="0"/>
          </a:p>
        </p:txBody>
      </p:sp>
      <p:sp>
        <p:nvSpPr>
          <p:cNvPr id="6" name="Alt Bilgi Yer Tutucusu 5">
            <a:extLst>
              <a:ext uri="{FF2B5EF4-FFF2-40B4-BE49-F238E27FC236}">
                <a16:creationId xmlns:a16="http://schemas.microsoft.com/office/drawing/2014/main" id="{332D1A6A-FE8A-944C-A2D3-46DAB99B30A6}"/>
              </a:ext>
            </a:extLst>
          </p:cNvPr>
          <p:cNvSpPr>
            <a:spLocks noGrp="1"/>
          </p:cNvSpPr>
          <p:nvPr>
            <p:ph type="ftr" sz="quarter" idx="11"/>
          </p:nvPr>
        </p:nvSpPr>
        <p:spPr/>
        <p:txBody>
          <a:bodyPr/>
          <a:lstStyle/>
          <a:p>
            <a:endParaRPr lang="tr-TR" dirty="0"/>
          </a:p>
        </p:txBody>
      </p:sp>
      <p:sp>
        <p:nvSpPr>
          <p:cNvPr id="7" name="Slayt Numarası Yer Tutucusu 6">
            <a:extLst>
              <a:ext uri="{FF2B5EF4-FFF2-40B4-BE49-F238E27FC236}">
                <a16:creationId xmlns:a16="http://schemas.microsoft.com/office/drawing/2014/main" id="{205A0ECE-3F1B-064A-8745-54E1B40945D3}"/>
              </a:ext>
            </a:extLst>
          </p:cNvPr>
          <p:cNvSpPr>
            <a:spLocks noGrp="1"/>
          </p:cNvSpPr>
          <p:nvPr>
            <p:ph type="sldNum" sz="quarter" idx="12"/>
          </p:nvPr>
        </p:nvSpPr>
        <p:spPr/>
        <p:txBody>
          <a:bodyPr/>
          <a:lstStyle/>
          <a:p>
            <a:fld id="{0599AF6A-C3EE-9040-AD81-2B2C32655BC1}" type="slidenum">
              <a:rPr lang="tr-TR" smtClean="0"/>
              <a:t>‹#›</a:t>
            </a:fld>
            <a:endParaRPr lang="tr-TR" dirty="0"/>
          </a:p>
        </p:txBody>
      </p:sp>
    </p:spTree>
    <p:extLst>
      <p:ext uri="{BB962C8B-B14F-4D97-AF65-F5344CB8AC3E}">
        <p14:creationId xmlns:p14="http://schemas.microsoft.com/office/powerpoint/2010/main" val="2494734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39C56F8-CEED-6A41-A0CC-84DF26EA8C1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6105A9B8-1D6D-654F-9FC8-0EDF171D31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a:extLst>
              <a:ext uri="{FF2B5EF4-FFF2-40B4-BE49-F238E27FC236}">
                <a16:creationId xmlns:a16="http://schemas.microsoft.com/office/drawing/2014/main" id="{06325232-AE54-114A-83B5-A3005C60F1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F9594B02-B9D6-764F-B193-3DF18B310BED}"/>
              </a:ext>
            </a:extLst>
          </p:cNvPr>
          <p:cNvSpPr>
            <a:spLocks noGrp="1"/>
          </p:cNvSpPr>
          <p:nvPr>
            <p:ph type="dt" sz="half" idx="10"/>
          </p:nvPr>
        </p:nvSpPr>
        <p:spPr/>
        <p:txBody>
          <a:bodyPr/>
          <a:lstStyle/>
          <a:p>
            <a:fld id="{AB7ECB23-A501-AE4A-8DC2-9F85104915F7}" type="datetimeFigureOut">
              <a:rPr lang="tr-TR" smtClean="0"/>
              <a:t>27.12.2023</a:t>
            </a:fld>
            <a:endParaRPr lang="tr-TR" dirty="0"/>
          </a:p>
        </p:txBody>
      </p:sp>
      <p:sp>
        <p:nvSpPr>
          <p:cNvPr id="6" name="Alt Bilgi Yer Tutucusu 5">
            <a:extLst>
              <a:ext uri="{FF2B5EF4-FFF2-40B4-BE49-F238E27FC236}">
                <a16:creationId xmlns:a16="http://schemas.microsoft.com/office/drawing/2014/main" id="{5C900C25-0FE7-4346-870E-66B7B8A6DD01}"/>
              </a:ext>
            </a:extLst>
          </p:cNvPr>
          <p:cNvSpPr>
            <a:spLocks noGrp="1"/>
          </p:cNvSpPr>
          <p:nvPr>
            <p:ph type="ftr" sz="quarter" idx="11"/>
          </p:nvPr>
        </p:nvSpPr>
        <p:spPr/>
        <p:txBody>
          <a:bodyPr/>
          <a:lstStyle/>
          <a:p>
            <a:endParaRPr lang="tr-TR" dirty="0"/>
          </a:p>
        </p:txBody>
      </p:sp>
      <p:sp>
        <p:nvSpPr>
          <p:cNvPr id="7" name="Slayt Numarası Yer Tutucusu 6">
            <a:extLst>
              <a:ext uri="{FF2B5EF4-FFF2-40B4-BE49-F238E27FC236}">
                <a16:creationId xmlns:a16="http://schemas.microsoft.com/office/drawing/2014/main" id="{AA6A4983-3DA0-364E-B0D4-E031CC5554A1}"/>
              </a:ext>
            </a:extLst>
          </p:cNvPr>
          <p:cNvSpPr>
            <a:spLocks noGrp="1"/>
          </p:cNvSpPr>
          <p:nvPr>
            <p:ph type="sldNum" sz="quarter" idx="12"/>
          </p:nvPr>
        </p:nvSpPr>
        <p:spPr/>
        <p:txBody>
          <a:bodyPr/>
          <a:lstStyle/>
          <a:p>
            <a:fld id="{0599AF6A-C3EE-9040-AD81-2B2C32655BC1}" type="slidenum">
              <a:rPr lang="tr-TR" smtClean="0"/>
              <a:t>‹#›</a:t>
            </a:fld>
            <a:endParaRPr lang="tr-TR" dirty="0"/>
          </a:p>
        </p:txBody>
      </p:sp>
    </p:spTree>
    <p:extLst>
      <p:ext uri="{BB962C8B-B14F-4D97-AF65-F5344CB8AC3E}">
        <p14:creationId xmlns:p14="http://schemas.microsoft.com/office/powerpoint/2010/main" val="3622372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12A527C-FCA8-BB4C-8152-29C78714F0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B682A1F-DD2B-A24B-AA21-4DAE06CEBE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5CDB2B1-814A-DD4D-BF41-759C4C0ABA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7ECB23-A501-AE4A-8DC2-9F85104915F7}" type="datetimeFigureOut">
              <a:rPr lang="tr-TR" smtClean="0"/>
              <a:t>27.12.2023</a:t>
            </a:fld>
            <a:endParaRPr lang="tr-TR" dirty="0"/>
          </a:p>
        </p:txBody>
      </p:sp>
      <p:sp>
        <p:nvSpPr>
          <p:cNvPr id="5" name="Alt Bilgi Yer Tutucusu 4">
            <a:extLst>
              <a:ext uri="{FF2B5EF4-FFF2-40B4-BE49-F238E27FC236}">
                <a16:creationId xmlns:a16="http://schemas.microsoft.com/office/drawing/2014/main" id="{9F51EA22-A774-CA43-89A5-6774D880BB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ayt Numarası Yer Tutucusu 5">
            <a:extLst>
              <a:ext uri="{FF2B5EF4-FFF2-40B4-BE49-F238E27FC236}">
                <a16:creationId xmlns:a16="http://schemas.microsoft.com/office/drawing/2014/main" id="{C5203EBD-65BF-DD47-9494-6ADC614160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99AF6A-C3EE-9040-AD81-2B2C32655BC1}" type="slidenum">
              <a:rPr lang="tr-TR" smtClean="0"/>
              <a:t>‹#›</a:t>
            </a:fld>
            <a:endParaRPr lang="tr-TR" dirty="0"/>
          </a:p>
        </p:txBody>
      </p:sp>
    </p:spTree>
    <p:extLst>
      <p:ext uri="{BB962C8B-B14F-4D97-AF65-F5344CB8AC3E}">
        <p14:creationId xmlns:p14="http://schemas.microsoft.com/office/powerpoint/2010/main" val="2302952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ikdörtgen 7">
            <a:extLst>
              <a:ext uri="{FF2B5EF4-FFF2-40B4-BE49-F238E27FC236}">
                <a16:creationId xmlns:a16="http://schemas.microsoft.com/office/drawing/2014/main" id="{0F83D0C1-74D7-1347-86A0-DDE2365BCC52}"/>
              </a:ext>
            </a:extLst>
          </p:cNvPr>
          <p:cNvSpPr/>
          <p:nvPr/>
        </p:nvSpPr>
        <p:spPr>
          <a:xfrm>
            <a:off x="1977723" y="398784"/>
            <a:ext cx="7380757" cy="954107"/>
          </a:xfrm>
          <a:prstGeom prst="rect">
            <a:avLst/>
          </a:prstGeom>
        </p:spPr>
        <p:txBody>
          <a:bodyPr wrap="square">
            <a:spAutoFit/>
          </a:bodyPr>
          <a:lstStyle/>
          <a:p>
            <a:pPr algn="ctr"/>
            <a:r>
              <a:rPr lang="tr-TR" sz="3200" b="1" dirty="0">
                <a:solidFill>
                  <a:schemeClr val="bg1"/>
                </a:solidFill>
              </a:rPr>
              <a:t> İletişimin İki Aşamalı Akışı </a:t>
            </a:r>
          </a:p>
          <a:p>
            <a:pPr algn="ctr"/>
            <a:r>
              <a:rPr lang="tr-TR" sz="2400" b="1" dirty="0">
                <a:solidFill>
                  <a:schemeClr val="bg1"/>
                </a:solidFill>
              </a:rPr>
              <a:t>(Two Step Flow of Communication)</a:t>
            </a:r>
          </a:p>
        </p:txBody>
      </p:sp>
      <p:pic>
        <p:nvPicPr>
          <p:cNvPr id="9" name="Picture 2" descr="C:\Users\OGUZHAN TAS\Desktop\Dersler\Lisans\Theories of Communication II\two-step-flow-of-communication.jpg">
            <a:extLst>
              <a:ext uri="{FF2B5EF4-FFF2-40B4-BE49-F238E27FC236}">
                <a16:creationId xmlns:a16="http://schemas.microsoft.com/office/drawing/2014/main" id="{DB0E684A-52EB-EF41-A028-0366E522F564}"/>
              </a:ext>
            </a:extLst>
          </p:cNvPr>
          <p:cNvPicPr>
            <a:picLocks noChangeAspect="1" noChangeArrowheads="1"/>
          </p:cNvPicPr>
          <p:nvPr/>
        </p:nvPicPr>
        <p:blipFill>
          <a:blip r:embed="rId2" cstate="print"/>
          <a:srcRect/>
          <a:stretch>
            <a:fillRect/>
          </a:stretch>
        </p:blipFill>
        <p:spPr bwMode="auto">
          <a:xfrm>
            <a:off x="2273252" y="1610067"/>
            <a:ext cx="6789700" cy="462093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1094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1E23EE9-9C95-B24A-AC7C-618C09675175}"/>
              </a:ext>
            </a:extLst>
          </p:cNvPr>
          <p:cNvSpPr/>
          <p:nvPr/>
        </p:nvSpPr>
        <p:spPr>
          <a:xfrm>
            <a:off x="721688" y="1872734"/>
            <a:ext cx="5290807" cy="1815882"/>
          </a:xfrm>
          <a:prstGeom prst="rect">
            <a:avLst/>
          </a:prstGeom>
        </p:spPr>
        <p:txBody>
          <a:bodyPr wrap="none">
            <a:spAutoFit/>
          </a:bodyPr>
          <a:lstStyle/>
          <a:p>
            <a:pPr algn="ctr"/>
            <a:r>
              <a:rPr lang="tr-TR" sz="2800" b="1" dirty="0">
                <a:solidFill>
                  <a:schemeClr val="bg1"/>
                </a:solidFill>
              </a:rPr>
              <a:t>Kanaat önderleri (Opinion leaders)</a:t>
            </a:r>
          </a:p>
          <a:p>
            <a:pPr algn="ctr"/>
            <a:endParaRPr lang="tr-TR" sz="2800" b="1" dirty="0">
              <a:solidFill>
                <a:schemeClr val="bg1"/>
              </a:solidFill>
            </a:endParaRPr>
          </a:p>
          <a:p>
            <a:pPr algn="ctr"/>
            <a:endParaRPr lang="tr-TR" sz="2800" b="1" dirty="0">
              <a:solidFill>
                <a:schemeClr val="bg1"/>
              </a:solidFill>
            </a:endParaRPr>
          </a:p>
          <a:p>
            <a:pPr algn="ctr"/>
            <a:endParaRPr lang="tr-TR" sz="2800" b="1" dirty="0">
              <a:solidFill>
                <a:schemeClr val="bg1"/>
              </a:solidFill>
            </a:endParaRPr>
          </a:p>
        </p:txBody>
      </p:sp>
      <p:sp>
        <p:nvSpPr>
          <p:cNvPr id="3" name="Dikdörtgen 2">
            <a:extLst>
              <a:ext uri="{FF2B5EF4-FFF2-40B4-BE49-F238E27FC236}">
                <a16:creationId xmlns:a16="http://schemas.microsoft.com/office/drawing/2014/main" id="{A1FD1DCD-4D58-DE4F-A871-13BB73C8F904}"/>
              </a:ext>
            </a:extLst>
          </p:cNvPr>
          <p:cNvSpPr/>
          <p:nvPr/>
        </p:nvSpPr>
        <p:spPr>
          <a:xfrm>
            <a:off x="2379188" y="272296"/>
            <a:ext cx="7380757" cy="954107"/>
          </a:xfrm>
          <a:prstGeom prst="rect">
            <a:avLst/>
          </a:prstGeom>
        </p:spPr>
        <p:txBody>
          <a:bodyPr wrap="square">
            <a:spAutoFit/>
          </a:bodyPr>
          <a:lstStyle/>
          <a:p>
            <a:pPr algn="ctr"/>
            <a:r>
              <a:rPr lang="tr-TR" sz="3200" b="1" dirty="0">
                <a:solidFill>
                  <a:schemeClr val="bg1"/>
                </a:solidFill>
              </a:rPr>
              <a:t> İletişimin İki Aşamalı Akışı </a:t>
            </a:r>
          </a:p>
          <a:p>
            <a:pPr algn="ctr"/>
            <a:r>
              <a:rPr lang="tr-TR" sz="2400" b="1" dirty="0">
                <a:solidFill>
                  <a:schemeClr val="bg1"/>
                </a:solidFill>
              </a:rPr>
              <a:t>(Two Step Flow of Communication)</a:t>
            </a:r>
          </a:p>
        </p:txBody>
      </p:sp>
      <p:sp>
        <p:nvSpPr>
          <p:cNvPr id="4" name="Dikdörtgen 3">
            <a:extLst>
              <a:ext uri="{FF2B5EF4-FFF2-40B4-BE49-F238E27FC236}">
                <a16:creationId xmlns:a16="http://schemas.microsoft.com/office/drawing/2014/main" id="{13AC2316-9FD7-6340-A566-FB14215E18B0}"/>
              </a:ext>
            </a:extLst>
          </p:cNvPr>
          <p:cNvSpPr/>
          <p:nvPr/>
        </p:nvSpPr>
        <p:spPr>
          <a:xfrm>
            <a:off x="763750" y="2780675"/>
            <a:ext cx="10037600" cy="2246769"/>
          </a:xfrm>
          <a:prstGeom prst="rect">
            <a:avLst/>
          </a:prstGeom>
        </p:spPr>
        <p:txBody>
          <a:bodyPr wrap="square">
            <a:spAutoFit/>
          </a:bodyPr>
          <a:lstStyle/>
          <a:p>
            <a:pPr algn="just">
              <a:spcAft>
                <a:spcPts val="0"/>
              </a:spcAft>
            </a:pPr>
            <a:r>
              <a:rPr lang="tr-TR" sz="2000" dirty="0">
                <a:solidFill>
                  <a:schemeClr val="bg1"/>
                </a:solidFill>
                <a:latin typeface="Century" panose="02040604050505020304" pitchFamily="18" charset="0"/>
                <a:ea typeface="Calibri" panose="020F0502020204030204" pitchFamily="34" charset="0"/>
                <a:cs typeface="Times New Roman" panose="02020603050405020304" pitchFamily="18" charset="0"/>
              </a:rPr>
              <a:t>Kanaat önderleri, medyayla çevrelerindeki pek çok insana göre daha ilgilidir. Çeşitli konularda (siyaset, ekonomi, alışveriş vb.) sahip oldukları fikirlerle, çevrelerindeki insanların (takipçiler) tutum ve kanaatlerini etkileme gücüne sahiplerdir. Bu etki, önderliğin, gündelik hayattaki yakın ve gayri resmi temaslar yoluyla işleyen, kolayca fark edilemeyen, neredeyse görünmez bir biçimidir. Aile üyeleri, komşular ve arkadaşlardan oluşan küçük gruplar içinde farkında olmadan, gelişigüzel bir şekilde işler.</a:t>
            </a:r>
            <a:endParaRPr lang="tr-TR" sz="2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60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9E135E-B03B-9E40-985E-51566B9FBE9D}"/>
              </a:ext>
            </a:extLst>
          </p:cNvPr>
          <p:cNvSpPr/>
          <p:nvPr/>
        </p:nvSpPr>
        <p:spPr>
          <a:xfrm>
            <a:off x="1085609" y="1689051"/>
            <a:ext cx="9967913" cy="3785652"/>
          </a:xfrm>
          <a:prstGeom prst="rect">
            <a:avLst/>
          </a:prstGeom>
        </p:spPr>
        <p:txBody>
          <a:bodyPr wrap="square">
            <a:spAutoFit/>
          </a:bodyPr>
          <a:lstStyle/>
          <a:p>
            <a:pPr algn="just"/>
            <a:r>
              <a:rPr lang="tr-TR" sz="2000" dirty="0">
                <a:solidFill>
                  <a:schemeClr val="bg1"/>
                </a:solidFill>
                <a:latin typeface="Century" panose="02040604050505020304" pitchFamily="18" charset="0"/>
                <a:ea typeface="Calibri" panose="020F0502020204030204" pitchFamily="34" charset="0"/>
                <a:cs typeface="Times New Roman" panose="02020603050405020304" pitchFamily="18" charset="0"/>
              </a:rPr>
              <a:t>Kanaat önderleri sadece varlıklı ve eğitimlilerle sınırlı değildir. Farklı sosyal tabakalarda ve gruplarda “yatay kanaat önderleri” bulunur. Bu kişiler, politik enformasyon ve propaganda kaynağı olarak görülen medya ile bireyler arasında konumlanarak dolayımlayıcı bir rol oynarlar. Böylece medyadan kanaat önderlerine, onlardan da aile, arkadaş ve eş-dosta doğru “iki aşamalı iletişim akışı” gerçekleşir. </a:t>
            </a:r>
          </a:p>
          <a:p>
            <a:pPr algn="just"/>
            <a:endParaRPr lang="tr-TR" sz="2000" dirty="0">
              <a:solidFill>
                <a:schemeClr val="bg1"/>
              </a:solidFill>
              <a:latin typeface="Century" panose="02040604050505020304" pitchFamily="18" charset="0"/>
              <a:ea typeface="Calibri" panose="020F0502020204030204" pitchFamily="34" charset="0"/>
              <a:cs typeface="Times New Roman" panose="02020603050405020304" pitchFamily="18" charset="0"/>
            </a:endParaRPr>
          </a:p>
          <a:p>
            <a:pPr algn="just"/>
            <a:r>
              <a:rPr lang="tr-TR" sz="2000" dirty="0">
                <a:solidFill>
                  <a:schemeClr val="bg1"/>
                </a:solidFill>
                <a:latin typeface="Century" panose="02040604050505020304" pitchFamily="18" charset="0"/>
                <a:ea typeface="Calibri" panose="020F0502020204030204" pitchFamily="34" charset="0"/>
                <a:cs typeface="Times New Roman" panose="02020603050405020304" pitchFamily="18" charset="0"/>
              </a:rPr>
              <a:t>Medya bireyleri doğrudan, güçlü ve ani bir şekilde etkilemez; </a:t>
            </a:r>
            <a:r>
              <a:rPr lang="tr-TR" sz="2000" i="1" dirty="0">
                <a:solidFill>
                  <a:schemeClr val="bg1"/>
                </a:solidFill>
                <a:latin typeface="Century" panose="02040604050505020304" pitchFamily="18" charset="0"/>
                <a:ea typeface="Calibri" panose="020F0502020204030204" pitchFamily="34" charset="0"/>
                <a:cs typeface="Times New Roman" panose="02020603050405020304" pitchFamily="18" charset="0"/>
              </a:rPr>
              <a:t>bireysel farklılıklar </a:t>
            </a:r>
            <a:r>
              <a:rPr lang="tr-TR" sz="2000" dirty="0">
                <a:solidFill>
                  <a:schemeClr val="bg1"/>
                </a:solidFill>
                <a:latin typeface="Century" panose="02040604050505020304" pitchFamily="18" charset="0"/>
                <a:ea typeface="Calibri" panose="020F0502020204030204" pitchFamily="34" charset="0"/>
                <a:cs typeface="Times New Roman" panose="02020603050405020304" pitchFamily="18" charset="0"/>
              </a:rPr>
              <a:t>(eğitim ve bilgi düzeyi), </a:t>
            </a:r>
            <a:r>
              <a:rPr lang="tr-TR" sz="2000" i="1" dirty="0">
                <a:solidFill>
                  <a:schemeClr val="bg1"/>
                </a:solidFill>
                <a:latin typeface="Century" panose="02040604050505020304" pitchFamily="18" charset="0"/>
                <a:ea typeface="Calibri" panose="020F0502020204030204" pitchFamily="34" charset="0"/>
                <a:cs typeface="Times New Roman" panose="02020603050405020304" pitchFamily="18" charset="0"/>
              </a:rPr>
              <a:t>sosyal kategoriler </a:t>
            </a:r>
            <a:r>
              <a:rPr lang="tr-TR" sz="2000" dirty="0">
                <a:solidFill>
                  <a:schemeClr val="bg1"/>
                </a:solidFill>
                <a:latin typeface="Century" panose="02040604050505020304" pitchFamily="18" charset="0"/>
                <a:ea typeface="Calibri" panose="020F0502020204030204" pitchFamily="34" charset="0"/>
                <a:cs typeface="Times New Roman" panose="02020603050405020304" pitchFamily="18" charset="0"/>
              </a:rPr>
              <a:t>(dinsel ya da politik aidiyet) ve </a:t>
            </a:r>
            <a:r>
              <a:rPr lang="tr-TR" sz="2000" i="1" dirty="0">
                <a:solidFill>
                  <a:schemeClr val="bg1"/>
                </a:solidFill>
                <a:latin typeface="Century" panose="02040604050505020304" pitchFamily="18" charset="0"/>
                <a:ea typeface="Calibri" panose="020F0502020204030204" pitchFamily="34" charset="0"/>
                <a:cs typeface="Times New Roman" panose="02020603050405020304" pitchFamily="18" charset="0"/>
              </a:rPr>
              <a:t>kişisel ilişkiler </a:t>
            </a:r>
            <a:r>
              <a:rPr lang="tr-TR" sz="2000" dirty="0">
                <a:solidFill>
                  <a:schemeClr val="bg1"/>
                </a:solidFill>
                <a:latin typeface="Century" panose="02040604050505020304" pitchFamily="18" charset="0"/>
                <a:ea typeface="Calibri" panose="020F0502020204030204" pitchFamily="34" charset="0"/>
                <a:cs typeface="Times New Roman" panose="02020603050405020304" pitchFamily="18" charset="0"/>
              </a:rPr>
              <a:t>(aile ve arkadaşlık ilişkileri) bu etkiyi sınırlandırabilmektedir. Lazarsfeld ve Katz, tüm bunları “kişisel etki” kavramı etrafında ele almış ve medyanın önceki araştırmalarda sanıldığı kadar etkili olmadığını savunmuştur.</a:t>
            </a:r>
            <a:r>
              <a:rPr lang="tr-TR" sz="2000" dirty="0">
                <a:solidFill>
                  <a:schemeClr val="bg1"/>
                </a:solidFill>
                <a:effectLst/>
              </a:rPr>
              <a:t> </a:t>
            </a:r>
            <a:endParaRPr lang="tr-TR" sz="2000" dirty="0">
              <a:solidFill>
                <a:schemeClr val="bg1"/>
              </a:solidFill>
            </a:endParaRPr>
          </a:p>
        </p:txBody>
      </p:sp>
      <p:sp>
        <p:nvSpPr>
          <p:cNvPr id="3" name="Dikdörtgen 2">
            <a:extLst>
              <a:ext uri="{FF2B5EF4-FFF2-40B4-BE49-F238E27FC236}">
                <a16:creationId xmlns:a16="http://schemas.microsoft.com/office/drawing/2014/main" id="{A60FDA7D-D3B2-9E41-9FC9-527CEA07FC9D}"/>
              </a:ext>
            </a:extLst>
          </p:cNvPr>
          <p:cNvSpPr/>
          <p:nvPr/>
        </p:nvSpPr>
        <p:spPr>
          <a:xfrm>
            <a:off x="2379188" y="272296"/>
            <a:ext cx="7380757" cy="954107"/>
          </a:xfrm>
          <a:prstGeom prst="rect">
            <a:avLst/>
          </a:prstGeom>
        </p:spPr>
        <p:txBody>
          <a:bodyPr wrap="square">
            <a:spAutoFit/>
          </a:bodyPr>
          <a:lstStyle/>
          <a:p>
            <a:pPr algn="ctr"/>
            <a:r>
              <a:rPr lang="tr-TR" sz="3200" b="1" dirty="0">
                <a:solidFill>
                  <a:schemeClr val="bg1"/>
                </a:solidFill>
              </a:rPr>
              <a:t> İletişimin İki Aşamalı Akışı </a:t>
            </a:r>
          </a:p>
          <a:p>
            <a:pPr algn="ctr"/>
            <a:r>
              <a:rPr lang="tr-TR" sz="2400" b="1" dirty="0">
                <a:solidFill>
                  <a:schemeClr val="bg1"/>
                </a:solidFill>
              </a:rPr>
              <a:t>(Two Step Flow of Communication)</a:t>
            </a:r>
          </a:p>
        </p:txBody>
      </p:sp>
    </p:spTree>
    <p:extLst>
      <p:ext uri="{BB962C8B-B14F-4D97-AF65-F5344CB8AC3E}">
        <p14:creationId xmlns:p14="http://schemas.microsoft.com/office/powerpoint/2010/main" val="2912351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4CDEB6F-7F50-8648-9113-6DEC54F8B86C}"/>
              </a:ext>
            </a:extLst>
          </p:cNvPr>
          <p:cNvSpPr/>
          <p:nvPr/>
        </p:nvSpPr>
        <p:spPr>
          <a:xfrm>
            <a:off x="1977723" y="541659"/>
            <a:ext cx="7380757" cy="584775"/>
          </a:xfrm>
          <a:prstGeom prst="rect">
            <a:avLst/>
          </a:prstGeom>
        </p:spPr>
        <p:txBody>
          <a:bodyPr wrap="square">
            <a:spAutoFit/>
          </a:bodyPr>
          <a:lstStyle/>
          <a:p>
            <a:pPr algn="ctr"/>
            <a:r>
              <a:rPr lang="tr-TR" sz="3200" b="1" dirty="0">
                <a:solidFill>
                  <a:schemeClr val="bg1"/>
                </a:solidFill>
              </a:rPr>
              <a:t> Tutum Değişimi ve Uyumsuzluk</a:t>
            </a:r>
          </a:p>
        </p:txBody>
      </p:sp>
      <p:sp>
        <p:nvSpPr>
          <p:cNvPr id="4" name="Dikdörtgen 3">
            <a:extLst>
              <a:ext uri="{FF2B5EF4-FFF2-40B4-BE49-F238E27FC236}">
                <a16:creationId xmlns:a16="http://schemas.microsoft.com/office/drawing/2014/main" id="{76EA0A95-85C5-AA46-B4BF-F5C379254497}"/>
              </a:ext>
            </a:extLst>
          </p:cNvPr>
          <p:cNvSpPr/>
          <p:nvPr/>
        </p:nvSpPr>
        <p:spPr>
          <a:xfrm>
            <a:off x="947905" y="2151791"/>
            <a:ext cx="9939170" cy="2862322"/>
          </a:xfrm>
          <a:prstGeom prst="rect">
            <a:avLst/>
          </a:prstGeom>
        </p:spPr>
        <p:txBody>
          <a:bodyPr wrap="square">
            <a:spAutoFit/>
          </a:bodyPr>
          <a:lstStyle/>
          <a:p>
            <a:pPr marL="342900" indent="-342900">
              <a:buAutoNum type="arabicPeriod"/>
            </a:pPr>
            <a:r>
              <a:rPr lang="tr-TR" sz="2000" dirty="0">
                <a:solidFill>
                  <a:schemeClr val="bg1"/>
                </a:solidFill>
                <a:latin typeface="Century" panose="02040604050505020304" pitchFamily="18" charset="0"/>
                <a:ea typeface="Calibri" panose="020F0502020204030204" pitchFamily="34" charset="0"/>
                <a:cs typeface="Times New Roman" panose="02020603050405020304" pitchFamily="18" charset="0"/>
              </a:rPr>
              <a:t>Seçici maruz kalma (veya seçici dikkat): İnsanların kendilerini, önceden var olan tutum ve inançlarıyla tutarlı olan mesajlara maruz bırakma sürecidir. </a:t>
            </a:r>
          </a:p>
          <a:p>
            <a:pPr marL="342900" indent="-342900">
              <a:buAutoNum type="arabicPeriod"/>
            </a:pPr>
            <a:endParaRPr lang="tr-TR" sz="2000" dirty="0">
              <a:solidFill>
                <a:schemeClr val="bg1"/>
              </a:solidFill>
              <a:latin typeface="Century" panose="02040604050505020304" pitchFamily="18" charset="0"/>
              <a:ea typeface="Calibri" panose="020F0502020204030204" pitchFamily="34" charset="0"/>
              <a:cs typeface="Times New Roman" panose="02020603050405020304" pitchFamily="18" charset="0"/>
            </a:endParaRPr>
          </a:p>
          <a:p>
            <a:pPr marL="342900" indent="-342900">
              <a:buAutoNum type="arabicPeriod"/>
            </a:pPr>
            <a:r>
              <a:rPr lang="tr-TR" sz="2000" dirty="0">
                <a:solidFill>
                  <a:schemeClr val="bg1"/>
                </a:solidFill>
                <a:latin typeface="Century" panose="02040604050505020304" pitchFamily="18" charset="0"/>
                <a:ea typeface="Calibri" panose="020F0502020204030204" pitchFamily="34" charset="0"/>
                <a:cs typeface="Times New Roman" panose="02020603050405020304" pitchFamily="18" charset="0"/>
              </a:rPr>
              <a:t>Seçici saklama: İnsanların en iyi ve en uzun süre hatırlayabildiği mesajlar, önceden var olan tutum ve inançlarıyla uyumlu olanlardır. </a:t>
            </a:r>
          </a:p>
          <a:p>
            <a:pPr marL="342900" indent="-342900">
              <a:buAutoNum type="arabicPeriod"/>
            </a:pPr>
            <a:endParaRPr lang="tr-TR" sz="2000" dirty="0">
              <a:solidFill>
                <a:schemeClr val="bg1"/>
              </a:solidFill>
              <a:latin typeface="Century" panose="02040604050505020304" pitchFamily="18" charset="0"/>
              <a:ea typeface="Calibri" panose="020F0502020204030204" pitchFamily="34" charset="0"/>
              <a:cs typeface="Times New Roman" panose="02020603050405020304" pitchFamily="18" charset="0"/>
            </a:endParaRPr>
          </a:p>
          <a:p>
            <a:pPr marL="342900" indent="-342900">
              <a:buAutoNum type="arabicPeriod"/>
            </a:pPr>
            <a:r>
              <a:rPr lang="tr-TR" sz="2000" dirty="0">
                <a:solidFill>
                  <a:schemeClr val="bg1"/>
                </a:solidFill>
                <a:latin typeface="Century" panose="02040604050505020304" pitchFamily="18" charset="0"/>
                <a:ea typeface="Calibri" panose="020F0502020204030204" pitchFamily="34" charset="0"/>
                <a:cs typeface="Times New Roman" panose="02020603050405020304" pitchFamily="18" charset="0"/>
              </a:rPr>
              <a:t>Seçici algı: İnsanlar maruz kaldıkları mesajları var olan tutum ve inançlarıyla uyumlu olacak şekilde yorumlama eğilimindedirler. </a:t>
            </a:r>
          </a:p>
          <a:p>
            <a:endParaRPr lang="tr-TR" sz="2000" dirty="0">
              <a:solidFill>
                <a:schemeClr val="bg1"/>
              </a:solidFill>
            </a:endParaRPr>
          </a:p>
        </p:txBody>
      </p:sp>
      <p:sp>
        <p:nvSpPr>
          <p:cNvPr id="6" name="Dikdörtgen 5">
            <a:extLst>
              <a:ext uri="{FF2B5EF4-FFF2-40B4-BE49-F238E27FC236}">
                <a16:creationId xmlns:a16="http://schemas.microsoft.com/office/drawing/2014/main" id="{8DB79ACC-C17A-2E43-83BF-A3A9271C43A3}"/>
              </a:ext>
            </a:extLst>
          </p:cNvPr>
          <p:cNvSpPr/>
          <p:nvPr/>
        </p:nvSpPr>
        <p:spPr>
          <a:xfrm>
            <a:off x="947905" y="1401137"/>
            <a:ext cx="5211620" cy="461665"/>
          </a:xfrm>
          <a:prstGeom prst="rect">
            <a:avLst/>
          </a:prstGeom>
        </p:spPr>
        <p:txBody>
          <a:bodyPr wrap="none">
            <a:spAutoFit/>
          </a:bodyPr>
          <a:lstStyle/>
          <a:p>
            <a:pPr algn="ctr"/>
            <a:r>
              <a:rPr lang="tr-TR" sz="2400" b="1" dirty="0">
                <a:solidFill>
                  <a:schemeClr val="bg1"/>
                </a:solidFill>
              </a:rPr>
              <a:t>Carl Hovland – Savaş Enformasyon Ofisi</a:t>
            </a:r>
          </a:p>
        </p:txBody>
      </p:sp>
    </p:spTree>
    <p:extLst>
      <p:ext uri="{BB962C8B-B14F-4D97-AF65-F5344CB8AC3E}">
        <p14:creationId xmlns:p14="http://schemas.microsoft.com/office/powerpoint/2010/main" val="1600338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AE4035A-58EA-3D4C-AB06-021736781D5A}"/>
              </a:ext>
            </a:extLst>
          </p:cNvPr>
          <p:cNvSpPr/>
          <p:nvPr/>
        </p:nvSpPr>
        <p:spPr>
          <a:xfrm>
            <a:off x="1977723" y="541659"/>
            <a:ext cx="7380757" cy="1015663"/>
          </a:xfrm>
          <a:prstGeom prst="rect">
            <a:avLst/>
          </a:prstGeom>
        </p:spPr>
        <p:txBody>
          <a:bodyPr wrap="square">
            <a:spAutoFit/>
          </a:bodyPr>
          <a:lstStyle/>
          <a:p>
            <a:pPr algn="ctr"/>
            <a:r>
              <a:rPr lang="tr-TR" sz="3200" b="1" dirty="0">
                <a:solidFill>
                  <a:schemeClr val="bg1"/>
                </a:solidFill>
              </a:rPr>
              <a:t>Kullanımlar ve Doyumlar</a:t>
            </a:r>
          </a:p>
          <a:p>
            <a:pPr algn="ctr"/>
            <a:r>
              <a:rPr lang="tr-TR" sz="2800" b="1" dirty="0">
                <a:solidFill>
                  <a:schemeClr val="bg1"/>
                </a:solidFill>
              </a:rPr>
              <a:t>(Uses and Gratifications)</a:t>
            </a:r>
          </a:p>
        </p:txBody>
      </p:sp>
      <p:sp>
        <p:nvSpPr>
          <p:cNvPr id="3" name="Dikdörtgen 2">
            <a:extLst>
              <a:ext uri="{FF2B5EF4-FFF2-40B4-BE49-F238E27FC236}">
                <a16:creationId xmlns:a16="http://schemas.microsoft.com/office/drawing/2014/main" id="{4F3E7DBF-3186-944B-BCDA-9AA8C1A8B49C}"/>
              </a:ext>
            </a:extLst>
          </p:cNvPr>
          <p:cNvSpPr/>
          <p:nvPr/>
        </p:nvSpPr>
        <p:spPr>
          <a:xfrm>
            <a:off x="946082" y="1996678"/>
            <a:ext cx="10112443" cy="2862322"/>
          </a:xfrm>
          <a:prstGeom prst="rect">
            <a:avLst/>
          </a:prstGeom>
        </p:spPr>
        <p:txBody>
          <a:bodyPr wrap="square">
            <a:spAutoFit/>
          </a:bodyPr>
          <a:lstStyle/>
          <a:p>
            <a:pPr algn="just">
              <a:spcAft>
                <a:spcPts val="0"/>
              </a:spcAft>
            </a:pPr>
            <a:r>
              <a:rPr lang="tr-TR" sz="2000" dirty="0">
                <a:solidFill>
                  <a:schemeClr val="bg1"/>
                </a:solidFill>
                <a:latin typeface="Century" panose="02040604050505020304" pitchFamily="18" charset="0"/>
                <a:ea typeface="Calibri" panose="020F0502020204030204" pitchFamily="34" charset="0"/>
                <a:cs typeface="Times New Roman" panose="02020603050405020304" pitchFamily="18" charset="0"/>
              </a:rPr>
              <a:t>Kullanımlar ve doyumlar yaklaşımı, “medyanın insanlara ne yaptığı” yerine, “insanların medya ile ne yaptığına” bakılması gerektiğini savunur. Bu perspektiften yapılan araştırmalarda, izleyicilerin hangi motivasyonlarla medya tüketimine yöneldikleri ve bu “bilinçli” kullanımın yarattığı sonuçların neler olduğuna bakılmıştır. İzleyiciler, rahatlama, uyum sağlama, bilgi edinme, kimlik pekiştirme, fikir alma, zaman geçirme gibi çeşitli “ihtiyaçlar” doğrultusunda medyaya yönelmektedir. Eğer medya kullanımının “zararlı” sonuçları varsa bunun sorumlusu içerikleri üreten endüstri değil, tercihi yapan izleyicilerdir. Başka bir deyişle, “medya halk ne istiyorsa onu verir.” </a:t>
            </a:r>
            <a:endParaRPr lang="tr-TR" sz="2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48085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049CC43-B7E2-D345-8F17-A1597190A83F}"/>
              </a:ext>
            </a:extLst>
          </p:cNvPr>
          <p:cNvSpPr/>
          <p:nvPr/>
        </p:nvSpPr>
        <p:spPr>
          <a:xfrm>
            <a:off x="1977723" y="541659"/>
            <a:ext cx="7380757" cy="954107"/>
          </a:xfrm>
          <a:prstGeom prst="rect">
            <a:avLst/>
          </a:prstGeom>
        </p:spPr>
        <p:txBody>
          <a:bodyPr wrap="square">
            <a:spAutoFit/>
          </a:bodyPr>
          <a:lstStyle/>
          <a:p>
            <a:pPr algn="ctr"/>
            <a:r>
              <a:rPr lang="tr-TR" sz="3200" b="1" dirty="0">
                <a:solidFill>
                  <a:schemeClr val="bg1"/>
                </a:solidFill>
              </a:rPr>
              <a:t>Gündem Koyma</a:t>
            </a:r>
          </a:p>
          <a:p>
            <a:pPr algn="ctr"/>
            <a:r>
              <a:rPr lang="tr-TR" sz="2400" b="1" dirty="0">
                <a:solidFill>
                  <a:schemeClr val="bg1"/>
                </a:solidFill>
              </a:rPr>
              <a:t>(</a:t>
            </a:r>
            <a:r>
              <a:rPr lang="tr-TR" sz="2400" b="1" dirty="0" err="1">
                <a:solidFill>
                  <a:schemeClr val="bg1"/>
                </a:solidFill>
              </a:rPr>
              <a:t>Agenda-setting</a:t>
            </a:r>
            <a:r>
              <a:rPr lang="tr-TR" sz="2400" b="1" dirty="0">
                <a:solidFill>
                  <a:schemeClr val="bg1"/>
                </a:solidFill>
              </a:rPr>
              <a:t>)</a:t>
            </a:r>
          </a:p>
        </p:txBody>
      </p:sp>
      <p:sp>
        <p:nvSpPr>
          <p:cNvPr id="3" name="Dikdörtgen 2">
            <a:extLst>
              <a:ext uri="{FF2B5EF4-FFF2-40B4-BE49-F238E27FC236}">
                <a16:creationId xmlns:a16="http://schemas.microsoft.com/office/drawing/2014/main" id="{EFB5AA0E-8B13-0148-A709-B5590D701DFE}"/>
              </a:ext>
            </a:extLst>
          </p:cNvPr>
          <p:cNvSpPr/>
          <p:nvPr/>
        </p:nvSpPr>
        <p:spPr>
          <a:xfrm>
            <a:off x="1047919" y="1734847"/>
            <a:ext cx="4355680" cy="400110"/>
          </a:xfrm>
          <a:prstGeom prst="rect">
            <a:avLst/>
          </a:prstGeom>
        </p:spPr>
        <p:txBody>
          <a:bodyPr wrap="none">
            <a:spAutoFit/>
          </a:bodyPr>
          <a:lstStyle/>
          <a:p>
            <a:r>
              <a:rPr lang="tr-TR" sz="2000" dirty="0" err="1">
                <a:solidFill>
                  <a:schemeClr val="bg1"/>
                </a:solidFill>
                <a:latin typeface="Century" panose="02040604050505020304" pitchFamily="18" charset="0"/>
                <a:ea typeface="Calibri" panose="020F0502020204030204" pitchFamily="34" charset="0"/>
                <a:cs typeface="Times New Roman" panose="02020603050405020304" pitchFamily="18" charset="0"/>
              </a:rPr>
              <a:t>Maxwell</a:t>
            </a:r>
            <a:r>
              <a:rPr lang="tr-TR" sz="2000" dirty="0">
                <a:solidFill>
                  <a:schemeClr val="bg1"/>
                </a:solidFill>
                <a:latin typeface="Century" panose="02040604050505020304" pitchFamily="18" charset="0"/>
                <a:ea typeface="Calibri" panose="020F0502020204030204" pitchFamily="34" charset="0"/>
                <a:cs typeface="Times New Roman" panose="02020603050405020304" pitchFamily="18" charset="0"/>
              </a:rPr>
              <a:t> </a:t>
            </a:r>
            <a:r>
              <a:rPr lang="tr-TR" sz="2000" dirty="0" err="1">
                <a:solidFill>
                  <a:schemeClr val="bg1"/>
                </a:solidFill>
                <a:latin typeface="Century" panose="02040604050505020304" pitchFamily="18" charset="0"/>
                <a:ea typeface="Calibri" panose="020F0502020204030204" pitchFamily="34" charset="0"/>
                <a:cs typeface="Times New Roman" panose="02020603050405020304" pitchFamily="18" charset="0"/>
              </a:rPr>
              <a:t>McComb</a:t>
            </a:r>
            <a:r>
              <a:rPr lang="tr-TR" sz="2000" dirty="0">
                <a:solidFill>
                  <a:schemeClr val="bg1"/>
                </a:solidFill>
                <a:latin typeface="Century" panose="02040604050505020304" pitchFamily="18" charset="0"/>
                <a:ea typeface="Calibri" panose="020F0502020204030204" pitchFamily="34" charset="0"/>
                <a:cs typeface="Times New Roman" panose="02020603050405020304" pitchFamily="18" charset="0"/>
              </a:rPr>
              <a:t> ve Donald </a:t>
            </a:r>
            <a:r>
              <a:rPr lang="tr-TR" sz="2000" dirty="0" err="1">
                <a:solidFill>
                  <a:schemeClr val="bg1"/>
                </a:solidFill>
                <a:latin typeface="Century" panose="02040604050505020304" pitchFamily="18" charset="0"/>
                <a:ea typeface="Calibri" panose="020F0502020204030204" pitchFamily="34" charset="0"/>
                <a:cs typeface="Times New Roman" panose="02020603050405020304" pitchFamily="18" charset="0"/>
              </a:rPr>
              <a:t>Shaw</a:t>
            </a:r>
            <a:r>
              <a:rPr lang="tr-TR" sz="2000" dirty="0">
                <a:solidFill>
                  <a:schemeClr val="bg1"/>
                </a:solidFill>
                <a:effectLst/>
              </a:rPr>
              <a:t> </a:t>
            </a:r>
            <a:endParaRPr lang="tr-TR" sz="2000" dirty="0">
              <a:solidFill>
                <a:schemeClr val="bg1"/>
              </a:solidFill>
            </a:endParaRPr>
          </a:p>
        </p:txBody>
      </p:sp>
      <p:sp>
        <p:nvSpPr>
          <p:cNvPr id="4" name="Dikdörtgen 3">
            <a:extLst>
              <a:ext uri="{FF2B5EF4-FFF2-40B4-BE49-F238E27FC236}">
                <a16:creationId xmlns:a16="http://schemas.microsoft.com/office/drawing/2014/main" id="{CA5144F2-34B2-8D43-9C0B-CE1D8CA91B79}"/>
              </a:ext>
            </a:extLst>
          </p:cNvPr>
          <p:cNvSpPr/>
          <p:nvPr/>
        </p:nvSpPr>
        <p:spPr>
          <a:xfrm>
            <a:off x="1047918" y="2374037"/>
            <a:ext cx="9559121" cy="3139321"/>
          </a:xfrm>
          <a:prstGeom prst="rect">
            <a:avLst/>
          </a:prstGeom>
        </p:spPr>
        <p:txBody>
          <a:bodyPr wrap="square">
            <a:spAutoFit/>
          </a:bodyPr>
          <a:lstStyle/>
          <a:p>
            <a:pPr algn="just"/>
            <a:r>
              <a:rPr lang="tr-TR" dirty="0">
                <a:solidFill>
                  <a:schemeClr val="bg1"/>
                </a:solidFill>
                <a:latin typeface="Century" panose="02040604050505020304" pitchFamily="18" charset="0"/>
                <a:ea typeface="Calibri" panose="020F0502020204030204" pitchFamily="34" charset="0"/>
                <a:cs typeface="Times New Roman" panose="02020603050405020304" pitchFamily="18" charset="0"/>
              </a:rPr>
              <a:t>Medyanın etki gücü “ne düşüneceğimize” değil, “ne hakkında düşüneceğimize” ilişkindir. Başka bir deyişle, medya hangi olayların ve kimlerin haber yapılacağı, programlara kimlerin çağrılıp onlara nelerin sorulacağı üzerinde kontrol gücüne sahiptir ve bu gücü sayesinde toplumsal gerçeklik hakkında bir önem ve değer hiyerarşisi oluşturur. </a:t>
            </a:r>
          </a:p>
          <a:p>
            <a:pPr algn="just"/>
            <a:endParaRPr lang="tr-TR" dirty="0">
              <a:solidFill>
                <a:schemeClr val="bg1"/>
              </a:solidFill>
              <a:latin typeface="Century" panose="02040604050505020304" pitchFamily="18" charset="0"/>
              <a:cs typeface="Times New Roman" panose="02020603050405020304" pitchFamily="18" charset="0"/>
            </a:endParaRPr>
          </a:p>
          <a:p>
            <a:pPr algn="just"/>
            <a:r>
              <a:rPr lang="tr-TR" dirty="0">
                <a:solidFill>
                  <a:schemeClr val="bg1"/>
                </a:solidFill>
                <a:latin typeface="Century" panose="02040604050505020304" pitchFamily="18" charset="0"/>
              </a:rPr>
              <a:t>Medyanın gündem belirleme gücü, bir haber konusuna ayrılan yerden (gazete) ya da zamandan (radyo ve televizyon) daha fazlasına dayanır. Medya kuruluşları farklı da olsa, bunların haber kaynakları, gündeme getirdikleri konular, görüşlerine başvurdukları kişiler, konuları ele alış tarzları büyük benzerlik gösterir ve bu durum kendini sürekli tekrarlar. İşte bu benzerlik ve tekrar, haberleri takip edenlere, gerçek hayatta da asıl önemli şeylerin bunlar olduğunu düşündürür. </a:t>
            </a:r>
          </a:p>
        </p:txBody>
      </p:sp>
    </p:spTree>
    <p:extLst>
      <p:ext uri="{BB962C8B-B14F-4D97-AF65-F5344CB8AC3E}">
        <p14:creationId xmlns:p14="http://schemas.microsoft.com/office/powerpoint/2010/main" val="13055042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576</Words>
  <Application>Microsoft Macintosh PowerPoint</Application>
  <PresentationFormat>Geniş ekran</PresentationFormat>
  <Paragraphs>28</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vt:i4>
      </vt:variant>
    </vt:vector>
  </HeadingPairs>
  <TitlesOfParts>
    <vt:vector size="12" baseType="lpstr">
      <vt:lpstr>Arial</vt:lpstr>
      <vt:lpstr>Calibri</vt:lpstr>
      <vt:lpstr>Calibri Light</vt:lpstr>
      <vt:lpstr>Century</vt:lpstr>
      <vt:lpstr>Times New Roman</vt:lpstr>
      <vt:lpstr>Office Teması</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User</dc:creator>
  <cp:lastModifiedBy>Microsoft Office User</cp:lastModifiedBy>
  <cp:revision>7</cp:revision>
  <dcterms:created xsi:type="dcterms:W3CDTF">2023-12-27T11:07:12Z</dcterms:created>
  <dcterms:modified xsi:type="dcterms:W3CDTF">2023-12-27T12:06:49Z</dcterms:modified>
</cp:coreProperties>
</file>