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61" r:id="rId4"/>
    <p:sldId id="262" r:id="rId5"/>
    <p:sldId id="257" r:id="rId6"/>
    <p:sldId id="263" r:id="rId7"/>
    <p:sldId id="264" r:id="rId8"/>
    <p:sldId id="265" r:id="rId9"/>
    <p:sldId id="25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smtClean="0"/>
              <a:t>Asıl başlık stili için tıklayın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tr-TR" smtClean="0"/>
              <a:t>Asıl başlık stili için tıklayın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5/9/18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5/9/18</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TAPU SİCİLİ 3</a:t>
            </a:r>
            <a:endParaRPr lang="tr-TR" dirty="0"/>
          </a:p>
        </p:txBody>
      </p:sp>
      <p:sp>
        <p:nvSpPr>
          <p:cNvPr id="3" name="Alt Konu Başlığı 2"/>
          <p:cNvSpPr>
            <a:spLocks noGrp="1"/>
          </p:cNvSpPr>
          <p:nvPr>
            <p:ph type="subTitle" idx="1"/>
          </p:nvPr>
        </p:nvSpPr>
        <p:spPr/>
        <p:txBody>
          <a:bodyPr/>
          <a:lstStyle/>
          <a:p>
            <a:r>
              <a:rPr lang="tr-TR" dirty="0" smtClean="0"/>
              <a:t>TESCİLİN OLUMLU HÜKMÜNÜN DEVAMI </a:t>
            </a:r>
            <a:r>
              <a:rPr lang="mr-IN" dirty="0" smtClean="0"/>
              <a:t>–</a:t>
            </a:r>
            <a:r>
              <a:rPr lang="tr-TR" dirty="0" smtClean="0"/>
              <a:t> ŞERHLER </a:t>
            </a:r>
            <a:r>
              <a:rPr lang="mr-IN" dirty="0" smtClean="0"/>
              <a:t>–</a:t>
            </a:r>
            <a:r>
              <a:rPr lang="tr-TR" dirty="0" smtClean="0"/>
              <a:t> TAPU SİCİLİNİN DÜZELTİLMESİ</a:t>
            </a:r>
            <a:endParaRPr lang="tr-TR" dirty="0"/>
          </a:p>
        </p:txBody>
      </p:sp>
    </p:spTree>
    <p:extLst>
      <p:ext uri="{BB962C8B-B14F-4D97-AF65-F5344CB8AC3E}">
        <p14:creationId xmlns:p14="http://schemas.microsoft.com/office/powerpoint/2010/main" val="107023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3. Kişinin ayni hak kazanması</a:t>
            </a:r>
            <a:endParaRPr lang="tr-TR" dirty="0"/>
          </a:p>
        </p:txBody>
      </p:sp>
      <p:sp>
        <p:nvSpPr>
          <p:cNvPr id="3" name="İçerik Yer Tutucusu 2"/>
          <p:cNvSpPr>
            <a:spLocks noGrp="1"/>
          </p:cNvSpPr>
          <p:nvPr>
            <p:ph idx="1"/>
          </p:nvPr>
        </p:nvSpPr>
        <p:spPr/>
        <p:txBody>
          <a:bodyPr/>
          <a:lstStyle/>
          <a:p>
            <a:r>
              <a:rPr lang="tr-TR" dirty="0"/>
              <a:t>TMK m. 1023 kapsamında yalnızca ayni (mülkiyet hakkı ve sınırlı ayni haklar) hak kazanımları korunur, şahsi hak kazanımları korunmaz. </a:t>
            </a:r>
          </a:p>
        </p:txBody>
      </p:sp>
    </p:spTree>
    <p:extLst>
      <p:ext uri="{BB962C8B-B14F-4D97-AF65-F5344CB8AC3E}">
        <p14:creationId xmlns:p14="http://schemas.microsoft.com/office/powerpoint/2010/main" val="221426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Kazananın ayni hakkı </a:t>
            </a:r>
            <a:r>
              <a:rPr lang="tr-TR" dirty="0" err="1" smtClean="0"/>
              <a:t>iyiniyetle</a:t>
            </a:r>
            <a:r>
              <a:rPr lang="tr-TR" dirty="0" smtClean="0"/>
              <a:t> kazanması</a:t>
            </a:r>
            <a:endParaRPr lang="tr-TR" dirty="0"/>
          </a:p>
        </p:txBody>
      </p:sp>
      <p:sp>
        <p:nvSpPr>
          <p:cNvPr id="3" name="İçerik Yer Tutucusu 2"/>
          <p:cNvSpPr>
            <a:spLocks noGrp="1"/>
          </p:cNvSpPr>
          <p:nvPr>
            <p:ph idx="1"/>
          </p:nvPr>
        </p:nvSpPr>
        <p:spPr/>
        <p:txBody>
          <a:bodyPr/>
          <a:lstStyle/>
          <a:p>
            <a:r>
              <a:rPr lang="tr-TR" dirty="0"/>
              <a:t>Üçüncü kişinin ayni hakkı kazanırken tescilin yolsuz olduğunu bilmemesi veya bilebilecek durumda olmaması gerekmektedir. Uygulamada, ayni hakkı devredenle devralanın yakın akraba ya da arkadaş olması, taşınmazın ederinden düşük bir bedelle satılması, hızla el değiştirmesi gibi durumlarda kazananın </a:t>
            </a:r>
            <a:r>
              <a:rPr lang="tr-TR" dirty="0" err="1"/>
              <a:t>kötüniyetli</a:t>
            </a:r>
            <a:r>
              <a:rPr lang="tr-TR" dirty="0"/>
              <a:t> olduğuna ilişkin karinenin bulunduğu kabul edilmektedir. </a:t>
            </a:r>
          </a:p>
        </p:txBody>
      </p:sp>
    </p:spTree>
    <p:extLst>
      <p:ext uri="{BB962C8B-B14F-4D97-AF65-F5344CB8AC3E}">
        <p14:creationId xmlns:p14="http://schemas.microsoft.com/office/powerpoint/2010/main" val="2065710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Tasarruf Yetkisi Dışındaki Geçerlilik Koşullarının Somut Olayda Var Olması </a:t>
            </a:r>
          </a:p>
        </p:txBody>
      </p:sp>
      <p:sp>
        <p:nvSpPr>
          <p:cNvPr id="3" name="İçerik Yer Tutucusu 2"/>
          <p:cNvSpPr>
            <a:spLocks noGrp="1"/>
          </p:cNvSpPr>
          <p:nvPr>
            <p:ph idx="1"/>
          </p:nvPr>
        </p:nvSpPr>
        <p:spPr/>
        <p:txBody>
          <a:bodyPr/>
          <a:lstStyle/>
          <a:p>
            <a:r>
              <a:rPr lang="tr-TR" dirty="0"/>
              <a:t>TMK m. 1023, yalnızca tasarruf yetkisinin yokluğunu gidermektedir. Dolayısıyla, ayni hak kazanımının korunması için, tasarrufta bulunanın yetkisinin olmaması dışındaki tüm geçerlilik koşullarının bulunması gerekmektedir. </a:t>
            </a:r>
          </a:p>
        </p:txBody>
      </p:sp>
    </p:spTree>
    <p:extLst>
      <p:ext uri="{BB962C8B-B14F-4D97-AF65-F5344CB8AC3E}">
        <p14:creationId xmlns:p14="http://schemas.microsoft.com/office/powerpoint/2010/main" val="27378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ŞERHLER</a:t>
            </a:r>
            <a:endParaRPr lang="tr-TR" dirty="0"/>
          </a:p>
        </p:txBody>
      </p:sp>
      <p:sp>
        <p:nvSpPr>
          <p:cNvPr id="3" name="İçerik Yer Tutucusu 2"/>
          <p:cNvSpPr>
            <a:spLocks noGrp="1"/>
          </p:cNvSpPr>
          <p:nvPr>
            <p:ph idx="1"/>
          </p:nvPr>
        </p:nvSpPr>
        <p:spPr/>
        <p:txBody>
          <a:bodyPr/>
          <a:lstStyle/>
          <a:p>
            <a:r>
              <a:rPr lang="tr-TR" dirty="0" smtClean="0"/>
              <a:t>KİŞİSEL HAKLARIN ŞERHİ</a:t>
            </a:r>
          </a:p>
          <a:p>
            <a:r>
              <a:rPr lang="tr-TR" dirty="0" smtClean="0"/>
              <a:t>TASARRUF YETKİSİ KISITLAMALARINA İLİŞKİN ŞERHLER VE BUNLARIN HÜKÜMLERİ</a:t>
            </a:r>
          </a:p>
          <a:p>
            <a:r>
              <a:rPr lang="tr-TR" dirty="0" smtClean="0"/>
              <a:t>GEÇİCİ TESCİLİN ŞERHİ</a:t>
            </a:r>
            <a:endParaRPr lang="tr-TR" dirty="0"/>
          </a:p>
        </p:txBody>
      </p:sp>
    </p:spTree>
    <p:extLst>
      <p:ext uri="{BB962C8B-B14F-4D97-AF65-F5344CB8AC3E}">
        <p14:creationId xmlns:p14="http://schemas.microsoft.com/office/powerpoint/2010/main" val="1149070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KİŞİSEL HAKLARIN ŞERHİ</a:t>
            </a:r>
            <a:endParaRPr lang="tr-TR" dirty="0"/>
          </a:p>
        </p:txBody>
      </p:sp>
      <p:sp>
        <p:nvSpPr>
          <p:cNvPr id="3" name="İçerik Yer Tutucusu 2"/>
          <p:cNvSpPr>
            <a:spLocks noGrp="1"/>
          </p:cNvSpPr>
          <p:nvPr>
            <p:ph idx="1"/>
          </p:nvPr>
        </p:nvSpPr>
        <p:spPr/>
        <p:txBody>
          <a:bodyPr/>
          <a:lstStyle/>
          <a:p>
            <a:r>
              <a:rPr lang="tr-TR" dirty="0" smtClean="0"/>
              <a:t>Sözleşmeden kaynaklanan alım, önalım, gerialım</a:t>
            </a:r>
          </a:p>
          <a:p>
            <a:r>
              <a:rPr lang="tr-TR" dirty="0" smtClean="0"/>
              <a:t>Rehinli alacakta boş dereceye ilerleme hakkı</a:t>
            </a:r>
          </a:p>
          <a:p>
            <a:r>
              <a:rPr lang="tr-TR" dirty="0" smtClean="0"/>
              <a:t>Paylı mülkiyette yönetime ilişkin tasarruflar</a:t>
            </a:r>
          </a:p>
          <a:p>
            <a:r>
              <a:rPr lang="tr-TR" dirty="0" smtClean="0"/>
              <a:t>Taşınmaz satış vaadinden doğan hak</a:t>
            </a:r>
          </a:p>
          <a:p>
            <a:r>
              <a:rPr lang="tr-TR" dirty="0" smtClean="0"/>
              <a:t>Paylı mülkiyet konusu malda paylı mülkiyetin sürmesine ilişkin anlaşmalar</a:t>
            </a:r>
          </a:p>
          <a:p>
            <a:r>
              <a:rPr lang="tr-TR" dirty="0" smtClean="0"/>
              <a:t>Bağışlamadan dönme</a:t>
            </a:r>
          </a:p>
          <a:p>
            <a:r>
              <a:rPr lang="tr-TR" dirty="0" smtClean="0"/>
              <a:t>Kira </a:t>
            </a:r>
            <a:r>
              <a:rPr lang="mr-IN" dirty="0" smtClean="0"/>
              <a:t>…</a:t>
            </a:r>
            <a:endParaRPr lang="tr-TR" dirty="0"/>
          </a:p>
        </p:txBody>
      </p:sp>
    </p:spTree>
    <p:extLst>
      <p:ext uri="{BB962C8B-B14F-4D97-AF65-F5344CB8AC3E}">
        <p14:creationId xmlns:p14="http://schemas.microsoft.com/office/powerpoint/2010/main" val="2105884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Tasarruf yetkisinin kısıtlanması şerhi</a:t>
            </a:r>
            <a:endParaRPr lang="tr-TR" dirty="0"/>
          </a:p>
        </p:txBody>
      </p:sp>
      <p:sp>
        <p:nvSpPr>
          <p:cNvPr id="3" name="İçerik Yer Tutucusu 2"/>
          <p:cNvSpPr>
            <a:spLocks noGrp="1"/>
          </p:cNvSpPr>
          <p:nvPr>
            <p:ph idx="1"/>
          </p:nvPr>
        </p:nvSpPr>
        <p:spPr/>
        <p:txBody>
          <a:bodyPr/>
          <a:lstStyle/>
          <a:p>
            <a:r>
              <a:rPr lang="tr-TR" dirty="0" smtClean="0"/>
              <a:t>Çekişmeli hakların korunmasına ilişkin mahkeme kararları</a:t>
            </a:r>
          </a:p>
          <a:p>
            <a:r>
              <a:rPr lang="tr-TR" dirty="0" smtClean="0"/>
              <a:t>Haciz, iflas kararı, konkordato ile verilen süre</a:t>
            </a:r>
          </a:p>
          <a:p>
            <a:r>
              <a:rPr lang="tr-TR" dirty="0" smtClean="0"/>
              <a:t>Aile yurdu kurulması ve </a:t>
            </a:r>
            <a:r>
              <a:rPr lang="tr-TR" dirty="0" err="1" smtClean="0"/>
              <a:t>artmirasçı</a:t>
            </a:r>
            <a:r>
              <a:rPr lang="tr-TR" dirty="0" smtClean="0"/>
              <a:t> atanması</a:t>
            </a:r>
          </a:p>
          <a:p>
            <a:r>
              <a:rPr lang="tr-TR" dirty="0" smtClean="0"/>
              <a:t>Taşınmazın aile konutu olarak özgülenmesi</a:t>
            </a:r>
          </a:p>
          <a:p>
            <a:r>
              <a:rPr lang="tr-TR" dirty="0" smtClean="0"/>
              <a:t>Ailenin ekonomik varlığının korunması amacıyla tasarruf yetkisinin kısıtlanması</a:t>
            </a:r>
            <a:endParaRPr lang="tr-TR" dirty="0"/>
          </a:p>
        </p:txBody>
      </p:sp>
    </p:spTree>
    <p:extLst>
      <p:ext uri="{BB962C8B-B14F-4D97-AF65-F5344CB8AC3E}">
        <p14:creationId xmlns:p14="http://schemas.microsoft.com/office/powerpoint/2010/main" val="1494288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Geçici tescilin şerhi</a:t>
            </a:r>
            <a:endParaRPr lang="tr-TR" dirty="0"/>
          </a:p>
        </p:txBody>
      </p:sp>
      <p:sp>
        <p:nvSpPr>
          <p:cNvPr id="3" name="İçerik Yer Tutucusu 2"/>
          <p:cNvSpPr>
            <a:spLocks noGrp="1"/>
          </p:cNvSpPr>
          <p:nvPr>
            <p:ph idx="1"/>
          </p:nvPr>
        </p:nvSpPr>
        <p:spPr/>
        <p:txBody>
          <a:bodyPr/>
          <a:lstStyle/>
          <a:p>
            <a:r>
              <a:rPr lang="tr-TR" dirty="0" smtClean="0"/>
              <a:t>Sicil dışı ayni hak</a:t>
            </a:r>
          </a:p>
          <a:p>
            <a:r>
              <a:rPr lang="tr-TR" dirty="0" smtClean="0"/>
              <a:t>Tasarruf yetkisini belirleyen belgelerin noksan olması</a:t>
            </a:r>
            <a:endParaRPr lang="tr-TR" dirty="0"/>
          </a:p>
        </p:txBody>
      </p:sp>
    </p:spTree>
    <p:extLst>
      <p:ext uri="{BB962C8B-B14F-4D97-AF65-F5344CB8AC3E}">
        <p14:creationId xmlns:p14="http://schemas.microsoft.com/office/powerpoint/2010/main" val="465844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TAPU SİCİLİNİN DÜZELTİLMESİ</a:t>
            </a:r>
            <a:endParaRPr lang="tr-TR" dirty="0"/>
          </a:p>
        </p:txBody>
      </p:sp>
      <p:sp>
        <p:nvSpPr>
          <p:cNvPr id="3" name="İçerik Yer Tutucusu 2"/>
          <p:cNvSpPr>
            <a:spLocks noGrp="1"/>
          </p:cNvSpPr>
          <p:nvPr>
            <p:ph idx="1"/>
          </p:nvPr>
        </p:nvSpPr>
        <p:spPr/>
        <p:txBody>
          <a:bodyPr/>
          <a:lstStyle/>
          <a:p>
            <a:r>
              <a:rPr lang="tr-TR" dirty="0" smtClean="0"/>
              <a:t>YOLSUZ TESCİLLERİN DÜZELTİLMESİ</a:t>
            </a:r>
          </a:p>
          <a:p>
            <a:r>
              <a:rPr lang="tr-TR" smtClean="0"/>
              <a:t>DİĞER KAYITLARDAKİ YOLSUZLUKLARIN DÜZELTİLMESİ</a:t>
            </a:r>
          </a:p>
        </p:txBody>
      </p:sp>
    </p:spTree>
    <p:extLst>
      <p:ext uri="{BB962C8B-B14F-4D97-AF65-F5344CB8AC3E}">
        <p14:creationId xmlns:p14="http://schemas.microsoft.com/office/powerpoint/2010/main" val="1069854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Gökyüzü</Template>
  <TotalTime>12</TotalTime>
  <Words>251</Words>
  <Application>Microsoft Macintosh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Calibri</vt:lpstr>
      <vt:lpstr>Calibri Light</vt:lpstr>
      <vt:lpstr>Mangal</vt:lpstr>
      <vt:lpstr>Arial</vt:lpstr>
      <vt:lpstr>Gökyüzü</vt:lpstr>
      <vt:lpstr>TAPU SİCİLİ 3</vt:lpstr>
      <vt:lpstr>3. Kişinin ayni hak kazanması</vt:lpstr>
      <vt:lpstr>Kazananın ayni hakkı iyiniyetle kazanması</vt:lpstr>
      <vt:lpstr>Tasarruf Yetkisi Dışındaki Geçerlilik Koşullarının Somut Olayda Var Olması </vt:lpstr>
      <vt:lpstr>ŞERHLER</vt:lpstr>
      <vt:lpstr>KİŞİSEL HAKLARIN ŞERHİ</vt:lpstr>
      <vt:lpstr>Tasarruf yetkisinin kısıtlanması şerhi</vt:lpstr>
      <vt:lpstr>Geçici tescilin şerhi</vt:lpstr>
      <vt:lpstr>TAPU SİCİLİNİN DÜZELTİLMESİ</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TAPU SİCİLİ 3</dc:title>
  <dc:creator>Tuğçe ORAL</dc:creator>
  <cp:lastModifiedBy>Tuğçe ORAL</cp:lastModifiedBy>
  <cp:revision>3</cp:revision>
  <dcterms:created xsi:type="dcterms:W3CDTF">2018-01-31T12:39:57Z</dcterms:created>
  <dcterms:modified xsi:type="dcterms:W3CDTF">2018-05-09T19:26:00Z</dcterms:modified>
</cp:coreProperties>
</file>