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1/8/2020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1/8/2020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ABD10-3EFD-4F39-8AE6-525DE42CF6FF}"/>
              </a:ext>
            </a:extLst>
          </p:cNvPr>
          <p:cNvSpPr>
            <a:spLocks noGrp="1"/>
          </p:cNvSpPr>
          <p:nvPr>
            <p:ph type="ctrTitle"/>
          </p:nvPr>
        </p:nvSpPr>
        <p:spPr/>
        <p:txBody>
          <a:bodyPr/>
          <a:lstStyle/>
          <a:p>
            <a:r>
              <a:rPr lang="en-US" sz="4400" dirty="0">
                <a:solidFill>
                  <a:srgbClr val="FF0000"/>
                </a:solidFill>
              </a:rPr>
              <a:t>Week 3: </a:t>
            </a:r>
            <a:br>
              <a:rPr lang="en-US" sz="4400" dirty="0">
                <a:solidFill>
                  <a:srgbClr val="FF0000"/>
                </a:solidFill>
              </a:rPr>
            </a:br>
            <a:r>
              <a:rPr lang="en-US" sz="4400" dirty="0">
                <a:solidFill>
                  <a:srgbClr val="FF0000"/>
                </a:solidFill>
              </a:rPr>
              <a:t>The Daewoo Group and the Asian Financial Crisis</a:t>
            </a:r>
            <a:endParaRPr lang="tr-TR" sz="4400" dirty="0">
              <a:solidFill>
                <a:srgbClr val="FF0000"/>
              </a:solidFill>
            </a:endParaRPr>
          </a:p>
        </p:txBody>
      </p:sp>
      <p:sp>
        <p:nvSpPr>
          <p:cNvPr id="3" name="Subtitle 2">
            <a:extLst>
              <a:ext uri="{FF2B5EF4-FFF2-40B4-BE49-F238E27FC236}">
                <a16:creationId xmlns:a16="http://schemas.microsoft.com/office/drawing/2014/main" id="{B309DA54-ACE0-4B3E-9601-E363FFB0A8A9}"/>
              </a:ext>
            </a:extLst>
          </p:cNvPr>
          <p:cNvSpPr>
            <a:spLocks noGrp="1"/>
          </p:cNvSpPr>
          <p:nvPr>
            <p:ph type="subTitle" idx="1"/>
          </p:nvPr>
        </p:nvSpPr>
        <p:spPr/>
        <p:txBody>
          <a:bodyPr/>
          <a:lstStyle/>
          <a:p>
            <a:r>
              <a:rPr lang="en-US" dirty="0"/>
              <a:t>Case study for comparative environmental frameworks</a:t>
            </a:r>
            <a:endParaRPr lang="tr-TR" dirty="0"/>
          </a:p>
        </p:txBody>
      </p:sp>
    </p:spTree>
    <p:extLst>
      <p:ext uri="{BB962C8B-B14F-4D97-AF65-F5344CB8AC3E}">
        <p14:creationId xmlns:p14="http://schemas.microsoft.com/office/powerpoint/2010/main" val="2741642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C50B9-358A-4AB9-BD0F-9D5059C582D2}"/>
              </a:ext>
            </a:extLst>
          </p:cNvPr>
          <p:cNvSpPr>
            <a:spLocks noGrp="1"/>
          </p:cNvSpPr>
          <p:nvPr>
            <p:ph type="title"/>
          </p:nvPr>
        </p:nvSpPr>
        <p:spPr/>
        <p:txBody>
          <a:bodyPr/>
          <a:lstStyle/>
          <a:p>
            <a:r>
              <a:rPr lang="en-US" dirty="0">
                <a:solidFill>
                  <a:srgbClr val="C00000"/>
                </a:solidFill>
              </a:rPr>
              <a:t>Asian Financial Crisis and Its Impact on Korea</a:t>
            </a:r>
            <a:endParaRPr lang="tr-TR" dirty="0">
              <a:solidFill>
                <a:srgbClr val="C00000"/>
              </a:solidFill>
            </a:endParaRPr>
          </a:p>
        </p:txBody>
      </p:sp>
      <p:sp>
        <p:nvSpPr>
          <p:cNvPr id="3" name="Content Placeholder 2">
            <a:extLst>
              <a:ext uri="{FF2B5EF4-FFF2-40B4-BE49-F238E27FC236}">
                <a16:creationId xmlns:a16="http://schemas.microsoft.com/office/drawing/2014/main" id="{C0BBAFE4-A561-43A2-A632-DB5518C06539}"/>
              </a:ext>
            </a:extLst>
          </p:cNvPr>
          <p:cNvSpPr>
            <a:spLocks noGrp="1"/>
          </p:cNvSpPr>
          <p:nvPr>
            <p:ph idx="1"/>
          </p:nvPr>
        </p:nvSpPr>
        <p:spPr/>
        <p:txBody>
          <a:bodyPr/>
          <a:lstStyle/>
          <a:p>
            <a:r>
              <a:rPr lang="en-US" dirty="0">
                <a:solidFill>
                  <a:srgbClr val="FFFF00"/>
                </a:solidFill>
              </a:rPr>
              <a:t>Four Tigers</a:t>
            </a:r>
          </a:p>
          <a:p>
            <a:r>
              <a:rPr lang="en-US" dirty="0" err="1"/>
              <a:t>S.Korea</a:t>
            </a:r>
            <a:endParaRPr lang="en-US" dirty="0"/>
          </a:p>
          <a:p>
            <a:r>
              <a:rPr lang="en-US" dirty="0"/>
              <a:t>Singapore</a:t>
            </a:r>
          </a:p>
          <a:p>
            <a:r>
              <a:rPr lang="en-US" dirty="0"/>
              <a:t>Taiwan</a:t>
            </a:r>
          </a:p>
          <a:p>
            <a:r>
              <a:rPr lang="en-US" dirty="0"/>
              <a:t>Hong Kong</a:t>
            </a:r>
          </a:p>
          <a:p>
            <a:r>
              <a:rPr lang="en-US" dirty="0"/>
              <a:t>The country continued to liberalize and democracy finally came into being in 1988 with the introduction of new </a:t>
            </a:r>
            <a:r>
              <a:rPr lang="en-US" dirty="0" err="1"/>
              <a:t>constitutuion</a:t>
            </a:r>
            <a:r>
              <a:rPr lang="en-US" dirty="0"/>
              <a:t> and election of Kim Young-Sam, the first democratic president in Korea’s history.</a:t>
            </a:r>
          </a:p>
        </p:txBody>
      </p:sp>
    </p:spTree>
    <p:extLst>
      <p:ext uri="{BB962C8B-B14F-4D97-AF65-F5344CB8AC3E}">
        <p14:creationId xmlns:p14="http://schemas.microsoft.com/office/powerpoint/2010/main" val="127214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BFD6F-BE33-4C99-8807-31B82233CB06}"/>
              </a:ext>
            </a:extLst>
          </p:cNvPr>
          <p:cNvSpPr>
            <a:spLocks noGrp="1"/>
          </p:cNvSpPr>
          <p:nvPr>
            <p:ph type="title"/>
          </p:nvPr>
        </p:nvSpPr>
        <p:spPr/>
        <p:txBody>
          <a:bodyPr/>
          <a:lstStyle/>
          <a:p>
            <a:r>
              <a:rPr lang="en-US" dirty="0"/>
              <a:t>Korea’s Banks had been a tool of state industrial policy</a:t>
            </a:r>
            <a:endParaRPr lang="tr-TR" dirty="0"/>
          </a:p>
        </p:txBody>
      </p:sp>
      <p:sp>
        <p:nvSpPr>
          <p:cNvPr id="3" name="Content Placeholder 2">
            <a:extLst>
              <a:ext uri="{FF2B5EF4-FFF2-40B4-BE49-F238E27FC236}">
                <a16:creationId xmlns:a16="http://schemas.microsoft.com/office/drawing/2014/main" id="{E761C81C-36CA-4C76-AD75-6AD20237CECD}"/>
              </a:ext>
            </a:extLst>
          </p:cNvPr>
          <p:cNvSpPr>
            <a:spLocks noGrp="1"/>
          </p:cNvSpPr>
          <p:nvPr>
            <p:ph idx="1"/>
          </p:nvPr>
        </p:nvSpPr>
        <p:spPr/>
        <p:txBody>
          <a:bodyPr/>
          <a:lstStyle/>
          <a:p>
            <a:r>
              <a:rPr lang="en-US" dirty="0"/>
              <a:t>The government ordered banks to make loans to certain companies even if they were not healthy.</a:t>
            </a:r>
          </a:p>
          <a:p>
            <a:r>
              <a:rPr lang="en-US" dirty="0"/>
              <a:t>Banks borrowed money in dollars and lent them to firms in won, shifting the burden of the foreign exchange from the firms to the banks.</a:t>
            </a:r>
          </a:p>
          <a:p>
            <a:endParaRPr lang="en-US" dirty="0"/>
          </a:p>
          <a:p>
            <a:r>
              <a:rPr lang="en-US" dirty="0" err="1"/>
              <a:t>Hanbo</a:t>
            </a:r>
            <a:r>
              <a:rPr lang="en-US" dirty="0"/>
              <a:t> Steel and KIA motors went bankrupt, leaving some banks with huge losses.  The Korean won fell in the fall of 1997, causing the government to raise interest rates to support the won and resulting in more problem loans.  Bad loans at the nine largest financial institutions in Korea ranged from 94 percent to 376 percent of the banks </a:t>
            </a:r>
            <a:r>
              <a:rPr lang="en-US"/>
              <a:t>technically insolvent.</a:t>
            </a:r>
            <a:endParaRPr lang="tr-TR"/>
          </a:p>
        </p:txBody>
      </p:sp>
    </p:spTree>
    <p:extLst>
      <p:ext uri="{BB962C8B-B14F-4D97-AF65-F5344CB8AC3E}">
        <p14:creationId xmlns:p14="http://schemas.microsoft.com/office/powerpoint/2010/main" val="3054609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C9973-F0A3-49CB-9F9A-A56F6AFFD1EA}"/>
              </a:ext>
            </a:extLst>
          </p:cNvPr>
          <p:cNvSpPr>
            <a:spLocks noGrp="1"/>
          </p:cNvSpPr>
          <p:nvPr>
            <p:ph type="title"/>
          </p:nvPr>
        </p:nvSpPr>
        <p:spPr/>
        <p:txBody>
          <a:bodyPr/>
          <a:lstStyle/>
          <a:p>
            <a:r>
              <a:rPr lang="en-US" dirty="0">
                <a:solidFill>
                  <a:srgbClr val="FF0000"/>
                </a:solidFill>
              </a:rPr>
              <a:t>DAEWOO GROUP </a:t>
            </a:r>
            <a:r>
              <a:rPr lang="en-US" dirty="0"/>
              <a:t>(www.deawoo.com)</a:t>
            </a:r>
            <a:endParaRPr lang="tr-TR" dirty="0"/>
          </a:p>
        </p:txBody>
      </p:sp>
      <p:sp>
        <p:nvSpPr>
          <p:cNvPr id="3" name="Content Placeholder 2">
            <a:extLst>
              <a:ext uri="{FF2B5EF4-FFF2-40B4-BE49-F238E27FC236}">
                <a16:creationId xmlns:a16="http://schemas.microsoft.com/office/drawing/2014/main" id="{0C06AC8C-7960-4F26-A079-33B68E627A9E}"/>
              </a:ext>
            </a:extLst>
          </p:cNvPr>
          <p:cNvSpPr>
            <a:spLocks noGrp="1"/>
          </p:cNvSpPr>
          <p:nvPr>
            <p:ph idx="1"/>
          </p:nvPr>
        </p:nvSpPr>
        <p:spPr/>
        <p:txBody>
          <a:bodyPr>
            <a:normAutofit/>
          </a:bodyPr>
          <a:lstStyle/>
          <a:p>
            <a:r>
              <a:rPr lang="en-US" sz="2400" dirty="0"/>
              <a:t>In 1999, Daewoo, Korea’s largest chaebol, or family owned business conglomerate, collapsed under $57 billion in debt and was forced to split into independent companies.</a:t>
            </a:r>
          </a:p>
          <a:p>
            <a:endParaRPr lang="en-US" sz="2400" dirty="0"/>
          </a:p>
          <a:p>
            <a:r>
              <a:rPr lang="en-US" sz="2400" dirty="0"/>
              <a:t>The Asian financial crisis and its aftermath finally took its toll on the expansion-minded Daewoo and forced both Daewoo and the Korean government to decide how to dissolve the chaebol.</a:t>
            </a:r>
            <a:endParaRPr lang="tr-TR" sz="2400" dirty="0"/>
          </a:p>
        </p:txBody>
      </p:sp>
    </p:spTree>
    <p:extLst>
      <p:ext uri="{BB962C8B-B14F-4D97-AF65-F5344CB8AC3E}">
        <p14:creationId xmlns:p14="http://schemas.microsoft.com/office/powerpoint/2010/main" val="1885023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D5322-A36D-4B15-B7E1-A06B3C4C25C4}"/>
              </a:ext>
            </a:extLst>
          </p:cNvPr>
          <p:cNvSpPr>
            <a:spLocks noGrp="1"/>
          </p:cNvSpPr>
          <p:nvPr>
            <p:ph type="title"/>
          </p:nvPr>
        </p:nvSpPr>
        <p:spPr/>
        <p:txBody>
          <a:bodyPr/>
          <a:lstStyle/>
          <a:p>
            <a:r>
              <a:rPr lang="en-US" sz="3200" dirty="0"/>
              <a:t>Kim Woo-Chong started Daewoo in 1967 as a small textile company with five employees and $10,000 in capital. </a:t>
            </a:r>
            <a:endParaRPr lang="tr-TR" sz="3200" dirty="0"/>
          </a:p>
        </p:txBody>
      </p:sp>
      <p:pic>
        <p:nvPicPr>
          <p:cNvPr id="5" name="Content Placeholder 4">
            <a:extLst>
              <a:ext uri="{FF2B5EF4-FFF2-40B4-BE49-F238E27FC236}">
                <a16:creationId xmlns:a16="http://schemas.microsoft.com/office/drawing/2014/main" id="{2671D379-9158-466D-BD5B-DD9930498E55}"/>
              </a:ext>
            </a:extLst>
          </p:cNvPr>
          <p:cNvPicPr>
            <a:picLocks noGrp="1" noChangeAspect="1"/>
          </p:cNvPicPr>
          <p:nvPr>
            <p:ph idx="1"/>
          </p:nvPr>
        </p:nvPicPr>
        <p:blipFill>
          <a:blip r:embed="rId2"/>
          <a:stretch>
            <a:fillRect/>
          </a:stretch>
        </p:blipFill>
        <p:spPr>
          <a:xfrm>
            <a:off x="3310440" y="2052638"/>
            <a:ext cx="4532896" cy="4195762"/>
          </a:xfrm>
        </p:spPr>
      </p:pic>
    </p:spTree>
    <p:extLst>
      <p:ext uri="{BB962C8B-B14F-4D97-AF65-F5344CB8AC3E}">
        <p14:creationId xmlns:p14="http://schemas.microsoft.com/office/powerpoint/2010/main" val="539435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07A46-A82F-496D-9C25-79298E76B71A}"/>
              </a:ext>
            </a:extLst>
          </p:cNvPr>
          <p:cNvSpPr>
            <a:spLocks noGrp="1"/>
          </p:cNvSpPr>
          <p:nvPr>
            <p:ph type="title"/>
          </p:nvPr>
        </p:nvSpPr>
        <p:spPr/>
        <p:txBody>
          <a:bodyPr/>
          <a:lstStyle/>
          <a:p>
            <a:r>
              <a:rPr lang="en-US" sz="3200" dirty="0"/>
              <a:t>	In just 30 years Kim had grown Daewoo into a diversified company with :</a:t>
            </a:r>
            <a:br>
              <a:rPr lang="en-US" sz="3200" dirty="0"/>
            </a:br>
            <a:br>
              <a:rPr lang="en-US" sz="3200" dirty="0"/>
            </a:br>
            <a:r>
              <a:rPr lang="en-US" sz="3200" dirty="0"/>
              <a:t>250,000 employees worldwide as well as over 30 domestic companies and </a:t>
            </a:r>
            <a:br>
              <a:rPr lang="en-US" sz="3200" dirty="0"/>
            </a:br>
            <a:r>
              <a:rPr lang="en-US" sz="3200" dirty="0"/>
              <a:t>300 overseas subsidiaries </a:t>
            </a:r>
            <a:br>
              <a:rPr lang="en-US" sz="3200" dirty="0"/>
            </a:br>
            <a:r>
              <a:rPr lang="en-US" sz="3200" dirty="0"/>
              <a:t>that generated sales more than $100 billion annually.</a:t>
            </a:r>
            <a:endParaRPr lang="tr-TR" sz="3200" dirty="0"/>
          </a:p>
        </p:txBody>
      </p:sp>
      <p:pic>
        <p:nvPicPr>
          <p:cNvPr id="7" name="Content Placeholder 6">
            <a:extLst>
              <a:ext uri="{FF2B5EF4-FFF2-40B4-BE49-F238E27FC236}">
                <a16:creationId xmlns:a16="http://schemas.microsoft.com/office/drawing/2014/main" id="{EE171A26-44D1-49F1-B0FF-BAEE233C3D80}"/>
              </a:ext>
            </a:extLst>
          </p:cNvPr>
          <p:cNvPicPr>
            <a:picLocks noGrp="1" noChangeAspect="1"/>
          </p:cNvPicPr>
          <p:nvPr>
            <p:ph idx="1"/>
          </p:nvPr>
        </p:nvPicPr>
        <p:blipFill>
          <a:blip r:embed="rId2"/>
          <a:stretch>
            <a:fillRect/>
          </a:stretch>
        </p:blipFill>
        <p:spPr>
          <a:xfrm>
            <a:off x="4328718" y="3970823"/>
            <a:ext cx="5964573" cy="2807326"/>
          </a:xfrm>
        </p:spPr>
      </p:pic>
    </p:spTree>
    <p:extLst>
      <p:ext uri="{BB962C8B-B14F-4D97-AF65-F5344CB8AC3E}">
        <p14:creationId xmlns:p14="http://schemas.microsoft.com/office/powerpoint/2010/main" val="2761434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E5B49-641B-401D-AA0B-C0EEBF0C8D82}"/>
              </a:ext>
            </a:extLst>
          </p:cNvPr>
          <p:cNvSpPr>
            <a:spLocks noGrp="1"/>
          </p:cNvSpPr>
          <p:nvPr>
            <p:ph type="title"/>
          </p:nvPr>
        </p:nvSpPr>
        <p:spPr/>
        <p:txBody>
          <a:bodyPr/>
          <a:lstStyle/>
          <a:p>
            <a:r>
              <a:rPr lang="en-US" sz="2800" dirty="0"/>
              <a:t>Although Daewoo started in textiles, it quickly moved into other fields, first heavy chemical industries in the 1970s, </a:t>
            </a:r>
            <a:br>
              <a:rPr lang="en-US" sz="2800" dirty="0"/>
            </a:br>
            <a:r>
              <a:rPr lang="en-US" sz="2800" dirty="0"/>
              <a:t>and then technology-intensive industries in the 1980s.  By the end of 1999, Daewoo was organized into six major divisions:</a:t>
            </a:r>
            <a:endParaRPr lang="tr-TR" sz="2800" dirty="0"/>
          </a:p>
        </p:txBody>
      </p:sp>
      <p:sp>
        <p:nvSpPr>
          <p:cNvPr id="3" name="Content Placeholder 2">
            <a:extLst>
              <a:ext uri="{FF2B5EF4-FFF2-40B4-BE49-F238E27FC236}">
                <a16:creationId xmlns:a16="http://schemas.microsoft.com/office/drawing/2014/main" id="{7E10113D-7212-4F7D-835A-88B016FBEC19}"/>
              </a:ext>
            </a:extLst>
          </p:cNvPr>
          <p:cNvSpPr>
            <a:spLocks noGrp="1"/>
          </p:cNvSpPr>
          <p:nvPr>
            <p:ph idx="1"/>
          </p:nvPr>
        </p:nvSpPr>
        <p:spPr>
          <a:xfrm>
            <a:off x="1103312" y="3531765"/>
            <a:ext cx="9404723" cy="2716634"/>
          </a:xfrm>
        </p:spPr>
        <p:txBody>
          <a:bodyPr>
            <a:normAutofit fontScale="92500" lnSpcReduction="10000"/>
          </a:bodyPr>
          <a:lstStyle/>
          <a:p>
            <a:endParaRPr lang="en-US" dirty="0"/>
          </a:p>
          <a:p>
            <a:r>
              <a:rPr lang="en-US" dirty="0">
                <a:solidFill>
                  <a:srgbClr val="FFFF00"/>
                </a:solidFill>
              </a:rPr>
              <a:t>Trading Division</a:t>
            </a:r>
          </a:p>
          <a:p>
            <a:r>
              <a:rPr lang="en-US" dirty="0">
                <a:solidFill>
                  <a:srgbClr val="FFFF00"/>
                </a:solidFill>
              </a:rPr>
              <a:t>Heavy Industry and Shipbuilding</a:t>
            </a:r>
          </a:p>
          <a:p>
            <a:r>
              <a:rPr lang="en-US" dirty="0">
                <a:solidFill>
                  <a:srgbClr val="FFFF00"/>
                </a:solidFill>
              </a:rPr>
              <a:t>Construction and Hotels</a:t>
            </a:r>
          </a:p>
          <a:p>
            <a:r>
              <a:rPr lang="en-US" dirty="0">
                <a:solidFill>
                  <a:srgbClr val="FFFF00"/>
                </a:solidFill>
              </a:rPr>
              <a:t>Motor Vehicle Division</a:t>
            </a:r>
          </a:p>
          <a:p>
            <a:r>
              <a:rPr lang="en-US" dirty="0">
                <a:solidFill>
                  <a:srgbClr val="FFFF00"/>
                </a:solidFill>
              </a:rPr>
              <a:t>Electronics and Telecommunications</a:t>
            </a:r>
          </a:p>
          <a:p>
            <a:r>
              <a:rPr lang="en-US" dirty="0">
                <a:solidFill>
                  <a:srgbClr val="FFFF00"/>
                </a:solidFill>
              </a:rPr>
              <a:t>Finance and Service        </a:t>
            </a:r>
          </a:p>
          <a:p>
            <a:endParaRPr lang="en-US" dirty="0"/>
          </a:p>
          <a:p>
            <a:endParaRPr lang="tr-TR" dirty="0"/>
          </a:p>
        </p:txBody>
      </p:sp>
    </p:spTree>
    <p:extLst>
      <p:ext uri="{BB962C8B-B14F-4D97-AF65-F5344CB8AC3E}">
        <p14:creationId xmlns:p14="http://schemas.microsoft.com/office/powerpoint/2010/main" val="379727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03E92-176A-4F38-852B-39EEA55035F9}"/>
              </a:ext>
            </a:extLst>
          </p:cNvPr>
          <p:cNvSpPr>
            <a:spLocks noGrp="1"/>
          </p:cNvSpPr>
          <p:nvPr>
            <p:ph type="title"/>
          </p:nvPr>
        </p:nvSpPr>
        <p:spPr/>
        <p:txBody>
          <a:bodyPr/>
          <a:lstStyle/>
          <a:p>
            <a:r>
              <a:rPr lang="en-US" dirty="0"/>
              <a:t>Daewoo started to struggle in 1999</a:t>
            </a:r>
            <a:endParaRPr lang="tr-TR" dirty="0"/>
          </a:p>
        </p:txBody>
      </p:sp>
      <p:sp>
        <p:nvSpPr>
          <p:cNvPr id="3" name="Content Placeholder 2">
            <a:extLst>
              <a:ext uri="{FF2B5EF4-FFF2-40B4-BE49-F238E27FC236}">
                <a16:creationId xmlns:a16="http://schemas.microsoft.com/office/drawing/2014/main" id="{8F832D79-AF90-4FF0-9DDF-511863C977B3}"/>
              </a:ext>
            </a:extLst>
          </p:cNvPr>
          <p:cNvSpPr>
            <a:spLocks noGrp="1"/>
          </p:cNvSpPr>
          <p:nvPr>
            <p:ph idx="1"/>
          </p:nvPr>
        </p:nvSpPr>
        <p:spPr/>
        <p:txBody>
          <a:bodyPr/>
          <a:lstStyle/>
          <a:p>
            <a:r>
              <a:rPr lang="en-US" dirty="0"/>
              <a:t>In %50 billion debt – greater than 40 percent greater than in 1998, equaling 13 % of Korea’s entire GDP.</a:t>
            </a:r>
          </a:p>
          <a:p>
            <a:endParaRPr lang="en-US" dirty="0"/>
          </a:p>
          <a:p>
            <a:r>
              <a:rPr lang="en-US" dirty="0"/>
              <a:t>$10 billion was owed to overseas creditors.</a:t>
            </a:r>
          </a:p>
          <a:p>
            <a:r>
              <a:rPr lang="en-US" dirty="0"/>
              <a:t>Its debt </a:t>
            </a:r>
            <a:r>
              <a:rPr lang="en-US" dirty="0" err="1"/>
              <a:t>ti</a:t>
            </a:r>
            <a:r>
              <a:rPr lang="en-US" dirty="0"/>
              <a:t> equity ratio(total debt divided by shareholder’s equity) in 1998 was 5 to 1.</a:t>
            </a:r>
          </a:p>
          <a:p>
            <a:r>
              <a:rPr lang="en-US" dirty="0"/>
              <a:t>Chaebols average was 4 to 1.</a:t>
            </a:r>
          </a:p>
          <a:p>
            <a:r>
              <a:rPr lang="en-US" dirty="0"/>
              <a:t>Higher than US average, which is usually around 1 to 1.</a:t>
            </a:r>
          </a:p>
          <a:p>
            <a:endParaRPr lang="en-US" dirty="0"/>
          </a:p>
          <a:p>
            <a:endParaRPr lang="en-US" dirty="0"/>
          </a:p>
          <a:p>
            <a:endParaRPr lang="tr-TR" dirty="0"/>
          </a:p>
        </p:txBody>
      </p:sp>
    </p:spTree>
    <p:extLst>
      <p:ext uri="{BB962C8B-B14F-4D97-AF65-F5344CB8AC3E}">
        <p14:creationId xmlns:p14="http://schemas.microsoft.com/office/powerpoint/2010/main" val="1042867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64BFE-F920-400F-8579-D39798BFD7D7}"/>
              </a:ext>
            </a:extLst>
          </p:cNvPr>
          <p:cNvSpPr>
            <a:spLocks noGrp="1"/>
          </p:cNvSpPr>
          <p:nvPr>
            <p:ph type="title"/>
          </p:nvPr>
        </p:nvSpPr>
        <p:spPr/>
        <p:txBody>
          <a:bodyPr/>
          <a:lstStyle/>
          <a:p>
            <a:r>
              <a:rPr lang="en-US" sz="2800" dirty="0">
                <a:solidFill>
                  <a:srgbClr val="C00000"/>
                </a:solidFill>
              </a:rPr>
              <a:t>How did </a:t>
            </a:r>
            <a:r>
              <a:rPr lang="en-US" sz="2800" dirty="0" err="1">
                <a:solidFill>
                  <a:srgbClr val="C00000"/>
                </a:solidFill>
              </a:rPr>
              <a:t>Deawoo</a:t>
            </a:r>
            <a:r>
              <a:rPr lang="en-US" sz="2800" dirty="0">
                <a:solidFill>
                  <a:srgbClr val="C00000"/>
                </a:solidFill>
              </a:rPr>
              <a:t> get into such a terrible position? </a:t>
            </a:r>
            <a:br>
              <a:rPr lang="en-US" sz="2800" dirty="0">
                <a:solidFill>
                  <a:srgbClr val="C00000"/>
                </a:solidFill>
              </a:rPr>
            </a:br>
            <a:br>
              <a:rPr lang="en-US" sz="2800" dirty="0">
                <a:solidFill>
                  <a:srgbClr val="C00000"/>
                </a:solidFill>
              </a:rPr>
            </a:br>
            <a:r>
              <a:rPr lang="en-US" sz="2800" dirty="0">
                <a:solidFill>
                  <a:srgbClr val="C00000"/>
                </a:solidFill>
              </a:rPr>
              <a:t>How much did the nature of the Korean economy and the Asian financial crisis affect Daewoo?</a:t>
            </a:r>
            <a:br>
              <a:rPr lang="en-US" sz="3600" dirty="0"/>
            </a:br>
            <a:endParaRPr lang="tr-TR" sz="3600" dirty="0"/>
          </a:p>
        </p:txBody>
      </p:sp>
      <p:sp>
        <p:nvSpPr>
          <p:cNvPr id="3" name="Content Placeholder 2">
            <a:extLst>
              <a:ext uri="{FF2B5EF4-FFF2-40B4-BE49-F238E27FC236}">
                <a16:creationId xmlns:a16="http://schemas.microsoft.com/office/drawing/2014/main" id="{F474A869-FC6B-4C11-8CA6-A60CACC195CF}"/>
              </a:ext>
            </a:extLst>
          </p:cNvPr>
          <p:cNvSpPr>
            <a:spLocks noGrp="1"/>
          </p:cNvSpPr>
          <p:nvPr>
            <p:ph idx="1"/>
          </p:nvPr>
        </p:nvSpPr>
        <p:spPr>
          <a:xfrm>
            <a:off x="738232" y="3330429"/>
            <a:ext cx="9311622" cy="2917970"/>
          </a:xfrm>
        </p:spPr>
        <p:txBody>
          <a:bodyPr/>
          <a:lstStyle/>
          <a:p>
            <a:r>
              <a:rPr lang="en-US" dirty="0"/>
              <a:t>The impact of the Asian Financial crisis on Korea was partly a result of the economic system of state intervention adopted by Korea in the 1950s.</a:t>
            </a:r>
          </a:p>
          <a:p>
            <a:r>
              <a:rPr lang="en-US" dirty="0"/>
              <a:t>Modeled after the </a:t>
            </a:r>
            <a:r>
              <a:rPr lang="en-US" dirty="0" err="1"/>
              <a:t>Japnese</a:t>
            </a:r>
            <a:r>
              <a:rPr lang="en-US" dirty="0"/>
              <a:t> economic system, the Korean authoritarian government targeted export growth as the key for the country’s future.</a:t>
            </a:r>
          </a:p>
          <a:p>
            <a:r>
              <a:rPr lang="en-US" dirty="0"/>
              <a:t>Initially, the government adopted a strategy of “export or die”.</a:t>
            </a:r>
            <a:endParaRPr lang="tr-TR" dirty="0"/>
          </a:p>
        </p:txBody>
      </p:sp>
    </p:spTree>
    <p:extLst>
      <p:ext uri="{BB962C8B-B14F-4D97-AF65-F5344CB8AC3E}">
        <p14:creationId xmlns:p14="http://schemas.microsoft.com/office/powerpoint/2010/main" val="4045235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9C3B5-E3E3-4A1F-9D4F-64E33871F704}"/>
              </a:ext>
            </a:extLst>
          </p:cNvPr>
          <p:cNvSpPr>
            <a:spLocks noGrp="1"/>
          </p:cNvSpPr>
          <p:nvPr>
            <p:ph type="title"/>
          </p:nvPr>
        </p:nvSpPr>
        <p:spPr/>
        <p:txBody>
          <a:bodyPr/>
          <a:lstStyle/>
          <a:p>
            <a:r>
              <a:rPr lang="en-US" sz="2800" dirty="0"/>
              <a:t>The chaebol, of which the four largest were Hyundai, Daewoo, Samsung and the LG Group, became the dominant business institutions during the rise in the Korean economy.</a:t>
            </a:r>
            <a:br>
              <a:rPr lang="en-US" sz="2800" dirty="0"/>
            </a:br>
            <a:r>
              <a:rPr lang="en-US" sz="2800" dirty="0"/>
              <a:t>They were among the largest companies in the world and were very diversified.</a:t>
            </a:r>
            <a:endParaRPr lang="tr-TR" sz="2800" dirty="0"/>
          </a:p>
        </p:txBody>
      </p:sp>
      <p:pic>
        <p:nvPicPr>
          <p:cNvPr id="9" name="Content Placeholder 8">
            <a:extLst>
              <a:ext uri="{FF2B5EF4-FFF2-40B4-BE49-F238E27FC236}">
                <a16:creationId xmlns:a16="http://schemas.microsoft.com/office/drawing/2014/main" id="{48B7D1F4-190E-4A60-8FAD-F3D352ED8667}"/>
              </a:ext>
            </a:extLst>
          </p:cNvPr>
          <p:cNvPicPr>
            <a:picLocks noGrp="1" noChangeAspect="1"/>
          </p:cNvPicPr>
          <p:nvPr>
            <p:ph idx="1"/>
          </p:nvPr>
        </p:nvPicPr>
        <p:blipFill>
          <a:blip r:embed="rId2"/>
          <a:stretch>
            <a:fillRect/>
          </a:stretch>
        </p:blipFill>
        <p:spPr>
          <a:xfrm>
            <a:off x="2843431" y="3224147"/>
            <a:ext cx="5534025" cy="3295650"/>
          </a:xfrm>
        </p:spPr>
      </p:pic>
    </p:spTree>
    <p:extLst>
      <p:ext uri="{BB962C8B-B14F-4D97-AF65-F5344CB8AC3E}">
        <p14:creationId xmlns:p14="http://schemas.microsoft.com/office/powerpoint/2010/main" val="1958326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1303A-06B1-40FA-B1FE-F79927780957}"/>
              </a:ext>
            </a:extLst>
          </p:cNvPr>
          <p:cNvSpPr>
            <a:spLocks noGrp="1"/>
          </p:cNvSpPr>
          <p:nvPr>
            <p:ph type="title"/>
          </p:nvPr>
        </p:nvSpPr>
        <p:spPr/>
        <p:txBody>
          <a:bodyPr/>
          <a:lstStyle/>
          <a:p>
            <a:r>
              <a:rPr lang="en-US" sz="3600" dirty="0">
                <a:solidFill>
                  <a:srgbClr val="C00000"/>
                </a:solidFill>
              </a:rPr>
              <a:t>Chaebols are held together by ownership, management and family ties</a:t>
            </a:r>
            <a:r>
              <a:rPr lang="en-US" dirty="0">
                <a:solidFill>
                  <a:srgbClr val="C00000"/>
                </a:solidFill>
              </a:rPr>
              <a:t>.</a:t>
            </a:r>
            <a:endParaRPr lang="tr-TR" dirty="0">
              <a:solidFill>
                <a:srgbClr val="C00000"/>
              </a:solidFill>
            </a:endParaRPr>
          </a:p>
        </p:txBody>
      </p:sp>
      <p:sp>
        <p:nvSpPr>
          <p:cNvPr id="3" name="Content Placeholder 2">
            <a:extLst>
              <a:ext uri="{FF2B5EF4-FFF2-40B4-BE49-F238E27FC236}">
                <a16:creationId xmlns:a16="http://schemas.microsoft.com/office/drawing/2014/main" id="{1F5CF945-3E38-4173-9505-168B854488CA}"/>
              </a:ext>
            </a:extLst>
          </p:cNvPr>
          <p:cNvSpPr>
            <a:spLocks noGrp="1"/>
          </p:cNvSpPr>
          <p:nvPr>
            <p:ph idx="1"/>
          </p:nvPr>
        </p:nvSpPr>
        <p:spPr/>
        <p:txBody>
          <a:bodyPr>
            <a:normAutofit lnSpcReduction="10000"/>
          </a:bodyPr>
          <a:lstStyle/>
          <a:p>
            <a:r>
              <a:rPr lang="en-US" dirty="0"/>
              <a:t>In particular, family ties played a key role in controlling the chaebol.</a:t>
            </a:r>
          </a:p>
          <a:p>
            <a:r>
              <a:rPr lang="en-US" dirty="0"/>
              <a:t>Until the 1980s, the banks in Korea provided most of the funding to the chaebol and they were owned and controlled by the government.</a:t>
            </a:r>
          </a:p>
          <a:p>
            <a:r>
              <a:rPr lang="en-US" dirty="0"/>
              <a:t>Because of the importance of exporting , the chaebols were all tied to general trading companies.</a:t>
            </a:r>
          </a:p>
          <a:p>
            <a:r>
              <a:rPr lang="en-US" dirty="0"/>
              <a:t>The chaebols received lots of support from the government and they were also very loyal to the government, giving rise to the charges of corruption.</a:t>
            </a:r>
          </a:p>
          <a:p>
            <a:r>
              <a:rPr lang="en-US" dirty="0"/>
              <a:t>Most chaebols were initially involved in light industry, such as textile production, but the government realized that companies needed to shift first to heavy industry and than to technology industries.</a:t>
            </a:r>
          </a:p>
          <a:p>
            <a:endParaRPr lang="tr-TR" dirty="0"/>
          </a:p>
        </p:txBody>
      </p:sp>
    </p:spTree>
    <p:extLst>
      <p:ext uri="{BB962C8B-B14F-4D97-AF65-F5344CB8AC3E}">
        <p14:creationId xmlns:p14="http://schemas.microsoft.com/office/powerpoint/2010/main" val="7995030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169</TotalTime>
  <Words>730</Words>
  <Application>Microsoft Office PowerPoint</Application>
  <PresentationFormat>Widescreen</PresentationFormat>
  <Paragraphs>47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vt:lpstr>
      <vt:lpstr>Week 3:  The Daewoo Group and the Asian Financial Crisis</vt:lpstr>
      <vt:lpstr>DAEWOO GROUP (www.deawoo.com)</vt:lpstr>
      <vt:lpstr>Kim Woo-Chong started Daewoo in 1967 as a small textile company with five employees and $10,000 in capital. </vt:lpstr>
      <vt:lpstr> In just 30 years Kim had grown Daewoo into a diversified company with :  250,000 employees worldwide as well as over 30 domestic companies and  300 overseas subsidiaries  that generated sales more than $100 billion annually.</vt:lpstr>
      <vt:lpstr>Although Daewoo started in textiles, it quickly moved into other fields, first heavy chemical industries in the 1970s,  and then technology-intensive industries in the 1980s.  By the end of 1999, Daewoo was organized into six major divisions:</vt:lpstr>
      <vt:lpstr>Daewoo started to struggle in 1999</vt:lpstr>
      <vt:lpstr>How did Deawoo get into such a terrible position?   How much did the nature of the Korean economy and the Asian financial crisis affect Daewoo? </vt:lpstr>
      <vt:lpstr>The chaebol, of which the four largest were Hyundai, Daewoo, Samsung and the LG Group, became the dominant business institutions during the rise in the Korean economy. They were among the largest companies in the world and were very diversified.</vt:lpstr>
      <vt:lpstr>Chaebols are held together by ownership, management and family ties.</vt:lpstr>
      <vt:lpstr>Asian Financial Crisis and Its Impact on Korea</vt:lpstr>
      <vt:lpstr>Korea’s Banks had been a tool of state industrial policy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3:  The Daewoo Group and the Asian Financial Crisis</dc:title>
  <dc:creator>Author 2</dc:creator>
  <cp:lastModifiedBy>Author 2</cp:lastModifiedBy>
  <cp:revision>9</cp:revision>
  <dcterms:created xsi:type="dcterms:W3CDTF">2020-01-08T16:20:58Z</dcterms:created>
  <dcterms:modified xsi:type="dcterms:W3CDTF">2020-01-08T19:10:32Z</dcterms:modified>
</cp:coreProperties>
</file>