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41"/>
  </p:handoutMasterIdLst>
  <p:sldIdLst>
    <p:sldId id="274" r:id="rId2"/>
    <p:sldId id="275" r:id="rId3"/>
    <p:sldId id="287" r:id="rId4"/>
    <p:sldId id="286" r:id="rId5"/>
    <p:sldId id="288" r:id="rId6"/>
    <p:sldId id="289" r:id="rId7"/>
    <p:sldId id="290" r:id="rId8"/>
    <p:sldId id="292" r:id="rId9"/>
    <p:sldId id="291" r:id="rId10"/>
    <p:sldId id="295" r:id="rId11"/>
    <p:sldId id="298" r:id="rId12"/>
    <p:sldId id="299" r:id="rId13"/>
    <p:sldId id="330" r:id="rId14"/>
    <p:sldId id="296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9" r:id="rId23"/>
    <p:sldId id="312" r:id="rId24"/>
    <p:sldId id="317" r:id="rId25"/>
    <p:sldId id="318" r:id="rId26"/>
    <p:sldId id="320" r:id="rId27"/>
    <p:sldId id="321" r:id="rId28"/>
    <p:sldId id="322" r:id="rId29"/>
    <p:sldId id="325" r:id="rId30"/>
    <p:sldId id="328" r:id="rId31"/>
    <p:sldId id="329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</p:sldIdLst>
  <p:sldSz cx="9144000" cy="6858000" type="screen4x3"/>
  <p:notesSz cx="6854825" cy="975042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 Tur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1475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6E7AC30-077A-4461-8328-12C8519309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2134E-6D88-4474-9F83-9E58277378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6C33C-C2B9-447F-8589-FF6A746223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861ED-3C01-4C88-B2B5-DE9A2A1DC3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8DAD4-FC25-4EC1-BCF8-E0BF144688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986B5-1B12-4BB0-A49A-F639270C9CA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3DE19-6E19-4D0C-865D-24C8B05CE4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CFF27-7E15-4610-A5EF-BA69D885BF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A330F-4287-44C6-A51B-47CA105B14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3C778-5FF2-4000-8335-4EF263071C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86D33-F415-419D-A76A-857FE6523F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B9A91-BF75-49B7-B501-F972702850F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 Tur" charset="-94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 Tur" charset="-94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  <a:latin typeface="Times New Roman Tur" charset="-94"/>
                <a:cs typeface="+mn-cs"/>
              </a:defRPr>
            </a:lvl1pPr>
          </a:lstStyle>
          <a:p>
            <a:pPr>
              <a:defRPr/>
            </a:pPr>
            <a:fld id="{C55AC39F-1006-441C-A667-C6806268CE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 Tur" charset="-94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 Tur" charset="-94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7" r:id="rId2"/>
    <p:sldLayoutId id="2147483686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7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Tirotoksikoz</a:t>
            </a:r>
            <a:r>
              <a:rPr lang="tr-TR" dirty="0" smtClean="0">
                <a:latin typeface="Comic Sans MS" pitchFamily="66" charset="0"/>
              </a:rPr>
              <a:t> ve </a:t>
            </a:r>
            <a:r>
              <a:rPr lang="tr-TR" dirty="0" err="1" smtClean="0">
                <a:latin typeface="Comic Sans MS" pitchFamily="66" charset="0"/>
              </a:rPr>
              <a:t>Hipotiroidizm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sz="4000" dirty="0">
                <a:latin typeface="Comic Sans MS" pitchFamily="66" charset="0"/>
              </a:rPr>
              <a:t/>
            </a:r>
            <a:br>
              <a:rPr lang="tr-TR" sz="4000" dirty="0">
                <a:latin typeface="Comic Sans MS" pitchFamily="66" charset="0"/>
              </a:rPr>
            </a:br>
            <a:r>
              <a:rPr lang="tr-TR" sz="2400" dirty="0">
                <a:solidFill>
                  <a:srgbClr val="FFFF00"/>
                </a:solidFill>
                <a:latin typeface="Comic Sans MS" pitchFamily="66" charset="0"/>
              </a:rPr>
              <a:t>Prof  Dr  Murat Faik ERDODOĞAN</a:t>
            </a:r>
            <a:br>
              <a:rPr lang="tr-TR" sz="2400" dirty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400" dirty="0">
                <a:solidFill>
                  <a:srgbClr val="FFFF00"/>
                </a:solidFill>
                <a:latin typeface="Comic Sans MS" pitchFamily="66" charset="0"/>
              </a:rPr>
              <a:t>AÜTF, Endokrinoloji ve Metabolizma Hastalıkları B.D.</a:t>
            </a:r>
            <a:br>
              <a:rPr lang="tr-TR" sz="2400" dirty="0">
                <a:solidFill>
                  <a:srgbClr val="FFFF00"/>
                </a:solidFill>
                <a:latin typeface="Comic Sans MS" pitchFamily="66" charset="0"/>
              </a:rPr>
            </a:br>
            <a:endParaRPr lang="tr-TR" sz="24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8229600" cy="1143000"/>
          </a:xfrm>
        </p:spPr>
        <p:txBody>
          <a:bodyPr/>
          <a:lstStyle/>
          <a:p>
            <a:r>
              <a:rPr lang="tr-TR" sz="2800" b="1" smtClean="0">
                <a:latin typeface="Comic Sans MS" pitchFamily="66" charset="0"/>
              </a:rPr>
              <a:t>Graves’ hastalığının komponentleri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535238"/>
            <a:ext cx="5795962" cy="2981325"/>
          </a:xfrm>
        </p:spPr>
        <p:txBody>
          <a:bodyPr/>
          <a:lstStyle/>
          <a:p>
            <a:pPr marL="609600" indent="-609600"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Toksik diffüz guatr</a:t>
            </a:r>
          </a:p>
          <a:p>
            <a:pPr marL="609600" indent="-609600"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İnfiltratif oftalmopati</a:t>
            </a:r>
          </a:p>
          <a:p>
            <a:pPr marL="609600" indent="-609600"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Pretibial miksödem</a:t>
            </a:r>
          </a:p>
          <a:p>
            <a:pPr marL="609600" indent="-609600"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Tiroid akropakisi</a:t>
            </a:r>
          </a:p>
          <a:p>
            <a:pPr marL="609600" indent="-609600">
              <a:buSzTx/>
              <a:buFont typeface="Wingdings 2" pitchFamily="18" charset="2"/>
              <a:buNone/>
            </a:pPr>
            <a:endParaRPr lang="tr-TR" sz="2400" smtClean="0">
              <a:latin typeface="Comic Sans MS" pitchFamily="66" charset="0"/>
            </a:endParaRPr>
          </a:p>
        </p:txBody>
      </p:sp>
      <p:pic>
        <p:nvPicPr>
          <p:cNvPr id="14340" name="Picture 3" descr="C:\Users\user\Desktop\pretibial mi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4868863"/>
            <a:ext cx="208756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" descr="C:\Users\user\Desktop\i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4891088"/>
            <a:ext cx="2238375" cy="149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4" descr="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1557338"/>
            <a:ext cx="2520950" cy="314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1675"/>
            <a:ext cx="8229600" cy="1143000"/>
          </a:xfrm>
        </p:spPr>
        <p:txBody>
          <a:bodyPr/>
          <a:lstStyle/>
          <a:p>
            <a:r>
              <a:rPr lang="tr-TR" sz="2800" b="1" smtClean="0">
                <a:latin typeface="Comic Sans MS" pitchFamily="66" charset="0"/>
              </a:rPr>
              <a:t>Tirotoksikoz vakalarında göz belirtileri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563813"/>
            <a:ext cx="7772400" cy="2274887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Adrenerjik hormonlara duyarlılıkta artmadan kaynaklananlar(tüm tirotoksikozlar)</a:t>
            </a:r>
          </a:p>
          <a:p>
            <a:r>
              <a:rPr lang="tr-TR" sz="2400" smtClean="0">
                <a:latin typeface="Comic Sans MS" pitchFamily="66" charset="0"/>
              </a:rPr>
              <a:t>İnfiltratif oftalmopati (otoimmün mekanizma ile meydana gelenler)(Graves’ nadiren Hashimoto)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tara0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836613"/>
            <a:ext cx="7777162" cy="512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Desktop\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1017588"/>
            <a:ext cx="4465638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http://media2.picsearch.com/is?UoRjvlA97vAn0j0CU7NVBrpcDBKn5jTBNM6CKRgaaag&amp;height=14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68638"/>
            <a:ext cx="4471988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         </a:t>
            </a:r>
            <a:r>
              <a:rPr lang="tr-TR" sz="3100" b="1" dirty="0" err="1" smtClean="0">
                <a:latin typeface="Comic Sans MS" pitchFamily="66" charset="0"/>
              </a:rPr>
              <a:t>Graves</a:t>
            </a:r>
            <a:r>
              <a:rPr lang="tr-TR" sz="3100" b="1" dirty="0" smtClean="0">
                <a:latin typeface="Comic Sans MS" pitchFamily="66" charset="0"/>
              </a:rPr>
              <a:t> </a:t>
            </a:r>
            <a:r>
              <a:rPr lang="tr-TR" sz="3100" b="1" dirty="0">
                <a:latin typeface="Comic Sans MS" pitchFamily="66" charset="0"/>
              </a:rPr>
              <a:t>hastalığının </a:t>
            </a:r>
            <a:r>
              <a:rPr lang="tr-TR" sz="3100" b="1" dirty="0" err="1">
                <a:latin typeface="Comic Sans MS" pitchFamily="66" charset="0"/>
              </a:rPr>
              <a:t>etiyopatogenezi</a:t>
            </a:r>
            <a:endParaRPr lang="tr-TR" sz="4000" b="1" dirty="0">
              <a:latin typeface="Comic Sans MS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636838"/>
            <a:ext cx="8062912" cy="3313112"/>
          </a:xfrm>
        </p:spPr>
        <p:txBody>
          <a:bodyPr/>
          <a:lstStyle/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Hücresel ve hümoral otoimmün mekanizmalar rol oynar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Organ Spesifik Otoimmün Hastalık   Spekturumu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Otoimmün tiroid Hasatalığı 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Graves’ (Hiper)…………Ötiroidizm………………..Hashimoto(Hipo)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TSH  reseptörlerine karşı  Stimulan Antikorlar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TSH  reseptörlerine karşı  Blokan  Antikorlar</a:t>
            </a:r>
          </a:p>
          <a:p>
            <a:pPr>
              <a:buSzTx/>
              <a:buFont typeface="Wingdings 2" pitchFamily="18" charset="2"/>
              <a:buNone/>
            </a:pPr>
            <a:endParaRPr lang="tr-TR" sz="2000" smtClean="0">
              <a:latin typeface="Comic Sans MS" pitchFamily="66" charset="0"/>
            </a:endParaRPr>
          </a:p>
          <a:p>
            <a:pPr>
              <a:buSzTx/>
              <a:buFont typeface="Wingdings" pitchFamily="2" charset="2"/>
              <a:buChar char="§"/>
            </a:pPr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63575" y="115888"/>
            <a:ext cx="8229600" cy="1143000"/>
          </a:xfrm>
        </p:spPr>
        <p:txBody>
          <a:bodyPr/>
          <a:lstStyle/>
          <a:p>
            <a:r>
              <a:rPr lang="tr-TR" sz="2800" smtClean="0">
                <a:latin typeface="Comic Sans MS" pitchFamily="66" charset="0"/>
              </a:rPr>
              <a:t>Graves hastalığı dışında egzoftalmus sebepleri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906588" y="1600200"/>
            <a:ext cx="6096000" cy="4525963"/>
          </a:xfrm>
        </p:spPr>
        <p:txBody>
          <a:bodyPr>
            <a:normAutofit lnSpcReduction="10000"/>
          </a:bodyPr>
          <a:lstStyle/>
          <a:p>
            <a:pPr marL="365125" indent="-365125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800" dirty="0">
                <a:solidFill>
                  <a:schemeClr val="accent1"/>
                </a:solidFill>
                <a:latin typeface="Comic Sans MS" pitchFamily="66" charset="0"/>
              </a:rPr>
              <a:t>İki taraflı hafif </a:t>
            </a:r>
            <a:r>
              <a:rPr lang="tr-TR" sz="2800" dirty="0" err="1">
                <a:solidFill>
                  <a:schemeClr val="accent1"/>
                </a:solidFill>
                <a:latin typeface="Comic Sans MS" pitchFamily="66" charset="0"/>
              </a:rPr>
              <a:t>egzoftalmus</a:t>
            </a:r>
            <a:endParaRPr lang="tr-TR" sz="2800" dirty="0">
              <a:solidFill>
                <a:schemeClr val="accent1"/>
              </a:solidFill>
              <a:latin typeface="Comic Sans MS" pitchFamily="66" charset="0"/>
            </a:endParaRP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Familyal</a:t>
            </a:r>
            <a:endParaRPr lang="tr-TR" sz="2000" dirty="0">
              <a:latin typeface="Comic Sans MS" pitchFamily="66" charset="0"/>
            </a:endParaRP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Cushing</a:t>
            </a:r>
            <a:r>
              <a:rPr lang="tr-TR" sz="2000" dirty="0">
                <a:latin typeface="Comic Sans MS" pitchFamily="66" charset="0"/>
              </a:rPr>
              <a:t> sendromu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>
                <a:latin typeface="Comic Sans MS" pitchFamily="66" charset="0"/>
              </a:rPr>
              <a:t>Siroz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>
                <a:latin typeface="Comic Sans MS" pitchFamily="66" charset="0"/>
              </a:rPr>
              <a:t>Üremi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>
                <a:latin typeface="Comic Sans MS" pitchFamily="66" charset="0"/>
              </a:rPr>
              <a:t>Kronik </a:t>
            </a:r>
            <a:r>
              <a:rPr lang="tr-TR" sz="2000" dirty="0" err="1">
                <a:latin typeface="Comic Sans MS" pitchFamily="66" charset="0"/>
              </a:rPr>
              <a:t>obstrüktif</a:t>
            </a:r>
            <a:r>
              <a:rPr lang="tr-TR" sz="2000" dirty="0">
                <a:latin typeface="Comic Sans MS" pitchFamily="66" charset="0"/>
              </a:rPr>
              <a:t> akciğer hastalığı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>
                <a:latin typeface="Comic Sans MS" pitchFamily="66" charset="0"/>
              </a:rPr>
              <a:t>Vena kava </a:t>
            </a:r>
            <a:r>
              <a:rPr lang="tr-TR" sz="2000" dirty="0" err="1">
                <a:latin typeface="Comic Sans MS" pitchFamily="66" charset="0"/>
              </a:rPr>
              <a:t>superior</a:t>
            </a:r>
            <a:r>
              <a:rPr lang="tr-TR" sz="2000" dirty="0">
                <a:latin typeface="Comic Sans MS" pitchFamily="66" charset="0"/>
              </a:rPr>
              <a:t> sendromu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endParaRPr lang="tr-TR" dirty="0">
              <a:latin typeface="Comic Sans MS" pitchFamily="66" charset="0"/>
            </a:endParaRPr>
          </a:p>
          <a:p>
            <a:pPr marL="365125" indent="-365125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800" dirty="0">
                <a:solidFill>
                  <a:schemeClr val="accent1"/>
                </a:solidFill>
                <a:latin typeface="Comic Sans MS" pitchFamily="66" charset="0"/>
              </a:rPr>
              <a:t>Tek taraflı </a:t>
            </a:r>
            <a:r>
              <a:rPr lang="tr-TR" sz="2800" dirty="0" err="1">
                <a:solidFill>
                  <a:schemeClr val="accent1"/>
                </a:solidFill>
                <a:latin typeface="Comic Sans MS" pitchFamily="66" charset="0"/>
              </a:rPr>
              <a:t>egzoftalmus</a:t>
            </a:r>
            <a:endParaRPr lang="tr-TR" sz="2800" dirty="0">
              <a:solidFill>
                <a:schemeClr val="accent1"/>
              </a:solidFill>
              <a:latin typeface="Comic Sans MS" pitchFamily="66" charset="0"/>
            </a:endParaRP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Karotis</a:t>
            </a:r>
            <a:r>
              <a:rPr lang="tr-TR" sz="2000" dirty="0">
                <a:latin typeface="Comic Sans MS" pitchFamily="66" charset="0"/>
              </a:rPr>
              <a:t>-</a:t>
            </a:r>
            <a:r>
              <a:rPr lang="tr-TR" sz="2000" dirty="0" err="1">
                <a:latin typeface="Comic Sans MS" pitchFamily="66" charset="0"/>
              </a:rPr>
              <a:t>kavernoz</a:t>
            </a:r>
            <a:r>
              <a:rPr lang="tr-TR" sz="2000" dirty="0">
                <a:latin typeface="Comic Sans MS" pitchFamily="66" charset="0"/>
              </a:rPr>
              <a:t> sinüs fistülleri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Kavernoz</a:t>
            </a:r>
            <a:r>
              <a:rPr lang="tr-TR" sz="2000" dirty="0">
                <a:latin typeface="Comic Sans MS" pitchFamily="66" charset="0"/>
              </a:rPr>
              <a:t> sinüs </a:t>
            </a:r>
            <a:r>
              <a:rPr lang="tr-TR" sz="2000" dirty="0" err="1">
                <a:latin typeface="Comic Sans MS" pitchFamily="66" charset="0"/>
              </a:rPr>
              <a:t>trombozu</a:t>
            </a:r>
            <a:endParaRPr lang="tr-TR" sz="2000" dirty="0">
              <a:latin typeface="Comic Sans MS" pitchFamily="66" charset="0"/>
            </a:endParaRP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İnfiltratif</a:t>
            </a:r>
            <a:r>
              <a:rPr lang="tr-TR" sz="2000" dirty="0">
                <a:latin typeface="Comic Sans MS" pitchFamily="66" charset="0"/>
              </a:rPr>
              <a:t> hastalıklar</a:t>
            </a: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Orbitanın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psödotümörü</a:t>
            </a:r>
            <a:endParaRPr lang="tr-TR" sz="2000" dirty="0">
              <a:latin typeface="Comic Sans MS" pitchFamily="66" charset="0"/>
            </a:endParaRPr>
          </a:p>
          <a:p>
            <a:pPr marL="1168400" lvl="1" indent="-355600" fontAlgn="auto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SzPct val="110000"/>
              <a:buFont typeface="Wingdings" pitchFamily="2" charset="2"/>
              <a:buChar char="§"/>
              <a:defRPr/>
            </a:pPr>
            <a:r>
              <a:rPr lang="tr-TR" sz="2000" dirty="0" err="1">
                <a:latin typeface="Comic Sans MS" pitchFamily="66" charset="0"/>
              </a:rPr>
              <a:t>Orbital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neoplazmlar</a:t>
            </a: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60325" y="2009775"/>
            <a:ext cx="184150" cy="368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tr-TR">
              <a:latin typeface="Comic Sans MS" pitchFamily="66" charset="0"/>
            </a:endParaRP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1692275" y="2011363"/>
            <a:ext cx="6408738" cy="304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Anksiyete</a:t>
            </a:r>
            <a:endParaRPr lang="tr-TR" sz="3200">
              <a:latin typeface="Comic Sans MS" pitchFamily="66" charset="0"/>
              <a:cs typeface="Times New Roman" pitchFamily="18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Kronik obstrüktif akciğer hastalıkları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Feokromositoma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Neoplazmlar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Karaciğer sirozu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Progressif müsküler atrofi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Polimiyozit 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</a:pPr>
            <a:endParaRPr lang="tr-TR" sz="2400">
              <a:latin typeface="Comic Sans MS" pitchFamily="66" charset="0"/>
            </a:endParaRPr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60325" y="4386263"/>
            <a:ext cx="201295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tr-TR" sz="1200">
                <a:latin typeface="Comic Sans MS" pitchFamily="66" charset="0"/>
                <a:cs typeface="Times New Roman" pitchFamily="18" charset="0"/>
              </a:rPr>
              <a:t>		</a:t>
            </a:r>
            <a:endParaRPr lang="tr-TR">
              <a:latin typeface="Comic Sans MS" pitchFamily="66" charset="0"/>
            </a:endParaRPr>
          </a:p>
        </p:txBody>
      </p:sp>
      <p:sp>
        <p:nvSpPr>
          <p:cNvPr id="20485" name="Rectangle 9"/>
          <p:cNvSpPr>
            <a:spLocks noChangeArrowheads="1"/>
          </p:cNvSpPr>
          <p:nvPr/>
        </p:nvSpPr>
        <p:spPr bwMode="auto">
          <a:xfrm>
            <a:off x="1081088" y="1052513"/>
            <a:ext cx="72358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>
                <a:solidFill>
                  <a:schemeClr val="tx2"/>
                </a:solidFill>
                <a:latin typeface="Comic Sans MS" pitchFamily="66" charset="0"/>
              </a:rPr>
              <a:t>Tirotoksikoz ile karıştırılabilen hastalıklar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smtClean="0">
                <a:latin typeface="Comic Sans MS" pitchFamily="66" charset="0"/>
              </a:rPr>
              <a:t>TANI</a:t>
            </a:r>
            <a:endParaRPr lang="en-US" sz="3200" smtClean="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>
                <a:latin typeface="Comic Sans MS" pitchFamily="66" charset="0"/>
              </a:rPr>
              <a:t>Grade</a:t>
            </a:r>
            <a:r>
              <a:rPr lang="tr-TR" sz="2400" dirty="0" smtClean="0">
                <a:latin typeface="Comic Sans MS" pitchFamily="66" charset="0"/>
              </a:rPr>
              <a:t> 1B veya 2    TDG-TDNG- Bazen </a:t>
            </a:r>
            <a:r>
              <a:rPr lang="tr-TR" sz="2400" dirty="0" err="1" smtClean="0">
                <a:latin typeface="Comic Sans MS" pitchFamily="66" charset="0"/>
              </a:rPr>
              <a:t>non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guatröz</a:t>
            </a:r>
            <a:endParaRPr lang="tr-TR" sz="2400" dirty="0" smtClean="0">
              <a:latin typeface="Comic Sans MS" pitchFamily="66" charset="0"/>
            </a:endParaRPr>
          </a:p>
          <a:p>
            <a:r>
              <a:rPr lang="tr-TR" sz="2400" dirty="0" smtClean="0">
                <a:latin typeface="Comic Sans MS" pitchFamily="66" charset="0"/>
              </a:rPr>
              <a:t>Tipik klinik bulgular</a:t>
            </a:r>
          </a:p>
          <a:p>
            <a:r>
              <a:rPr lang="tr-TR" sz="2400" dirty="0" err="1" smtClean="0">
                <a:latin typeface="Comic Sans MS" pitchFamily="66" charset="0"/>
              </a:rPr>
              <a:t>Laboratuvar</a:t>
            </a:r>
            <a:r>
              <a:rPr lang="tr-TR" sz="2400" dirty="0" smtClean="0">
                <a:latin typeface="Comic Sans MS" pitchFamily="66" charset="0"/>
              </a:rPr>
              <a:t> </a:t>
            </a:r>
          </a:p>
          <a:p>
            <a:r>
              <a:rPr lang="tr-TR" sz="2400" dirty="0" smtClean="0">
                <a:latin typeface="Comic Sans MS" pitchFamily="66" charset="0"/>
              </a:rPr>
              <a:t>Yüksek </a:t>
            </a:r>
            <a:r>
              <a:rPr lang="tr-TR" sz="2400" dirty="0" err="1" smtClean="0">
                <a:latin typeface="Comic Sans MS" pitchFamily="66" charset="0"/>
              </a:rPr>
              <a:t>uptakeler</a:t>
            </a:r>
            <a:r>
              <a:rPr lang="tr-TR" sz="2400" dirty="0" smtClean="0">
                <a:latin typeface="Comic Sans MS" pitchFamily="66" charset="0"/>
              </a:rPr>
              <a:t>-sintigrafi/</a:t>
            </a:r>
            <a:r>
              <a:rPr lang="tr-TR" sz="2400" dirty="0" err="1" smtClean="0">
                <a:latin typeface="Comic Sans MS" pitchFamily="66" charset="0"/>
              </a:rPr>
              <a:t>Doppler</a:t>
            </a:r>
            <a:r>
              <a:rPr lang="tr-TR" sz="2400" dirty="0" smtClean="0">
                <a:latin typeface="Comic Sans MS" pitchFamily="66" charset="0"/>
              </a:rPr>
              <a:t> USG</a:t>
            </a: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468313" y="2298235"/>
            <a:ext cx="6814686" cy="298543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marL="342900" indent="-342900" eaLnBrk="0" hangingPunct="0">
              <a:tabLst>
                <a:tab pos="676275" algn="l"/>
              </a:tabLst>
            </a:pPr>
            <a:r>
              <a:rPr lang="tr-TR" sz="2000" dirty="0">
                <a:latin typeface="Comic Sans MS" pitchFamily="66" charset="0"/>
              </a:rPr>
              <a:t>	 </a:t>
            </a:r>
          </a:p>
          <a:p>
            <a:pPr marL="342900" indent="-342900" eaLnBrk="0" hangingPunct="0">
              <a:buClr>
                <a:schemeClr val="hlink"/>
              </a:buClr>
              <a:buSzPct val="115000"/>
              <a:buFont typeface="Wingdings" pitchFamily="2" charset="2"/>
              <a:buChar char="§"/>
              <a:tabLst>
                <a:tab pos="676275" algn="l"/>
              </a:tabLst>
            </a:pPr>
            <a:r>
              <a:rPr lang="tr-TR" sz="2000" b="1" dirty="0">
                <a:latin typeface="Comic Sans MS" pitchFamily="66" charset="0"/>
              </a:rPr>
              <a:t> </a:t>
            </a:r>
            <a:r>
              <a:rPr lang="tr-TR" sz="2400" dirty="0">
                <a:latin typeface="Comic Sans MS" pitchFamily="66" charset="0"/>
              </a:rPr>
              <a:t>Medikal tedavi (</a:t>
            </a:r>
            <a:r>
              <a:rPr lang="tr-TR" sz="2400" dirty="0" err="1">
                <a:latin typeface="Comic Sans MS" pitchFamily="66" charset="0"/>
              </a:rPr>
              <a:t>antitiroid</a:t>
            </a:r>
            <a:r>
              <a:rPr lang="tr-TR" sz="2400" dirty="0">
                <a:latin typeface="Comic Sans MS" pitchFamily="66" charset="0"/>
              </a:rPr>
              <a:t> ajanlar</a:t>
            </a:r>
            <a:r>
              <a:rPr lang="tr-TR" sz="2400" dirty="0" smtClean="0">
                <a:latin typeface="Comic Sans MS" pitchFamily="66" charset="0"/>
              </a:rPr>
              <a:t>)(9-24 ay)</a:t>
            </a:r>
          </a:p>
          <a:p>
            <a:pPr marL="342900" indent="-342900" eaLnBrk="0" hangingPunct="0">
              <a:buClr>
                <a:schemeClr val="hlink"/>
              </a:buClr>
              <a:buSzPct val="115000"/>
              <a:buFont typeface="Wingdings" pitchFamily="2" charset="2"/>
              <a:buChar char="§"/>
              <a:tabLst>
                <a:tab pos="676275" algn="l"/>
              </a:tabLst>
            </a:pPr>
            <a:r>
              <a:rPr lang="tr-TR" sz="2400" dirty="0" smtClean="0">
                <a:latin typeface="Comic Sans MS" pitchFamily="66" charset="0"/>
              </a:rPr>
              <a:t> Beta </a:t>
            </a:r>
            <a:r>
              <a:rPr lang="tr-TR" sz="2400" dirty="0" err="1" smtClean="0">
                <a:latin typeface="Comic Sans MS" pitchFamily="66" charset="0"/>
              </a:rPr>
              <a:t>Blokerler</a:t>
            </a:r>
            <a:r>
              <a:rPr lang="tr-TR" sz="2400" dirty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 (</a:t>
            </a:r>
            <a:r>
              <a:rPr lang="tr-TR" sz="2400" dirty="0" err="1" smtClean="0">
                <a:latin typeface="Comic Sans MS" pitchFamily="66" charset="0"/>
              </a:rPr>
              <a:t>propranolol</a:t>
            </a:r>
            <a:r>
              <a:rPr lang="tr-TR" sz="2400" dirty="0" smtClean="0">
                <a:latin typeface="Comic Sans MS" pitchFamily="66" charset="0"/>
              </a:rPr>
              <a:t>)</a:t>
            </a:r>
            <a:endParaRPr lang="tr-TR" sz="2400" dirty="0">
              <a:latin typeface="Comic Sans MS" pitchFamily="66" charset="0"/>
            </a:endParaRPr>
          </a:p>
          <a:p>
            <a:pPr marL="342900" indent="-342900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676275" algn="l"/>
              </a:tabLst>
            </a:pPr>
            <a:r>
              <a:rPr lang="tr-TR" sz="2400" dirty="0">
                <a:latin typeface="Comic Sans MS" pitchFamily="66" charset="0"/>
              </a:rPr>
              <a:t> Ablatif tedavi yöntemleri</a:t>
            </a:r>
          </a:p>
          <a:p>
            <a:pPr marL="800100" lvl="1" indent="-342900" eaLnBrk="0" hangingPunct="0">
              <a:buClr>
                <a:schemeClr val="hlink"/>
              </a:buClr>
              <a:buFont typeface="Wingdings" pitchFamily="2" charset="2"/>
              <a:buNone/>
              <a:tabLst>
                <a:tab pos="676275" algn="l"/>
              </a:tabLst>
            </a:pPr>
            <a:r>
              <a:rPr lang="tr-TR" sz="2400" dirty="0">
                <a:latin typeface="Comic Sans MS" pitchFamily="66" charset="0"/>
              </a:rPr>
              <a:t>- Cerrahi tedavi</a:t>
            </a:r>
          </a:p>
          <a:p>
            <a:pPr marL="800100" lvl="1" indent="-342900" eaLnBrk="0" hangingPunct="0">
              <a:buClr>
                <a:schemeClr val="hlink"/>
              </a:buClr>
              <a:buFont typeface="Wingdings" pitchFamily="2" charset="2"/>
              <a:buNone/>
              <a:tabLst>
                <a:tab pos="676275" algn="l"/>
              </a:tabLst>
            </a:pPr>
            <a:r>
              <a:rPr lang="tr-TR" sz="2400" dirty="0">
                <a:latin typeface="Comic Sans MS" pitchFamily="66" charset="0"/>
              </a:rPr>
              <a:t>- Radyoaktif iyotla tedavi</a:t>
            </a:r>
          </a:p>
          <a:p>
            <a:pPr marL="342900" indent="-342900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676275" algn="l"/>
              </a:tabLst>
            </a:pPr>
            <a:r>
              <a:rPr lang="tr-TR" sz="2400" dirty="0">
                <a:latin typeface="Comic Sans MS" pitchFamily="66" charset="0"/>
              </a:rPr>
              <a:t> Tedavinin seçimi</a:t>
            </a:r>
          </a:p>
          <a:p>
            <a:pPr marL="342900" indent="-342900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676275" algn="l"/>
              </a:tabLst>
            </a:pPr>
            <a:endParaRPr lang="tr-TR" sz="2400" dirty="0">
              <a:latin typeface="Comic Sans MS" pitchFamily="66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71313" y="1527175"/>
            <a:ext cx="889317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 algn="ctr" eaLnBrk="0" hangingPunct="0"/>
            <a:r>
              <a:rPr lang="tr-TR" sz="2400" dirty="0" err="1">
                <a:solidFill>
                  <a:schemeClr val="tx2"/>
                </a:solidFill>
                <a:latin typeface="Comic Sans MS" pitchFamily="66" charset="0"/>
              </a:rPr>
              <a:t>Graves</a:t>
            </a:r>
            <a:r>
              <a:rPr lang="tr-TR" sz="2400" dirty="0">
                <a:solidFill>
                  <a:schemeClr val="tx2"/>
                </a:solidFill>
                <a:latin typeface="Comic Sans MS" pitchFamily="66" charset="0"/>
              </a:rPr>
              <a:t> Hastalığında </a:t>
            </a:r>
            <a:r>
              <a:rPr lang="tr-TR" sz="2400" dirty="0" err="1">
                <a:solidFill>
                  <a:schemeClr val="tx2"/>
                </a:solidFill>
                <a:latin typeface="Comic Sans MS" pitchFamily="66" charset="0"/>
              </a:rPr>
              <a:t>Tirotoksikozun</a:t>
            </a:r>
            <a:r>
              <a:rPr lang="tr-TR" sz="24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Comic Sans MS" pitchFamily="66" charset="0"/>
              </a:rPr>
              <a:t>tedavi opsiyonları</a:t>
            </a:r>
            <a:endParaRPr lang="tr-TR" sz="28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ChangeArrowheads="1"/>
          </p:cNvSpPr>
          <p:nvPr/>
        </p:nvSpPr>
        <p:spPr bwMode="auto">
          <a:xfrm>
            <a:off x="0" y="2287588"/>
            <a:ext cx="184150" cy="369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tr-TR">
              <a:latin typeface="Comic Sans MS" pitchFamily="66" charset="0"/>
            </a:endParaRPr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1331913" y="2636912"/>
            <a:ext cx="6840537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Tedavi süresi (9-24 ay)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Hormon 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sentezini engelleyen ajanlar </a:t>
            </a:r>
            <a:r>
              <a:rPr lang="tr-TR" sz="2000" dirty="0">
                <a:latin typeface="Comic Sans MS" pitchFamily="66" charset="0"/>
              </a:rPr>
              <a:t>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>
                <a:latin typeface="Comic Sans MS" pitchFamily="66" charset="0"/>
              </a:rPr>
              <a:t>         -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Thioüre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deriveleri</a:t>
            </a:r>
            <a:endParaRPr lang="tr-TR" sz="2000" dirty="0">
              <a:latin typeface="Comic Sans MS" pitchFamily="66" charset="0"/>
            </a:endParaRPr>
          </a:p>
          <a:p>
            <a:pPr lvl="2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   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Propylthiouracil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(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Propycil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50mg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tb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)</a:t>
            </a:r>
            <a:endParaRPr lang="tr-TR" sz="2000" dirty="0">
              <a:latin typeface="Comic Sans MS" pitchFamily="66" charset="0"/>
            </a:endParaRPr>
          </a:p>
          <a:p>
            <a:pPr lvl="2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  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Methylthiouracil</a:t>
            </a:r>
            <a:endParaRPr lang="tr-TR" sz="2000" dirty="0">
              <a:latin typeface="Comic Sans MS" pitchFamily="66" charset="0"/>
              <a:cs typeface="Times New Roman" pitchFamily="18" charset="0"/>
            </a:endParaRPr>
          </a:p>
          <a:p>
            <a:pPr lvl="2" eaLnBrk="0" hangingPunct="0">
              <a:buClr>
                <a:schemeClr val="hlink"/>
              </a:buClr>
              <a:buFont typeface="Wingdings" pitchFamily="2" charset="2"/>
              <a:buNone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-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İmidazole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deriveleri</a:t>
            </a:r>
            <a:endParaRPr lang="tr-TR" sz="2000" dirty="0">
              <a:latin typeface="Comic Sans MS" pitchFamily="66" charset="0"/>
            </a:endParaRPr>
          </a:p>
          <a:p>
            <a:pPr lvl="2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  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Methimazole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  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(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Thyramazol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5 mg </a:t>
            </a:r>
            <a:r>
              <a:rPr lang="tr-TR" sz="2000" dirty="0" err="1">
                <a:latin typeface="Comic Sans MS" pitchFamily="66" charset="0"/>
                <a:cs typeface="Times New Roman" pitchFamily="18" charset="0"/>
              </a:rPr>
              <a:t>tb</a:t>
            </a:r>
            <a:r>
              <a:rPr lang="tr-TR" sz="2000" dirty="0">
                <a:latin typeface="Comic Sans MS" pitchFamily="66" charset="0"/>
                <a:cs typeface="Times New Roman" pitchFamily="18" charset="0"/>
              </a:rPr>
              <a:t>)</a:t>
            </a:r>
            <a:endParaRPr lang="tr-TR" sz="2000" dirty="0">
              <a:latin typeface="Comic Sans MS" pitchFamily="66" charset="0"/>
            </a:endParaRPr>
          </a:p>
          <a:p>
            <a:pPr lvl="2"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1704975" algn="l"/>
              </a:tabLst>
            </a:pPr>
            <a:r>
              <a:rPr lang="tr-TR" sz="2000" dirty="0">
                <a:latin typeface="Comic Sans MS" pitchFamily="66" charset="0"/>
              </a:rPr>
              <a:t>    </a:t>
            </a:r>
            <a:r>
              <a:rPr lang="tr-TR" sz="2000" dirty="0" err="1" smtClean="0">
                <a:latin typeface="Comic Sans MS" pitchFamily="66" charset="0"/>
              </a:rPr>
              <a:t>Carbimazole</a:t>
            </a:r>
            <a:endParaRPr lang="tr-TR" sz="2000" dirty="0">
              <a:latin typeface="Comic Sans MS" pitchFamily="66" charset="0"/>
            </a:endParaRPr>
          </a:p>
        </p:txBody>
      </p:sp>
      <p:sp>
        <p:nvSpPr>
          <p:cNvPr id="23556" name="Rectangle 9"/>
          <p:cNvSpPr>
            <a:spLocks noChangeArrowheads="1"/>
          </p:cNvSpPr>
          <p:nvPr/>
        </p:nvSpPr>
        <p:spPr bwMode="auto">
          <a:xfrm>
            <a:off x="2555776" y="1404065"/>
            <a:ext cx="361990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3200" dirty="0" err="1">
                <a:solidFill>
                  <a:schemeClr val="tx2"/>
                </a:solidFill>
                <a:latin typeface="Comic Sans MS" pitchFamily="66" charset="0"/>
              </a:rPr>
              <a:t>Antitiroid</a:t>
            </a:r>
            <a:r>
              <a:rPr lang="tr-TR" sz="32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tr-TR" sz="3200" dirty="0" smtClean="0">
                <a:solidFill>
                  <a:schemeClr val="tx2"/>
                </a:solidFill>
                <a:latin typeface="Comic Sans MS" pitchFamily="66" charset="0"/>
              </a:rPr>
              <a:t>Ajanlar</a:t>
            </a:r>
            <a:endParaRPr lang="tr-TR" sz="32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MURAT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9863" y="228600"/>
            <a:ext cx="345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897063" y="6324600"/>
            <a:ext cx="487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897063" y="0"/>
            <a:ext cx="269875" cy="6400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502400" y="0"/>
            <a:ext cx="338138" cy="6400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100263" y="0"/>
            <a:ext cx="44704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ChangeArrowheads="1"/>
          </p:cNvSpPr>
          <p:nvPr/>
        </p:nvSpPr>
        <p:spPr bwMode="auto">
          <a:xfrm>
            <a:off x="0" y="2711450"/>
            <a:ext cx="184150" cy="368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tr-TR">
              <a:latin typeface="Comic Sans MS" pitchFamily="66" charset="0"/>
            </a:endParaRPr>
          </a:p>
        </p:txBody>
      </p:sp>
      <p:sp>
        <p:nvSpPr>
          <p:cNvPr id="24579" name="Rectangle 7"/>
          <p:cNvSpPr>
            <a:spLocks noChangeArrowheads="1"/>
          </p:cNvSpPr>
          <p:nvPr/>
        </p:nvSpPr>
        <p:spPr bwMode="auto">
          <a:xfrm>
            <a:off x="1116013" y="2092325"/>
            <a:ext cx="6438900" cy="3784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 b="1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Lökopeni ve agranülositoz, trombositopeni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Hepatotoksite,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kolestatik hepatit 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Cilt lezyonları (ürtiker, raş vs.)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Artralji, myalji, nörit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Ödem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Tükrük bezlerinin şişmesi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Lenfadenopati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Saç ağarması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Tat duyusunun kaybı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</a:pPr>
            <a:r>
              <a:rPr lang="tr-TR" sz="2400">
                <a:latin typeface="Comic Sans MS" pitchFamily="66" charset="0"/>
              </a:rPr>
              <a:t> Bulantı, kusma vs.</a:t>
            </a:r>
          </a:p>
        </p:txBody>
      </p:sp>
      <p:sp>
        <p:nvSpPr>
          <p:cNvPr id="24580" name="Rectangle 9"/>
          <p:cNvSpPr>
            <a:spLocks noChangeArrowheads="1"/>
          </p:cNvSpPr>
          <p:nvPr/>
        </p:nvSpPr>
        <p:spPr bwMode="auto">
          <a:xfrm>
            <a:off x="1547813" y="1157288"/>
            <a:ext cx="6327775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3200">
                <a:solidFill>
                  <a:schemeClr val="tx2"/>
                </a:solidFill>
                <a:latin typeface="Comic Sans MS" pitchFamily="66" charset="0"/>
              </a:rPr>
              <a:t>Antitiroid Ajanların Yan Etkileri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44786" y="704850"/>
            <a:ext cx="8229600" cy="1143000"/>
          </a:xfrm>
        </p:spPr>
        <p:txBody>
          <a:bodyPr/>
          <a:lstStyle/>
          <a:p>
            <a:r>
              <a:rPr lang="tr-TR" sz="2800" smtClean="0">
                <a:latin typeface="Comic Sans MS" pitchFamily="66" charset="0"/>
              </a:rPr>
              <a:t>Antitiroid Tedavi Dışında Kullanılan Diğer İlaçlar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489200"/>
            <a:ext cx="8686800" cy="3532188"/>
          </a:xfrm>
        </p:spPr>
        <p:txBody>
          <a:bodyPr/>
          <a:lstStyle/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İyot  ( Kısa süreli, cerrahiye hazırlık)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İyot içeren </a:t>
            </a:r>
            <a:r>
              <a:rPr lang="tr-TR" sz="2400" dirty="0" err="1" smtClean="0">
                <a:latin typeface="Comic Sans MS" pitchFamily="66" charset="0"/>
              </a:rPr>
              <a:t>radyokontrast</a:t>
            </a:r>
            <a:r>
              <a:rPr lang="tr-TR" sz="2400" dirty="0" smtClean="0">
                <a:latin typeface="Comic Sans MS" pitchFamily="66" charset="0"/>
              </a:rPr>
              <a:t> ajanlar ( Kriz tedavisi)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Lityum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err="1" smtClean="0">
                <a:latin typeface="Comic Sans MS" pitchFamily="66" charset="0"/>
              </a:rPr>
              <a:t>Glukokortikoidler</a:t>
            </a:r>
            <a:endParaRPr lang="tr-TR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    </a:t>
            </a:r>
            <a:r>
              <a:rPr lang="tr-TR" sz="3200" dirty="0" err="1" smtClean="0">
                <a:latin typeface="Comic Sans MS" pitchFamily="66" charset="0"/>
              </a:rPr>
              <a:t>İnfiltratif</a:t>
            </a:r>
            <a:r>
              <a:rPr lang="tr-TR" sz="3200" dirty="0" smtClean="0">
                <a:latin typeface="Comic Sans MS" pitchFamily="66" charset="0"/>
              </a:rPr>
              <a:t>  </a:t>
            </a:r>
            <a:r>
              <a:rPr lang="tr-TR" sz="3200" dirty="0" err="1" smtClean="0">
                <a:latin typeface="Comic Sans MS" pitchFamily="66" charset="0"/>
              </a:rPr>
              <a:t>Oftalmopati</a:t>
            </a:r>
            <a:r>
              <a:rPr lang="tr-TR" sz="3200" dirty="0" smtClean="0">
                <a:latin typeface="Comic Sans MS" pitchFamily="66" charset="0"/>
              </a:rPr>
              <a:t> Tedavisi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24113"/>
            <a:ext cx="8229600" cy="4389437"/>
          </a:xfrm>
        </p:spPr>
        <p:txBody>
          <a:bodyPr/>
          <a:lstStyle/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Genel tedbirler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% 1’lik </a:t>
            </a:r>
            <a:r>
              <a:rPr lang="tr-TR" sz="2400" dirty="0" err="1" smtClean="0">
                <a:latin typeface="Comic Sans MS" pitchFamily="66" charset="0"/>
              </a:rPr>
              <a:t>metilselüloz</a:t>
            </a:r>
            <a:r>
              <a:rPr lang="tr-TR" sz="2400" dirty="0" smtClean="0">
                <a:latin typeface="Comic Sans MS" pitchFamily="66" charset="0"/>
              </a:rPr>
              <a:t> gibi gözyaşı damlaları, koyu camlı gözlükler, yüksekte yatmak, uykudayken gözlerin kapatılması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err="1" smtClean="0">
                <a:latin typeface="Comic Sans MS" pitchFamily="66" charset="0"/>
              </a:rPr>
              <a:t>Glukokortikoidler</a:t>
            </a:r>
            <a:r>
              <a:rPr lang="tr-TR" sz="2400" dirty="0" smtClean="0">
                <a:latin typeface="Comic Sans MS" pitchFamily="66" charset="0"/>
              </a:rPr>
              <a:t> ( İ.V. </a:t>
            </a:r>
            <a:r>
              <a:rPr lang="tr-TR" sz="2400" dirty="0" err="1" smtClean="0">
                <a:latin typeface="Comic Sans MS" pitchFamily="66" charset="0"/>
              </a:rPr>
              <a:t>pulse</a:t>
            </a:r>
            <a:r>
              <a:rPr lang="tr-TR" sz="2400" dirty="0" smtClean="0">
                <a:latin typeface="Comic Sans MS" pitchFamily="66" charset="0"/>
              </a:rPr>
              <a:t>)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smtClean="0">
                <a:latin typeface="Comic Sans MS" pitchFamily="66" charset="0"/>
              </a:rPr>
              <a:t>Total </a:t>
            </a:r>
            <a:r>
              <a:rPr lang="tr-TR" sz="2400" dirty="0" err="1" smtClean="0">
                <a:latin typeface="Comic Sans MS" pitchFamily="66" charset="0"/>
              </a:rPr>
              <a:t>Tiroidektomi</a:t>
            </a:r>
            <a:endParaRPr lang="tr-TR" sz="2400" dirty="0" smtClean="0">
              <a:latin typeface="Comic Sans MS" pitchFamily="66" charset="0"/>
            </a:endParaRP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err="1" smtClean="0">
                <a:latin typeface="Comic Sans MS" pitchFamily="66" charset="0"/>
              </a:rPr>
              <a:t>Orbitanın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external</a:t>
            </a:r>
            <a:r>
              <a:rPr lang="tr-TR" sz="2400" dirty="0" smtClean="0">
                <a:latin typeface="Comic Sans MS" pitchFamily="66" charset="0"/>
              </a:rPr>
              <a:t> ışınlanması</a:t>
            </a:r>
          </a:p>
          <a:p>
            <a:pPr>
              <a:buSzTx/>
              <a:buFont typeface="Wingdings" pitchFamily="2" charset="2"/>
              <a:buChar char="§"/>
            </a:pPr>
            <a:r>
              <a:rPr lang="tr-TR" sz="2400" dirty="0" err="1" smtClean="0">
                <a:latin typeface="Comic Sans MS" pitchFamily="66" charset="0"/>
              </a:rPr>
              <a:t>Orbital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dekopmresyon</a:t>
            </a:r>
            <a:r>
              <a:rPr lang="tr-TR" sz="2400" dirty="0" smtClean="0">
                <a:latin typeface="Comic Sans MS" pitchFamily="66" charset="0"/>
              </a:rPr>
              <a:t> ve göz kasları cerrahisi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>
                <a:latin typeface="Comic Sans MS" pitchFamily="66" charset="0"/>
              </a:rPr>
              <a:t>Toksik Nodüler Guatr</a:t>
            </a:r>
            <a:endParaRPr lang="en-US" sz="3200" smtClean="0">
              <a:latin typeface="Comic Sans MS" pitchFamily="66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4389437"/>
          </a:xfrm>
        </p:spPr>
        <p:txBody>
          <a:bodyPr/>
          <a:lstStyle/>
          <a:p>
            <a:r>
              <a:rPr lang="tr-TR" sz="2400" dirty="0" err="1" smtClean="0">
                <a:latin typeface="Comic Sans MS" pitchFamily="66" charset="0"/>
              </a:rPr>
              <a:t>Toksik</a:t>
            </a:r>
            <a:r>
              <a:rPr lang="tr-TR" sz="2400" dirty="0" smtClean="0">
                <a:latin typeface="Comic Sans MS" pitchFamily="66" charset="0"/>
              </a:rPr>
              <a:t> Adenomlar</a:t>
            </a:r>
          </a:p>
          <a:p>
            <a:r>
              <a:rPr lang="tr-TR" sz="2400" dirty="0" err="1" smtClean="0">
                <a:latin typeface="Comic Sans MS" pitchFamily="66" charset="0"/>
              </a:rPr>
              <a:t>Toksik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Multi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Nodüler</a:t>
            </a:r>
            <a:r>
              <a:rPr lang="tr-TR" sz="2400" dirty="0" smtClean="0">
                <a:latin typeface="Comic Sans MS" pitchFamily="66" charset="0"/>
              </a:rPr>
              <a:t> Guatr</a:t>
            </a:r>
          </a:p>
          <a:p>
            <a:r>
              <a:rPr lang="tr-TR" sz="2400" dirty="0" smtClean="0">
                <a:latin typeface="Comic Sans MS" pitchFamily="66" charset="0"/>
              </a:rPr>
              <a:t>Kesin Tanı- </a:t>
            </a:r>
            <a:r>
              <a:rPr lang="tr-TR" sz="2400" dirty="0" err="1" smtClean="0">
                <a:latin typeface="Comic Sans MS" pitchFamily="66" charset="0"/>
              </a:rPr>
              <a:t>Tiroid</a:t>
            </a:r>
            <a:r>
              <a:rPr lang="tr-TR" sz="2400" dirty="0" smtClean="0">
                <a:latin typeface="Comic Sans MS" pitchFamily="66" charset="0"/>
              </a:rPr>
              <a:t> sintigrafisi</a:t>
            </a:r>
          </a:p>
          <a:p>
            <a:r>
              <a:rPr lang="tr-TR" sz="2400" dirty="0" smtClean="0">
                <a:latin typeface="Comic Sans MS" pitchFamily="66" charset="0"/>
              </a:rPr>
              <a:t>TUSG- Gerekirse TİİAB</a:t>
            </a:r>
          </a:p>
          <a:p>
            <a:r>
              <a:rPr lang="tr-TR" sz="2400" dirty="0" err="1" smtClean="0">
                <a:latin typeface="Comic Sans MS" pitchFamily="66" charset="0"/>
              </a:rPr>
              <a:t>Antitiroid</a:t>
            </a:r>
            <a:r>
              <a:rPr lang="tr-TR" sz="2400" dirty="0" smtClean="0">
                <a:latin typeface="Comic Sans MS" pitchFamily="66" charset="0"/>
              </a:rPr>
              <a:t> ile  geçici tedavi (gerekirse)</a:t>
            </a:r>
          </a:p>
          <a:p>
            <a:r>
              <a:rPr lang="tr-TR" sz="2400" dirty="0" err="1" smtClean="0">
                <a:latin typeface="Comic Sans MS" pitchFamily="66" charset="0"/>
              </a:rPr>
              <a:t>Elektif</a:t>
            </a:r>
            <a:r>
              <a:rPr lang="tr-TR" sz="2400" dirty="0" smtClean="0">
                <a:latin typeface="Comic Sans MS" pitchFamily="66" charset="0"/>
              </a:rPr>
              <a:t> Tedavi- </a:t>
            </a:r>
            <a:r>
              <a:rPr lang="tr-TR" sz="2400" dirty="0" err="1" smtClean="0">
                <a:latin typeface="Comic Sans MS" pitchFamily="66" charset="0"/>
              </a:rPr>
              <a:t>Radyoiyot</a:t>
            </a:r>
            <a:r>
              <a:rPr lang="tr-TR" sz="2400" dirty="0" smtClean="0">
                <a:latin typeface="Comic Sans MS" pitchFamily="66" charset="0"/>
              </a:rPr>
              <a:t> </a:t>
            </a:r>
          </a:p>
          <a:p>
            <a:r>
              <a:rPr lang="tr-TR" sz="2400" dirty="0" smtClean="0">
                <a:latin typeface="Comic Sans MS" pitchFamily="66" charset="0"/>
              </a:rPr>
              <a:t>Cerrahi Tedavi- </a:t>
            </a:r>
            <a:r>
              <a:rPr lang="tr-TR" sz="2400" dirty="0" err="1" smtClean="0">
                <a:latin typeface="Comic Sans MS" pitchFamily="66" charset="0"/>
              </a:rPr>
              <a:t>Ötiroidizm</a:t>
            </a:r>
            <a:r>
              <a:rPr lang="tr-TR" sz="2400" dirty="0" smtClean="0">
                <a:latin typeface="Comic Sans MS" pitchFamily="66" charset="0"/>
              </a:rPr>
              <a:t> sağlandıktan sonra </a:t>
            </a:r>
            <a:endParaRPr lang="en-US" sz="2400" dirty="0" smtClean="0">
              <a:latin typeface="Comic Sans MS" pitchFamily="66" charset="0"/>
            </a:endParaRPr>
          </a:p>
        </p:txBody>
      </p:sp>
      <p:pic>
        <p:nvPicPr>
          <p:cNvPr id="4" name="Picture 2" descr="C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836712"/>
            <a:ext cx="2808312" cy="2833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latin typeface="Comic Sans MS" pitchFamily="66" charset="0"/>
              </a:rPr>
              <a:t>Tirotoksik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Kriz</a:t>
            </a:r>
            <a:r>
              <a:rPr lang="en-US" sz="3200" dirty="0" smtClean="0">
                <a:latin typeface="Comic Sans MS" pitchFamily="66" charset="0"/>
              </a:rPr>
              <a:t> (</a:t>
            </a:r>
            <a:r>
              <a:rPr lang="en-US" sz="3200" dirty="0" err="1" smtClean="0">
                <a:latin typeface="Comic Sans MS" pitchFamily="66" charset="0"/>
              </a:rPr>
              <a:t>Tiroid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fırtınası</a:t>
            </a:r>
            <a:r>
              <a:rPr lang="en-US" sz="3200" dirty="0" smtClean="0">
                <a:latin typeface="Comic Sans MS" pitchFamily="66" charset="0"/>
              </a:rPr>
              <a:t>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dirty="0" err="1" smtClean="0">
                <a:latin typeface="Comic Sans MS" pitchFamily="66" charset="0"/>
              </a:rPr>
              <a:t>Tirotoksikozun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hayatı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tehdit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eden</a:t>
            </a:r>
            <a:r>
              <a:rPr lang="en-US" sz="2400" dirty="0" smtClean="0">
                <a:latin typeface="Comic Sans MS" pitchFamily="66" charset="0"/>
              </a:rPr>
              <a:t>  en </a:t>
            </a:r>
            <a:r>
              <a:rPr lang="en-US" sz="2400" dirty="0" err="1" smtClean="0">
                <a:latin typeface="Comic Sans MS" pitchFamily="66" charset="0"/>
              </a:rPr>
              <a:t>ekstrem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şeklidir</a:t>
            </a:r>
            <a:r>
              <a:rPr lang="en-US" sz="2400" dirty="0" smtClean="0">
                <a:latin typeface="Comic Sans MS" pitchFamily="66" charset="0"/>
              </a:rPr>
              <a:t>.</a:t>
            </a:r>
            <a:endParaRPr lang="tr-TR" sz="24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Kesin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tanı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kriterleri</a:t>
            </a:r>
            <a:r>
              <a:rPr lang="en-US" sz="2400" dirty="0" smtClean="0">
                <a:latin typeface="Comic Sans MS" pitchFamily="66" charset="0"/>
              </a:rPr>
              <a:t> belli</a:t>
            </a:r>
            <a:r>
              <a:rPr lang="tr-TR" sz="2400" dirty="0" smtClean="0">
                <a:latin typeface="Comic Sans MS" pitchFamily="66" charset="0"/>
              </a:rPr>
              <a:t> değildir.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İ</a:t>
            </a:r>
            <a:r>
              <a:rPr lang="en-US" sz="2400" dirty="0" err="1" smtClean="0">
                <a:latin typeface="Comic Sans MS" pitchFamily="66" charset="0"/>
              </a:rPr>
              <a:t>nsidansıda</a:t>
            </a:r>
            <a:r>
              <a:rPr lang="en-US" sz="2400" dirty="0" smtClean="0">
                <a:latin typeface="Comic Sans MS" pitchFamily="66" charset="0"/>
              </a:rPr>
              <a:t> belli </a:t>
            </a:r>
            <a:r>
              <a:rPr lang="en-US" sz="2400" dirty="0" err="1" smtClean="0">
                <a:latin typeface="Comic Sans MS" pitchFamily="66" charset="0"/>
              </a:rPr>
              <a:t>değildir</a:t>
            </a:r>
            <a:r>
              <a:rPr lang="en-US" sz="2400" dirty="0" smtClean="0">
                <a:latin typeface="Comic Sans MS" pitchFamily="66" charset="0"/>
              </a:rPr>
              <a:t>. </a:t>
            </a:r>
            <a:endParaRPr lang="tr-TR" sz="24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T</a:t>
            </a:r>
            <a:r>
              <a:rPr lang="en-US" sz="2400" dirty="0" err="1" smtClean="0">
                <a:latin typeface="Comic Sans MS" pitchFamily="66" charset="0"/>
              </a:rPr>
              <a:t>anı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yöntemlerinin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gelişmesi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ile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sıklığı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azalmaktadır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 err="1" smtClean="0">
                <a:latin typeface="Comic Sans MS" pitchFamily="66" charset="0"/>
              </a:rPr>
              <a:t>Genellikle</a:t>
            </a:r>
            <a:r>
              <a:rPr lang="en-US" sz="2400" dirty="0" smtClean="0">
                <a:latin typeface="Comic Sans MS" pitchFamily="66" charset="0"/>
              </a:rPr>
              <a:t> Graves’ </a:t>
            </a:r>
            <a:r>
              <a:rPr lang="en-US" sz="2400" dirty="0" err="1" smtClean="0">
                <a:latin typeface="Comic Sans MS" pitchFamily="66" charset="0"/>
              </a:rPr>
              <a:t>hastalarında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ophtalmopati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ile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birlikte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ciddi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vakalarda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görülür</a:t>
            </a:r>
            <a:r>
              <a:rPr lang="tr-TR" sz="2400" dirty="0" smtClean="0">
                <a:latin typeface="Comic Sans MS" pitchFamily="66" charset="0"/>
              </a:rPr>
              <a:t>.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tr-TR" sz="24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dirty="0" err="1" smtClean="0">
                <a:latin typeface="Comic Sans MS" pitchFamily="66" charset="0"/>
              </a:rPr>
              <a:t>Birkaç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aylık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bir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hikaye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alınabilir</a:t>
            </a:r>
            <a:r>
              <a:rPr lang="en-US" sz="2400" dirty="0" smtClean="0">
                <a:latin typeface="Comic Sans MS" pitchFamily="66" charset="0"/>
              </a:rPr>
              <a:t>.</a:t>
            </a:r>
            <a:endParaRPr lang="tr-TR" sz="24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 dirty="0" err="1" smtClean="0">
                <a:latin typeface="Comic Sans MS" pitchFamily="66" charset="0"/>
              </a:rPr>
              <a:t>Hastalarda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araya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giren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tirotoksik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krizi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presipite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eden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bir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faktör</a:t>
            </a:r>
            <a:r>
              <a:rPr lang="tr-TR" sz="2400" dirty="0" smtClean="0">
                <a:latin typeface="Comic Sans MS" pitchFamily="66" charset="0"/>
              </a:rPr>
              <a:t> söz konusudur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(C</a:t>
            </a:r>
            <a:r>
              <a:rPr lang="en-US" sz="2400" dirty="0" err="1" smtClean="0">
                <a:latin typeface="Comic Sans MS" pitchFamily="66" charset="0"/>
              </a:rPr>
              <a:t>errahi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radyo-iyot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tedavisi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 err="1" smtClean="0">
                <a:latin typeface="Comic Sans MS" pitchFamily="66" charset="0"/>
              </a:rPr>
              <a:t>Toksik</a:t>
            </a:r>
            <a:r>
              <a:rPr lang="tr-TR" sz="2400" dirty="0" smtClean="0">
                <a:latin typeface="Comic Sans MS" pitchFamily="66" charset="0"/>
              </a:rPr>
              <a:t> hastada ateş, ishal, ajitasyon- YB da tedavi gerekir</a:t>
            </a: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268413"/>
            <a:ext cx="8229600" cy="7778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err="1">
                <a:latin typeface="Comic Sans MS" pitchFamily="66" charset="0"/>
              </a:rPr>
              <a:t>Tirotoksik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krizi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provake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edebilecek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faktörler</a:t>
            </a:r>
            <a:r>
              <a:rPr lang="en-US" sz="3200" dirty="0">
                <a:latin typeface="Comic Sans MS" pitchFamily="66" charset="0"/>
              </a:rPr>
              <a:t/>
            </a:r>
            <a:br>
              <a:rPr lang="en-US" sz="3200" dirty="0">
                <a:latin typeface="Comic Sans MS" pitchFamily="66" charset="0"/>
              </a:rPr>
            </a:br>
            <a:endParaRPr lang="en-US" sz="3200" dirty="0">
              <a:latin typeface="Comic Sans MS" pitchFamily="66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Radyo-iyot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tedavisi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dirty="0" smtClean="0">
                <a:latin typeface="Comic Sans MS" pitchFamily="66" charset="0"/>
              </a:rPr>
              <a:t>Cerrahi (</a:t>
            </a:r>
            <a:r>
              <a:rPr lang="en-US" sz="2400" dirty="0" err="1" smtClean="0">
                <a:latin typeface="Comic Sans MS" pitchFamily="66" charset="0"/>
              </a:rPr>
              <a:t>Tiroidektomi</a:t>
            </a:r>
            <a:r>
              <a:rPr lang="tr-TR" sz="2400" dirty="0" smtClean="0">
                <a:latin typeface="Comic Sans MS" pitchFamily="66" charset="0"/>
              </a:rPr>
              <a:t>- </a:t>
            </a:r>
            <a:r>
              <a:rPr lang="en-US" sz="2400" dirty="0" err="1" smtClean="0">
                <a:latin typeface="Comic Sans MS" pitchFamily="66" charset="0"/>
              </a:rPr>
              <a:t>Tiroid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dışı</a:t>
            </a:r>
            <a:r>
              <a:rPr lang="tr-TR" sz="2400" dirty="0" smtClean="0">
                <a:latin typeface="Comic Sans MS" pitchFamily="66" charset="0"/>
              </a:rPr>
              <a:t>)</a:t>
            </a:r>
            <a:endParaRPr lang="tr-TR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Enfeksiyonlar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Akut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tıbbi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hastalıklar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Akut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emosyonel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stres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Akut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pisikoz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 smtClean="0">
                <a:latin typeface="Comic Sans MS" pitchFamily="66" charset="0"/>
              </a:rPr>
              <a:t>Doğum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Yüksek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doz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iyot</a:t>
            </a:r>
            <a:r>
              <a:rPr lang="tr-TR" sz="2400" dirty="0">
                <a:latin typeface="Comic Sans MS" pitchFamily="66" charset="0"/>
              </a:rPr>
              <a:t> alımı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Antitiroid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tedavinin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kesilmesi</a:t>
            </a:r>
            <a:endParaRPr lang="en-US" sz="2400" dirty="0">
              <a:latin typeface="Comic Sans MS" pitchFamily="66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err="1">
                <a:latin typeface="Comic Sans MS" pitchFamily="66" charset="0"/>
              </a:rPr>
              <a:t>Tiroid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bezinin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tekrar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tekrar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palpasyonu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ChangeArrowheads="1"/>
          </p:cNvSpPr>
          <p:nvPr/>
        </p:nvSpPr>
        <p:spPr bwMode="auto">
          <a:xfrm>
            <a:off x="-1127125" y="2193925"/>
            <a:ext cx="184150" cy="368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tr-TR">
              <a:latin typeface="Comic Sans MS" pitchFamily="66" charset="0"/>
            </a:endParaRPr>
          </a:p>
        </p:txBody>
      </p:sp>
      <p:sp>
        <p:nvSpPr>
          <p:cNvPr id="32771" name="Rectangle 7"/>
          <p:cNvSpPr>
            <a:spLocks noChangeArrowheads="1"/>
          </p:cNvSpPr>
          <p:nvPr/>
        </p:nvSpPr>
        <p:spPr bwMode="auto">
          <a:xfrm>
            <a:off x="142875" y="1441450"/>
            <a:ext cx="8893175" cy="4359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 b="1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Tiroid hormonlarının seviyesini azaltmak: 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</a:rPr>
              <a:t>   -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Hormon sentezini engellemek: antitiroid ajanlar (iyottan 1 saat 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  önce verilmelidirler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</a:rPr>
              <a:t>   -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Hormonların kana verilmesini engellemek: iyot, radyoopak ajanlar,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  lityum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 Periferik T-3 dönüşümünü engellemek: “propylthiouracil (PTU)”, 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glukokortikoidler, propranolol, radyoopak ajanlar.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Tiroid hormonlarının adrenerjik etkilerini bloke etmek: propranolol 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veya rezerpin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tr-TR" sz="2000">
                <a:latin typeface="Comic Sans MS" pitchFamily="66" charset="0"/>
                <a:cs typeface="Times New Roman" pitchFamily="18" charset="0"/>
              </a:rPr>
              <a:t>Genel destekleyici tedbirler: glukokortikoidler; ateşi düşürmek için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soğutma, antipiretikler ve klorpromazin ile meperidin ; damar içi </a:t>
            </a:r>
          </a:p>
          <a:p>
            <a:pPr eaLnBrk="0" hangingPunct="0">
              <a:buClr>
                <a:schemeClr val="hlink"/>
              </a:buClr>
              <a:buFont typeface="Wingdings" pitchFamily="2" charset="2"/>
              <a:buNone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 sıvı (Glukoz, elektrolitler, vitaminler)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>
                <a:latin typeface="Comic Sans MS" pitchFamily="66" charset="0"/>
                <a:cs typeface="Times New Roman" pitchFamily="18" charset="0"/>
              </a:rPr>
              <a:t>  Tiroid krizini hazırlayıcı olayın tanı ve tedavisi,</a:t>
            </a:r>
            <a:endParaRPr lang="tr-TR" sz="2000">
              <a:latin typeface="Comic Sans MS" pitchFamily="66" charset="0"/>
            </a:endParaRPr>
          </a:p>
          <a:p>
            <a:pPr eaLnBrk="0" hangingPunct="0">
              <a:buClr>
                <a:schemeClr val="hlink"/>
              </a:buClr>
              <a:buFont typeface="Wingdings" pitchFamily="2" charset="2"/>
              <a:buChar char="§"/>
              <a:tabLst>
                <a:tab pos="831850" algn="l"/>
              </a:tabLst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tr-TR" sz="2000">
                <a:latin typeface="Comic Sans MS" pitchFamily="66" charset="0"/>
              </a:rPr>
              <a:t>Kalp yetmezliği ve aritmilerin tedavisi</a:t>
            </a:r>
          </a:p>
        </p:txBody>
      </p:sp>
      <p:sp>
        <p:nvSpPr>
          <p:cNvPr id="32772" name="Rectangle 9"/>
          <p:cNvSpPr>
            <a:spLocks noChangeArrowheads="1"/>
          </p:cNvSpPr>
          <p:nvPr/>
        </p:nvSpPr>
        <p:spPr bwMode="auto">
          <a:xfrm>
            <a:off x="1979613" y="822325"/>
            <a:ext cx="4576762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None/>
            </a:pPr>
            <a:r>
              <a:rPr lang="tr-TR" sz="2800" b="1">
                <a:solidFill>
                  <a:schemeClr val="tx2"/>
                </a:solidFill>
                <a:latin typeface="Comic Sans MS" pitchFamily="66" charset="0"/>
              </a:rPr>
              <a:t>Tirotoksik Krizin Tedavisi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3600">
                <a:latin typeface="Comic Sans MS" pitchFamily="66" charset="0"/>
              </a:rPr>
              <a:t>Tiroiditler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836738" y="1109663"/>
            <a:ext cx="62642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0" hangingPunct="0"/>
            <a:r>
              <a:rPr lang="tr-TR" sz="28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Tiroiditlerin sınıflandırılması</a:t>
            </a:r>
            <a:endParaRPr lang="tr-TR" sz="2800" b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116013" y="1978025"/>
            <a:ext cx="5400675" cy="4062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0" hangingPunct="0">
              <a:buClr>
                <a:srgbClr val="FFFF00"/>
              </a:buClr>
              <a:tabLst>
                <a:tab pos="1133475" algn="l"/>
              </a:tabLst>
            </a:pPr>
            <a:r>
              <a:rPr lang="tr-TR" b="1">
                <a:latin typeface="Comic Sans MS" pitchFamily="66" charset="0"/>
              </a:rPr>
              <a:t/>
            </a:r>
            <a:br>
              <a:rPr lang="tr-TR" b="1">
                <a:latin typeface="Comic Sans MS" pitchFamily="66" charset="0"/>
              </a:rPr>
            </a:br>
            <a:r>
              <a:rPr lang="tr-TR" sz="2400">
                <a:solidFill>
                  <a:srgbClr val="FFFF00"/>
                </a:solidFill>
                <a:latin typeface="Comic Sans MS" pitchFamily="66" charset="0"/>
              </a:rPr>
              <a:t>1.  </a:t>
            </a:r>
            <a:r>
              <a:rPr lang="tr-TR" sz="2400">
                <a:latin typeface="Comic Sans MS" pitchFamily="66" charset="0"/>
              </a:rPr>
              <a:t>A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kut Süpüratif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rgbClr val="FFFF00"/>
              </a:buClr>
              <a:tabLst>
                <a:tab pos="1133475" algn="l"/>
              </a:tabLst>
            </a:pPr>
            <a:r>
              <a:rPr lang="tr-TR" sz="24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2.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Subakut – Granulomatöz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rgbClr val="FFFF00"/>
              </a:buClr>
              <a:tabLst>
                <a:tab pos="1133475" algn="l"/>
              </a:tabLst>
            </a:pPr>
            <a:r>
              <a:rPr lang="tr-TR" sz="24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3.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Sessiz   – Ağrısız</a:t>
            </a:r>
            <a:endParaRPr lang="tr-TR" sz="2400">
              <a:latin typeface="Comic Sans MS" pitchFamily="66" charset="0"/>
            </a:endParaRPr>
          </a:p>
          <a:p>
            <a:pPr lvl="1" eaLnBrk="0" hangingPunct="0">
              <a:buClr>
                <a:srgbClr val="FFFF00"/>
              </a:buClr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Postpartum</a:t>
            </a:r>
            <a:endParaRPr lang="tr-TR" sz="2400">
              <a:latin typeface="Comic Sans MS" pitchFamily="66" charset="0"/>
            </a:endParaRPr>
          </a:p>
          <a:p>
            <a:pPr lvl="1" eaLnBrk="0" hangingPunct="0">
              <a:buClr>
                <a:srgbClr val="FFFF00"/>
              </a:buClr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Sporadik – Spontan</a:t>
            </a: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rgbClr val="FFFF00"/>
              </a:buClr>
              <a:tabLst>
                <a:tab pos="1133475" algn="l"/>
              </a:tabLst>
            </a:pPr>
            <a:r>
              <a:rPr lang="tr-TR" sz="24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4. 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Kronik</a:t>
            </a:r>
            <a:endParaRPr lang="tr-TR" sz="2400">
              <a:latin typeface="Comic Sans MS" pitchFamily="66" charset="0"/>
            </a:endParaRPr>
          </a:p>
          <a:p>
            <a:pPr lvl="1" eaLnBrk="0" hangingPunct="0">
              <a:buClr>
                <a:schemeClr val="hlink"/>
              </a:buClr>
              <a:buFont typeface="Wingdings" pitchFamily="2" charset="2"/>
              <a:buNone/>
              <a:tabLst>
                <a:tab pos="1133475" algn="l"/>
              </a:tabLst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-Otoimmün</a:t>
            </a:r>
            <a:r>
              <a:rPr lang="tr-TR" sz="2400">
                <a:latin typeface="Comic Sans MS" pitchFamily="66" charset="0"/>
              </a:rPr>
              <a:t> (</a:t>
            </a:r>
            <a:r>
              <a:rPr lang="tr-TR" sz="2400">
                <a:latin typeface="Comic Sans MS" pitchFamily="66" charset="0"/>
                <a:cs typeface="Times New Roman" pitchFamily="18" charset="0"/>
              </a:rPr>
              <a:t>Hashimoto)</a:t>
            </a:r>
            <a:endParaRPr lang="tr-TR" sz="2400">
              <a:latin typeface="Comic Sans MS" pitchFamily="66" charset="0"/>
            </a:endParaRPr>
          </a:p>
          <a:p>
            <a:pPr lvl="1" eaLnBrk="0" hangingPunct="0">
              <a:buClr>
                <a:srgbClr val="FFFF00"/>
              </a:buClr>
              <a:buFont typeface="Times New Roman" pitchFamily="18" charset="0"/>
              <a:buChar char="-"/>
              <a:tabLst>
                <a:tab pos="1133475" algn="l"/>
              </a:tabLst>
            </a:pPr>
            <a:r>
              <a:rPr lang="tr-TR" sz="2400">
                <a:latin typeface="Comic Sans MS" pitchFamily="66" charset="0"/>
                <a:cs typeface="Times New Roman" pitchFamily="18" charset="0"/>
              </a:rPr>
              <a:t>Riedel struma</a:t>
            </a:r>
            <a:endParaRPr lang="tr-TR" sz="2400">
              <a:latin typeface="Comic Sans MS" pitchFamily="66" charset="0"/>
            </a:endParaRPr>
          </a:p>
          <a:p>
            <a:pPr lvl="1" eaLnBrk="0" hangingPunct="0">
              <a:buClr>
                <a:srgbClr val="FFFF00"/>
              </a:buClr>
              <a:buFont typeface="Times New Roman" pitchFamily="18" charset="0"/>
              <a:buChar char="-"/>
              <a:tabLst>
                <a:tab pos="1133475" algn="l"/>
              </a:tabLst>
            </a:pPr>
            <a:endParaRPr lang="tr-TR" sz="2400">
              <a:latin typeface="Comic Sans MS" pitchFamily="66" charset="0"/>
            </a:endParaRPr>
          </a:p>
          <a:p>
            <a:pPr eaLnBrk="0" hangingPunct="0">
              <a:buClr>
                <a:srgbClr val="FFFF00"/>
              </a:buClr>
              <a:tabLst>
                <a:tab pos="1133475" algn="l"/>
              </a:tabLst>
            </a:pPr>
            <a:endParaRPr lang="tr-TR" sz="2400">
              <a:latin typeface="Comic Sans MS" pitchFamily="66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08150" y="6015038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395288" y="2324100"/>
            <a:ext cx="8785225" cy="3049588"/>
            <a:chOff x="476" y="1464"/>
            <a:chExt cx="4218" cy="1474"/>
          </a:xfrm>
        </p:grpSpPr>
        <p:sp>
          <p:nvSpPr>
            <p:cNvPr id="36869" name="Text Box 3"/>
            <p:cNvSpPr txBox="1">
              <a:spLocks noChangeArrowheads="1"/>
            </p:cNvSpPr>
            <p:nvPr/>
          </p:nvSpPr>
          <p:spPr bwMode="auto">
            <a:xfrm>
              <a:off x="4107" y="2108"/>
              <a:ext cx="5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Normal</a:t>
              </a:r>
              <a:endParaRPr lang="tr-TR" sz="2400"/>
            </a:p>
          </p:txBody>
        </p:sp>
        <p:sp>
          <p:nvSpPr>
            <p:cNvPr id="36870" name="Text Box 4"/>
            <p:cNvSpPr txBox="1">
              <a:spLocks noChangeArrowheads="1"/>
            </p:cNvSpPr>
            <p:nvPr/>
          </p:nvSpPr>
          <p:spPr bwMode="auto">
            <a:xfrm>
              <a:off x="4107" y="2370"/>
              <a:ext cx="449" cy="1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Hipo</a:t>
              </a:r>
              <a:endParaRPr lang="tr-TR" sz="1600" b="1"/>
            </a:p>
          </p:txBody>
        </p:sp>
        <p:sp>
          <p:nvSpPr>
            <p:cNvPr id="36871" name="Text Box 5"/>
            <p:cNvSpPr txBox="1">
              <a:spLocks noChangeArrowheads="1"/>
            </p:cNvSpPr>
            <p:nvPr/>
          </p:nvSpPr>
          <p:spPr bwMode="auto">
            <a:xfrm>
              <a:off x="4107" y="1837"/>
              <a:ext cx="449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Hiper</a:t>
              </a:r>
              <a:endParaRPr lang="tr-TR" sz="2400"/>
            </a:p>
          </p:txBody>
        </p:sp>
        <p:sp>
          <p:nvSpPr>
            <p:cNvPr id="36872" name="Line 6"/>
            <p:cNvSpPr>
              <a:spLocks noChangeShapeType="1"/>
            </p:cNvSpPr>
            <p:nvPr/>
          </p:nvSpPr>
          <p:spPr bwMode="auto">
            <a:xfrm>
              <a:off x="1040" y="1464"/>
              <a:ext cx="0" cy="14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3" name="Line 7"/>
            <p:cNvSpPr>
              <a:spLocks noChangeShapeType="1"/>
            </p:cNvSpPr>
            <p:nvPr/>
          </p:nvSpPr>
          <p:spPr bwMode="auto">
            <a:xfrm>
              <a:off x="1788" y="1464"/>
              <a:ext cx="0" cy="14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4" name="Line 8"/>
            <p:cNvSpPr>
              <a:spLocks noChangeShapeType="1"/>
            </p:cNvSpPr>
            <p:nvPr/>
          </p:nvSpPr>
          <p:spPr bwMode="auto">
            <a:xfrm>
              <a:off x="2611" y="1464"/>
              <a:ext cx="0" cy="14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5" name="Line 9"/>
            <p:cNvSpPr>
              <a:spLocks noChangeShapeType="1"/>
            </p:cNvSpPr>
            <p:nvPr/>
          </p:nvSpPr>
          <p:spPr bwMode="auto">
            <a:xfrm>
              <a:off x="3359" y="1464"/>
              <a:ext cx="0" cy="14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6" name="Line 10"/>
            <p:cNvSpPr>
              <a:spLocks noChangeShapeType="1"/>
            </p:cNvSpPr>
            <p:nvPr/>
          </p:nvSpPr>
          <p:spPr bwMode="auto">
            <a:xfrm>
              <a:off x="4032" y="1464"/>
              <a:ext cx="0" cy="14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7" name="Line 11"/>
            <p:cNvSpPr>
              <a:spLocks noChangeShapeType="1"/>
            </p:cNvSpPr>
            <p:nvPr/>
          </p:nvSpPr>
          <p:spPr bwMode="auto">
            <a:xfrm>
              <a:off x="1020" y="2931"/>
              <a:ext cx="29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8" name="Line 12"/>
            <p:cNvSpPr>
              <a:spLocks noChangeShapeType="1"/>
            </p:cNvSpPr>
            <p:nvPr/>
          </p:nvSpPr>
          <p:spPr bwMode="auto">
            <a:xfrm>
              <a:off x="1040" y="2210"/>
              <a:ext cx="29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79" name="Arc 13"/>
            <p:cNvSpPr>
              <a:spLocks/>
            </p:cNvSpPr>
            <p:nvPr/>
          </p:nvSpPr>
          <p:spPr bwMode="auto">
            <a:xfrm flipV="1">
              <a:off x="2686" y="2159"/>
              <a:ext cx="673" cy="355"/>
            </a:xfrm>
            <a:custGeom>
              <a:avLst/>
              <a:gdLst>
                <a:gd name="T0" fmla="*/ 92 w 21600"/>
                <a:gd name="T1" fmla="*/ 0 h 21396"/>
                <a:gd name="T2" fmla="*/ 673 w 21600"/>
                <a:gd name="T3" fmla="*/ 355 h 21396"/>
                <a:gd name="T4" fmla="*/ 0 w 21600"/>
                <a:gd name="T5" fmla="*/ 355 h 2139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96"/>
                <a:gd name="T11" fmla="*/ 21600 w 21600"/>
                <a:gd name="T12" fmla="*/ 21396 h 213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96" fill="none" extrusionOk="0">
                  <a:moveTo>
                    <a:pt x="2964" y="0"/>
                  </a:moveTo>
                  <a:cubicBezTo>
                    <a:pt x="13646" y="1480"/>
                    <a:pt x="21600" y="10612"/>
                    <a:pt x="21600" y="21396"/>
                  </a:cubicBezTo>
                </a:path>
                <a:path w="21600" h="21396" stroke="0" extrusionOk="0">
                  <a:moveTo>
                    <a:pt x="2964" y="0"/>
                  </a:moveTo>
                  <a:cubicBezTo>
                    <a:pt x="13646" y="1480"/>
                    <a:pt x="21600" y="10612"/>
                    <a:pt x="21600" y="21396"/>
                  </a:cubicBezTo>
                  <a:lnTo>
                    <a:pt x="0" y="21396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80" name="Arc 14"/>
            <p:cNvSpPr>
              <a:spLocks/>
            </p:cNvSpPr>
            <p:nvPr/>
          </p:nvSpPr>
          <p:spPr bwMode="auto">
            <a:xfrm rot="15365395" flipH="1">
              <a:off x="2308" y="2044"/>
              <a:ext cx="463" cy="594"/>
            </a:xfrm>
            <a:custGeom>
              <a:avLst/>
              <a:gdLst>
                <a:gd name="T0" fmla="*/ 22 w 21354"/>
                <a:gd name="T1" fmla="*/ 0 h 21575"/>
                <a:gd name="T2" fmla="*/ 463 w 21354"/>
                <a:gd name="T3" fmla="*/ 505 h 21575"/>
                <a:gd name="T4" fmla="*/ 0 w 21354"/>
                <a:gd name="T5" fmla="*/ 594 h 21575"/>
                <a:gd name="T6" fmla="*/ 0 60000 65536"/>
                <a:gd name="T7" fmla="*/ 0 60000 65536"/>
                <a:gd name="T8" fmla="*/ 0 60000 65536"/>
                <a:gd name="T9" fmla="*/ 0 w 21354"/>
                <a:gd name="T10" fmla="*/ 0 h 21575"/>
                <a:gd name="T11" fmla="*/ 21354 w 21354"/>
                <a:gd name="T12" fmla="*/ 21575 h 215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54" h="21575" fill="none" extrusionOk="0">
                  <a:moveTo>
                    <a:pt x="1029" y="-1"/>
                  </a:moveTo>
                  <a:cubicBezTo>
                    <a:pt x="11304" y="489"/>
                    <a:pt x="19808" y="8157"/>
                    <a:pt x="21354" y="18327"/>
                  </a:cubicBezTo>
                </a:path>
                <a:path w="21354" h="21575" stroke="0" extrusionOk="0">
                  <a:moveTo>
                    <a:pt x="1029" y="-1"/>
                  </a:moveTo>
                  <a:cubicBezTo>
                    <a:pt x="11304" y="489"/>
                    <a:pt x="19808" y="8157"/>
                    <a:pt x="21354" y="18327"/>
                  </a:cubicBezTo>
                  <a:lnTo>
                    <a:pt x="0" y="21575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81" name="Arc 15"/>
            <p:cNvSpPr>
              <a:spLocks/>
            </p:cNvSpPr>
            <p:nvPr/>
          </p:nvSpPr>
          <p:spPr bwMode="auto">
            <a:xfrm rot="-3228820">
              <a:off x="1279" y="1710"/>
              <a:ext cx="730" cy="923"/>
            </a:xfrm>
            <a:custGeom>
              <a:avLst/>
              <a:gdLst>
                <a:gd name="T0" fmla="*/ 0 w 21600"/>
                <a:gd name="T1" fmla="*/ 0 h 29659"/>
                <a:gd name="T2" fmla="*/ 677 w 21600"/>
                <a:gd name="T3" fmla="*/ 923 h 29659"/>
                <a:gd name="T4" fmla="*/ 0 w 21600"/>
                <a:gd name="T5" fmla="*/ 672 h 2965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9659"/>
                <a:gd name="T11" fmla="*/ 21600 w 21600"/>
                <a:gd name="T12" fmla="*/ 29659 h 296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965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361"/>
                    <a:pt x="21070" y="27097"/>
                    <a:pt x="20040" y="29659"/>
                  </a:cubicBezTo>
                </a:path>
                <a:path w="21600" h="2965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361"/>
                    <a:pt x="21070" y="27097"/>
                    <a:pt x="20040" y="2965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82" name="Line 16"/>
            <p:cNvSpPr>
              <a:spLocks noChangeShapeType="1"/>
            </p:cNvSpPr>
            <p:nvPr/>
          </p:nvSpPr>
          <p:spPr bwMode="auto">
            <a:xfrm>
              <a:off x="2611" y="2531"/>
              <a:ext cx="142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883" name="Text Box 17"/>
            <p:cNvSpPr txBox="1">
              <a:spLocks noChangeArrowheads="1"/>
            </p:cNvSpPr>
            <p:nvPr/>
          </p:nvSpPr>
          <p:spPr bwMode="auto">
            <a:xfrm>
              <a:off x="476" y="2108"/>
              <a:ext cx="489" cy="2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T3 – T4</a:t>
              </a:r>
              <a:endParaRPr lang="tr-TR" sz="1600" b="1"/>
            </a:p>
          </p:txBody>
        </p:sp>
        <p:sp>
          <p:nvSpPr>
            <p:cNvPr id="36884" name="Text Box 18"/>
            <p:cNvSpPr txBox="1">
              <a:spLocks noChangeArrowheads="1"/>
            </p:cNvSpPr>
            <p:nvPr/>
          </p:nvSpPr>
          <p:spPr bwMode="auto">
            <a:xfrm>
              <a:off x="1136" y="1464"/>
              <a:ext cx="370" cy="16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1.faz</a:t>
              </a:r>
              <a:endParaRPr lang="tr-TR" sz="1600" b="1"/>
            </a:p>
          </p:txBody>
        </p:sp>
        <p:sp>
          <p:nvSpPr>
            <p:cNvPr id="36885" name="Text Box 19"/>
            <p:cNvSpPr txBox="1">
              <a:spLocks noChangeArrowheads="1"/>
            </p:cNvSpPr>
            <p:nvPr/>
          </p:nvSpPr>
          <p:spPr bwMode="auto">
            <a:xfrm>
              <a:off x="1884" y="1464"/>
              <a:ext cx="427" cy="16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2.faz</a:t>
              </a:r>
              <a:endParaRPr lang="tr-TR" sz="1600" b="1"/>
            </a:p>
          </p:txBody>
        </p:sp>
        <p:sp>
          <p:nvSpPr>
            <p:cNvPr id="36886" name="Text Box 20"/>
            <p:cNvSpPr txBox="1">
              <a:spLocks noChangeArrowheads="1"/>
            </p:cNvSpPr>
            <p:nvPr/>
          </p:nvSpPr>
          <p:spPr bwMode="auto">
            <a:xfrm>
              <a:off x="2691" y="1464"/>
              <a:ext cx="444" cy="22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3.faz</a:t>
              </a:r>
              <a:endParaRPr lang="tr-TR" sz="1600" b="1"/>
            </a:p>
          </p:txBody>
        </p:sp>
        <p:sp>
          <p:nvSpPr>
            <p:cNvPr id="36887" name="Text Box 21"/>
            <p:cNvSpPr txBox="1">
              <a:spLocks noChangeArrowheads="1"/>
            </p:cNvSpPr>
            <p:nvPr/>
          </p:nvSpPr>
          <p:spPr bwMode="auto">
            <a:xfrm>
              <a:off x="3440" y="1464"/>
              <a:ext cx="368" cy="22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600" b="1">
                  <a:cs typeface="Times New Roman" pitchFamily="18" charset="0"/>
                </a:rPr>
                <a:t>4.faz</a:t>
              </a:r>
              <a:endParaRPr lang="tr-TR" sz="1600" b="1"/>
            </a:p>
          </p:txBody>
        </p:sp>
      </p:grpSp>
      <p:sp>
        <p:nvSpPr>
          <p:cNvPr id="36867" name="Rectangle 22"/>
          <p:cNvSpPr>
            <a:spLocks noChangeArrowheads="1"/>
          </p:cNvSpPr>
          <p:nvPr/>
        </p:nvSpPr>
        <p:spPr bwMode="auto">
          <a:xfrm>
            <a:off x="1187624" y="1099592"/>
            <a:ext cx="73437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Sessiz ve </a:t>
            </a:r>
            <a:r>
              <a:rPr lang="tr-TR" sz="2400" b="1" dirty="0" err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subakut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tiroiditinin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klinik fazları</a:t>
            </a:r>
            <a:endParaRPr lang="tr-TR" sz="24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6868" name="Text Box 23"/>
          <p:cNvSpPr txBox="1">
            <a:spLocks noChangeArrowheads="1"/>
          </p:cNvSpPr>
          <p:nvPr/>
        </p:nvSpPr>
        <p:spPr bwMode="auto">
          <a:xfrm>
            <a:off x="1527175" y="5613400"/>
            <a:ext cx="436562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NSAID, Kortikosteroidler, B Blokerler </a:t>
            </a:r>
          </a:p>
          <a:p>
            <a:pPr eaLnBrk="0" hangingPunct="0"/>
            <a:r>
              <a:rPr lang="tr-TR"/>
              <a:t>Anti-tiroidler etkisizdir.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508125" y="1141413"/>
            <a:ext cx="6270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3600" b="1">
                <a:latin typeface="Times New Roman" pitchFamily="18" charset="0"/>
              </a:rPr>
              <a:t>ÖTİROİD     DİFFÜZ        GUATR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911350" y="1987550"/>
            <a:ext cx="520700" cy="2730500"/>
          </a:xfrm>
          <a:prstGeom prst="downArrow">
            <a:avLst>
              <a:gd name="adj1" fmla="val 50000"/>
              <a:gd name="adj2" fmla="val 26221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93725" y="4937125"/>
            <a:ext cx="3063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400" b="1">
                <a:latin typeface="Times New Roman" pitchFamily="18" charset="0"/>
              </a:rPr>
              <a:t>TİROİD FONKSİYONU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normal (basit)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hipertiroidi-Toksik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4349750" y="1987550"/>
            <a:ext cx="520700" cy="596900"/>
          </a:xfrm>
          <a:prstGeom prst="downArrow">
            <a:avLst>
              <a:gd name="adj1" fmla="val 50000"/>
              <a:gd name="adj2" fmla="val 573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013075" y="2803525"/>
            <a:ext cx="33543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400">
                <a:latin typeface="Times New Roman" pitchFamily="18" charset="0"/>
              </a:rPr>
              <a:t> </a:t>
            </a:r>
            <a:r>
              <a:rPr lang="tr-TR" sz="2400" b="1">
                <a:latin typeface="Times New Roman" pitchFamily="18" charset="0"/>
              </a:rPr>
              <a:t>MORFOLOJİK  YAPI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Diffüz (bilateral simetrik)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Nodüler (nodüller şeklinde)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Diffüz +  nodüler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6788150" y="1987550"/>
            <a:ext cx="520700" cy="2730500"/>
          </a:xfrm>
          <a:prstGeom prst="downArrow">
            <a:avLst>
              <a:gd name="adj1" fmla="val 50000"/>
              <a:gd name="adj2" fmla="val 26221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860925" y="4860925"/>
            <a:ext cx="38496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400" b="1">
                <a:latin typeface="Times New Roman" pitchFamily="18" charset="0"/>
              </a:rPr>
              <a:t>           TİROİD    GLANDININ 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                    BÜYÜMESİ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            ne sebeple olursa  olsun 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        ( Normal Ağırlık: 20-25 gr)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109"/>
          <p:cNvGrpSpPr>
            <a:grpSpLocks/>
          </p:cNvGrpSpPr>
          <p:nvPr/>
        </p:nvGrpSpPr>
        <p:grpSpPr bwMode="auto">
          <a:xfrm>
            <a:off x="0" y="188391"/>
            <a:ext cx="9144000" cy="6480698"/>
            <a:chOff x="453" y="-16"/>
            <a:chExt cx="5307" cy="4036"/>
          </a:xfrm>
        </p:grpSpPr>
        <p:sp>
          <p:nvSpPr>
            <p:cNvPr id="37891" name="Line 34"/>
            <p:cNvSpPr>
              <a:spLocks noChangeShapeType="1"/>
            </p:cNvSpPr>
            <p:nvPr/>
          </p:nvSpPr>
          <p:spPr bwMode="auto">
            <a:xfrm>
              <a:off x="2602" y="458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2" name="Line 35"/>
            <p:cNvSpPr>
              <a:spLocks noChangeShapeType="1"/>
            </p:cNvSpPr>
            <p:nvPr/>
          </p:nvSpPr>
          <p:spPr bwMode="auto">
            <a:xfrm flipH="1">
              <a:off x="1630" y="458"/>
              <a:ext cx="748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3" name="Line 36"/>
            <p:cNvSpPr>
              <a:spLocks noChangeShapeType="1"/>
            </p:cNvSpPr>
            <p:nvPr/>
          </p:nvSpPr>
          <p:spPr bwMode="auto">
            <a:xfrm>
              <a:off x="2827" y="458"/>
              <a:ext cx="748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4" name="Line 31"/>
            <p:cNvSpPr>
              <a:spLocks noChangeShapeType="1"/>
            </p:cNvSpPr>
            <p:nvPr/>
          </p:nvSpPr>
          <p:spPr bwMode="auto">
            <a:xfrm>
              <a:off x="1480" y="857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5" name="Line 33"/>
            <p:cNvSpPr>
              <a:spLocks noChangeShapeType="1"/>
            </p:cNvSpPr>
            <p:nvPr/>
          </p:nvSpPr>
          <p:spPr bwMode="auto">
            <a:xfrm>
              <a:off x="3729" y="875"/>
              <a:ext cx="0" cy="6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6" name="Line 28"/>
            <p:cNvSpPr>
              <a:spLocks noChangeShapeType="1"/>
            </p:cNvSpPr>
            <p:nvPr/>
          </p:nvSpPr>
          <p:spPr bwMode="auto">
            <a:xfrm flipH="1">
              <a:off x="997" y="1192"/>
              <a:ext cx="224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7" name="Line 29"/>
            <p:cNvSpPr>
              <a:spLocks noChangeShapeType="1"/>
            </p:cNvSpPr>
            <p:nvPr/>
          </p:nvSpPr>
          <p:spPr bwMode="auto">
            <a:xfrm>
              <a:off x="1723" y="1192"/>
              <a:ext cx="283" cy="2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14" name="Text Box 26"/>
            <p:cNvSpPr txBox="1">
              <a:spLocks noChangeArrowheads="1"/>
            </p:cNvSpPr>
            <p:nvPr/>
          </p:nvSpPr>
          <p:spPr bwMode="auto">
            <a:xfrm>
              <a:off x="543" y="1419"/>
              <a:ext cx="524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Göz bulguları+ guatr+</a:t>
              </a:r>
              <a:endParaRPr lang="tr-TR" sz="2000">
                <a:latin typeface="Comic Sans MS" pitchFamily="66" charset="0"/>
                <a:cs typeface="+mn-cs"/>
              </a:endParaRPr>
            </a:p>
          </p:txBody>
        </p:sp>
        <p:sp>
          <p:nvSpPr>
            <p:cNvPr id="37899" name="Line 30"/>
            <p:cNvSpPr>
              <a:spLocks noChangeShapeType="1"/>
            </p:cNvSpPr>
            <p:nvPr/>
          </p:nvSpPr>
          <p:spPr bwMode="auto">
            <a:xfrm>
              <a:off x="1496" y="1192"/>
              <a:ext cx="0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13" name="Text Box 25"/>
            <p:cNvSpPr txBox="1">
              <a:spLocks noChangeArrowheads="1"/>
            </p:cNvSpPr>
            <p:nvPr/>
          </p:nvSpPr>
          <p:spPr bwMode="auto">
            <a:xfrm>
              <a:off x="1269" y="1465"/>
              <a:ext cx="449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Göz bulguları-guatr-</a:t>
              </a:r>
              <a:endParaRPr lang="tr-TR" sz="2000">
                <a:latin typeface="Comic Sans MS" pitchFamily="66" charset="0"/>
                <a:cs typeface="+mn-cs"/>
              </a:endParaRPr>
            </a:p>
          </p:txBody>
        </p:sp>
        <p:sp>
          <p:nvSpPr>
            <p:cNvPr id="12315" name="Text Box 27"/>
            <p:cNvSpPr txBox="1">
              <a:spLocks noChangeArrowheads="1"/>
            </p:cNvSpPr>
            <p:nvPr/>
          </p:nvSpPr>
          <p:spPr bwMode="auto">
            <a:xfrm>
              <a:off x="1787" y="1449"/>
              <a:ext cx="449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Göz bulguları-guatr+</a:t>
              </a:r>
              <a:endParaRPr lang="tr-TR" sz="2000">
                <a:latin typeface="Comic Sans MS" pitchFamily="66" charset="0"/>
                <a:cs typeface="+mn-cs"/>
              </a:endParaRPr>
            </a:p>
          </p:txBody>
        </p:sp>
        <p:sp>
          <p:nvSpPr>
            <p:cNvPr id="37902" name="Line 21"/>
            <p:cNvSpPr>
              <a:spLocks noChangeShapeType="1"/>
            </p:cNvSpPr>
            <p:nvPr/>
          </p:nvSpPr>
          <p:spPr bwMode="auto">
            <a:xfrm>
              <a:off x="770" y="1737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8" name="Text Box 20"/>
            <p:cNvSpPr txBox="1">
              <a:spLocks noChangeArrowheads="1"/>
            </p:cNvSpPr>
            <p:nvPr/>
          </p:nvSpPr>
          <p:spPr bwMode="auto">
            <a:xfrm>
              <a:off x="543" y="1964"/>
              <a:ext cx="449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Graves hastalığı</a:t>
              </a:r>
              <a:endParaRPr lang="tr-TR" sz="2000">
                <a:latin typeface="Comic Sans MS" pitchFamily="66" charset="0"/>
                <a:cs typeface="+mn-cs"/>
              </a:endParaRPr>
            </a:p>
          </p:txBody>
        </p:sp>
        <p:sp>
          <p:nvSpPr>
            <p:cNvPr id="37904" name="Line 19"/>
            <p:cNvSpPr>
              <a:spLocks noChangeShapeType="1"/>
            </p:cNvSpPr>
            <p:nvPr/>
          </p:nvSpPr>
          <p:spPr bwMode="auto">
            <a:xfrm>
              <a:off x="1496" y="1827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5" name="Line 18"/>
            <p:cNvSpPr>
              <a:spLocks noChangeShapeType="1"/>
            </p:cNvSpPr>
            <p:nvPr/>
          </p:nvSpPr>
          <p:spPr bwMode="auto">
            <a:xfrm flipH="1">
              <a:off x="1859" y="1827"/>
              <a:ext cx="15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5" name="Text Box 17"/>
            <p:cNvSpPr txBox="1">
              <a:spLocks noChangeArrowheads="1"/>
            </p:cNvSpPr>
            <p:nvPr/>
          </p:nvSpPr>
          <p:spPr bwMode="auto">
            <a:xfrm>
              <a:off x="1360" y="2054"/>
              <a:ext cx="67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I</a:t>
              </a:r>
              <a:r>
                <a:rPr lang="tr-TR" sz="1050" baseline="30000">
                  <a:latin typeface="Comic Sans MS" pitchFamily="66" charset="0"/>
                  <a:cs typeface="Times New Roman" pitchFamily="18" charset="0"/>
                </a:rPr>
                <a:t>131</a:t>
              </a:r>
              <a:r>
                <a:rPr lang="tr-TR" sz="1050">
                  <a:latin typeface="Comic Sans MS" pitchFamily="66" charset="0"/>
                  <a:cs typeface="Times New Roman" pitchFamily="18" charset="0"/>
                </a:rPr>
                <a:t> uptake</a:t>
              </a:r>
              <a:endParaRPr lang="tr-TR" sz="2000">
                <a:latin typeface="Comic Sans MS" pitchFamily="66" charset="0"/>
                <a:cs typeface="+mn-cs"/>
              </a:endParaRPr>
            </a:p>
          </p:txBody>
        </p:sp>
        <p:sp>
          <p:nvSpPr>
            <p:cNvPr id="37907" name="Line 16"/>
            <p:cNvSpPr>
              <a:spLocks noChangeShapeType="1"/>
            </p:cNvSpPr>
            <p:nvPr/>
          </p:nvSpPr>
          <p:spPr bwMode="auto">
            <a:xfrm flipH="1">
              <a:off x="1360" y="2190"/>
              <a:ext cx="224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8" name="Line 15"/>
            <p:cNvSpPr>
              <a:spLocks noChangeShapeType="1"/>
            </p:cNvSpPr>
            <p:nvPr/>
          </p:nvSpPr>
          <p:spPr bwMode="auto">
            <a:xfrm>
              <a:off x="1723" y="2190"/>
              <a:ext cx="224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9" name="Text Box 14"/>
            <p:cNvSpPr txBox="1">
              <a:spLocks noChangeArrowheads="1"/>
            </p:cNvSpPr>
            <p:nvPr/>
          </p:nvSpPr>
          <p:spPr bwMode="auto">
            <a:xfrm>
              <a:off x="951" y="2372"/>
              <a:ext cx="449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Yüksek 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10" name="Line 13"/>
            <p:cNvSpPr>
              <a:spLocks noChangeShapeType="1"/>
            </p:cNvSpPr>
            <p:nvPr/>
          </p:nvSpPr>
          <p:spPr bwMode="auto">
            <a:xfrm>
              <a:off x="1042" y="2553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1" name="Text Box 12"/>
            <p:cNvSpPr txBox="1">
              <a:spLocks noChangeArrowheads="1"/>
            </p:cNvSpPr>
            <p:nvPr/>
          </p:nvSpPr>
          <p:spPr bwMode="auto">
            <a:xfrm>
              <a:off x="453" y="2780"/>
              <a:ext cx="1088" cy="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Graves hastalığı         Toksik nodüler guatr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12" name="Text Box 11"/>
            <p:cNvSpPr txBox="1">
              <a:spLocks noChangeArrowheads="1"/>
            </p:cNvSpPr>
            <p:nvPr/>
          </p:nvSpPr>
          <p:spPr bwMode="auto">
            <a:xfrm>
              <a:off x="1477" y="2417"/>
              <a:ext cx="1646" cy="1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Düşük </a:t>
              </a:r>
              <a:endParaRPr lang="tr-TR" sz="1000" dirty="0">
                <a:latin typeface="Comic Sans MS" pitchFamily="66" charset="0"/>
              </a:endParaRPr>
            </a:p>
            <a:p>
              <a:pPr eaLnBrk="0" hangingPunct="0"/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Spontan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düzelen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tirotoksikoz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 </a:t>
              </a:r>
              <a:endParaRPr lang="tr-TR" sz="1050" dirty="0">
                <a:latin typeface="Comic Sans MS" pitchFamily="66" charset="0"/>
              </a:endParaRPr>
            </a:p>
            <a:p>
              <a:pPr eaLnBrk="0" hangingPunct="0"/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İyot </a:t>
              </a:r>
              <a:r>
                <a:rPr lang="tr-TR" sz="1400" dirty="0" err="1" smtClean="0">
                  <a:latin typeface="Comic Sans MS" pitchFamily="66" charset="0"/>
                  <a:cs typeface="Times New Roman" pitchFamily="18" charset="0"/>
                </a:rPr>
                <a:t>maruziyeti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 (</a:t>
              </a:r>
              <a:r>
                <a:rPr lang="tr-TR" sz="1400" dirty="0" err="1" smtClean="0">
                  <a:latin typeface="Comic Sans MS" pitchFamily="66" charset="0"/>
                  <a:cs typeface="Times New Roman" pitchFamily="18" charset="0"/>
                </a:rPr>
                <a:t>Graves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hastalığı        veya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toksik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nodüler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guatr) </a:t>
              </a:r>
              <a:endParaRPr lang="tr-TR" sz="1050" dirty="0">
                <a:latin typeface="Comic Sans MS" pitchFamily="66" charset="0"/>
              </a:endParaRPr>
            </a:p>
            <a:p>
              <a:pPr eaLnBrk="0" hangingPunct="0"/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Levotiroksin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tedavisi 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/kullanımı</a:t>
              </a:r>
              <a:endParaRPr lang="tr-TR" sz="1050" dirty="0">
                <a:latin typeface="Comic Sans MS" pitchFamily="66" charset="0"/>
              </a:endParaRPr>
            </a:p>
            <a:p>
              <a:pPr eaLnBrk="0" hangingPunct="0"/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Struma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ovari</a:t>
              </a:r>
              <a:endParaRPr lang="tr-TR" sz="2400" dirty="0">
                <a:latin typeface="Comic Sans MS" pitchFamily="66" charset="0"/>
              </a:endParaRPr>
            </a:p>
          </p:txBody>
        </p:sp>
        <p:sp>
          <p:nvSpPr>
            <p:cNvPr id="37913" name="Line 23"/>
            <p:cNvSpPr>
              <a:spLocks noChangeShapeType="1"/>
            </p:cNvSpPr>
            <p:nvPr/>
          </p:nvSpPr>
          <p:spPr bwMode="auto">
            <a:xfrm flipH="1">
              <a:off x="3492" y="1691"/>
              <a:ext cx="150" cy="4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4" name="Line 24"/>
            <p:cNvSpPr>
              <a:spLocks noChangeShapeType="1"/>
            </p:cNvSpPr>
            <p:nvPr/>
          </p:nvSpPr>
          <p:spPr bwMode="auto">
            <a:xfrm>
              <a:off x="3809" y="1691"/>
              <a:ext cx="300" cy="4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5" name="Text Box 10"/>
            <p:cNvSpPr txBox="1">
              <a:spLocks noChangeArrowheads="1"/>
            </p:cNvSpPr>
            <p:nvPr/>
          </p:nvSpPr>
          <p:spPr bwMode="auto">
            <a:xfrm>
              <a:off x="3265" y="2190"/>
              <a:ext cx="568" cy="1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Yüksek </a:t>
              </a:r>
              <a:endParaRPr lang="tr-TR" sz="1400">
                <a:latin typeface="Comic Sans MS" pitchFamily="66" charset="0"/>
              </a:endParaRPr>
            </a:p>
          </p:txBody>
        </p:sp>
        <p:sp>
          <p:nvSpPr>
            <p:cNvPr id="37916" name="Text Box 9"/>
            <p:cNvSpPr txBox="1">
              <a:spLocks noChangeArrowheads="1"/>
            </p:cNvSpPr>
            <p:nvPr/>
          </p:nvSpPr>
          <p:spPr bwMode="auto">
            <a:xfrm>
              <a:off x="3945" y="2190"/>
              <a:ext cx="449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Düşük  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17" name="Line 8"/>
            <p:cNvSpPr>
              <a:spLocks noChangeShapeType="1"/>
            </p:cNvSpPr>
            <p:nvPr/>
          </p:nvSpPr>
          <p:spPr bwMode="auto">
            <a:xfrm>
              <a:off x="3446" y="2372"/>
              <a:ext cx="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8" name="Line 7"/>
            <p:cNvSpPr>
              <a:spLocks noChangeShapeType="1"/>
            </p:cNvSpPr>
            <p:nvPr/>
          </p:nvSpPr>
          <p:spPr bwMode="auto">
            <a:xfrm>
              <a:off x="4263" y="2326"/>
              <a:ext cx="150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9" name="Text Box 6"/>
            <p:cNvSpPr txBox="1">
              <a:spLocks noChangeArrowheads="1"/>
            </p:cNvSpPr>
            <p:nvPr/>
          </p:nvSpPr>
          <p:spPr bwMode="auto">
            <a:xfrm>
              <a:off x="3112" y="2514"/>
              <a:ext cx="1287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Başlangıç Graves hastalığı </a:t>
              </a:r>
              <a:endParaRPr lang="tr-TR" sz="1000">
                <a:latin typeface="Comic Sans MS" pitchFamily="66" charset="0"/>
              </a:endParaRPr>
            </a:p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Toksik nodüler guatr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20" name="Text Box 5"/>
            <p:cNvSpPr txBox="1">
              <a:spLocks noChangeArrowheads="1"/>
            </p:cNvSpPr>
            <p:nvPr/>
          </p:nvSpPr>
          <p:spPr bwMode="auto">
            <a:xfrm>
              <a:off x="4399" y="2508"/>
              <a:ext cx="1361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Ötiroid hasta sendromu   İlaçlar: Dopamin, glukokortikoidler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21" name="Text Box 4"/>
            <p:cNvSpPr txBox="1">
              <a:spLocks noChangeArrowheads="1"/>
            </p:cNvSpPr>
            <p:nvPr/>
          </p:nvSpPr>
          <p:spPr bwMode="auto">
            <a:xfrm>
              <a:off x="768" y="3657"/>
              <a:ext cx="4971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 dirty="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: Serbest tiroksin; ST</a:t>
              </a:r>
              <a:r>
                <a:rPr lang="tr-TR" sz="1400" baseline="-30000" dirty="0">
                  <a:latin typeface="Comic Sans MS" pitchFamily="66" charset="0"/>
                  <a:cs typeface="Times New Roman" pitchFamily="18" charset="0"/>
                </a:rPr>
                <a:t>3 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: Serbest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triiyodotironin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; TSH: Tiroidi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stimüle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eden hormon;</a:t>
              </a:r>
              <a:endParaRPr lang="tr-TR" sz="900" dirty="0">
                <a:latin typeface="Comic Sans MS" pitchFamily="66" charset="0"/>
              </a:endParaRPr>
            </a:p>
            <a:p>
              <a:pPr eaLnBrk="0" hangingPunct="0"/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THGD: </a:t>
              </a:r>
              <a:r>
                <a:rPr lang="tr-TR" sz="1400" dirty="0" err="1">
                  <a:latin typeface="Comic Sans MS" pitchFamily="66" charset="0"/>
                  <a:cs typeface="Times New Roman" pitchFamily="18" charset="0"/>
                </a:rPr>
                <a:t>Tiroid</a:t>
              </a:r>
              <a:r>
                <a:rPr lang="tr-TR" sz="1400" dirty="0">
                  <a:latin typeface="Comic Sans MS" pitchFamily="66" charset="0"/>
                  <a:cs typeface="Times New Roman" pitchFamily="18" charset="0"/>
                </a:rPr>
                <a:t> hormonlarına genel 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duyarsızlık (</a:t>
              </a:r>
              <a:r>
                <a:rPr lang="tr-TR" sz="1400" dirty="0" err="1" smtClean="0">
                  <a:latin typeface="Comic Sans MS" pitchFamily="66" charset="0"/>
                  <a:cs typeface="Times New Roman" pitchFamily="18" charset="0"/>
                </a:rPr>
                <a:t>Retetoff</a:t>
              </a:r>
              <a:r>
                <a:rPr lang="tr-TR" sz="1400" dirty="0" smtClean="0">
                  <a:latin typeface="Comic Sans MS" pitchFamily="66" charset="0"/>
                  <a:cs typeface="Times New Roman" pitchFamily="18" charset="0"/>
                </a:rPr>
                <a:t> Sendromu) </a:t>
              </a:r>
              <a:endParaRPr lang="tr-TR" dirty="0">
                <a:latin typeface="Comic Sans MS" pitchFamily="66" charset="0"/>
              </a:endParaRPr>
            </a:p>
          </p:txBody>
        </p:sp>
        <p:sp>
          <p:nvSpPr>
            <p:cNvPr id="37922" name="Rectangle 37"/>
            <p:cNvSpPr>
              <a:spLocks noChangeArrowheads="1"/>
            </p:cNvSpPr>
            <p:nvPr/>
          </p:nvSpPr>
          <p:spPr bwMode="auto">
            <a:xfrm>
              <a:off x="1304" y="-16"/>
              <a:ext cx="3641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tr-TR" sz="2400" b="1" dirty="0" err="1">
                  <a:solidFill>
                    <a:schemeClr val="tx2"/>
                  </a:solidFill>
                  <a:latin typeface="Comic Sans MS" pitchFamily="66" charset="0"/>
                  <a:cs typeface="Times New Roman" pitchFamily="18" charset="0"/>
                </a:rPr>
                <a:t>Tirotoksikoz</a:t>
              </a:r>
              <a:r>
                <a:rPr lang="tr-TR" sz="2400" b="1" dirty="0">
                  <a:solidFill>
                    <a:schemeClr val="tx2"/>
                  </a:solidFill>
                  <a:latin typeface="Comic Sans MS" pitchFamily="66" charset="0"/>
                  <a:cs typeface="Times New Roman" pitchFamily="18" charset="0"/>
                </a:rPr>
                <a:t> tanısında izlenecek şema</a:t>
              </a:r>
              <a:endParaRPr lang="tr-TR" sz="2400" b="1" dirty="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sp>
          <p:nvSpPr>
            <p:cNvPr id="37923" name="Rectangle 38"/>
            <p:cNvSpPr>
              <a:spLocks noChangeArrowheads="1"/>
            </p:cNvSpPr>
            <p:nvPr/>
          </p:nvSpPr>
          <p:spPr bwMode="auto">
            <a:xfrm>
              <a:off x="2382" y="243"/>
              <a:ext cx="725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ve TSH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24" name="Rectangle 39"/>
            <p:cNvSpPr>
              <a:spLocks noChangeArrowheads="1"/>
            </p:cNvSpPr>
            <p:nvPr/>
          </p:nvSpPr>
          <p:spPr bwMode="auto">
            <a:xfrm>
              <a:off x="1178" y="688"/>
              <a:ext cx="3083" cy="1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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, TSH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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 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     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 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, TSH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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                   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  <a:sym typeface="Symbol" pitchFamily="18" charset="2"/>
                </a:rPr>
                <a:t>  N, TSH</a:t>
              </a:r>
            </a:p>
          </p:txBody>
        </p:sp>
        <p:sp>
          <p:nvSpPr>
            <p:cNvPr id="37925" name="Rectangle 40"/>
            <p:cNvSpPr>
              <a:spLocks noChangeArrowheads="1"/>
            </p:cNvSpPr>
            <p:nvPr/>
          </p:nvSpPr>
          <p:spPr bwMode="auto">
            <a:xfrm>
              <a:off x="1178" y="933"/>
              <a:ext cx="768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Tirotoksikoz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37926" name="Line 105"/>
            <p:cNvSpPr>
              <a:spLocks noChangeShapeType="1"/>
            </p:cNvSpPr>
            <p:nvPr/>
          </p:nvSpPr>
          <p:spPr bwMode="auto">
            <a:xfrm>
              <a:off x="2630" y="875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7" name="Rectangle 106"/>
            <p:cNvSpPr>
              <a:spLocks noChangeArrowheads="1"/>
            </p:cNvSpPr>
            <p:nvPr/>
          </p:nvSpPr>
          <p:spPr bwMode="auto">
            <a:xfrm>
              <a:off x="2267" y="1011"/>
              <a:ext cx="1132" cy="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tr-TR" sz="1400" dirty="0">
                  <a:latin typeface="Comic Sans MS" pitchFamily="66" charset="0"/>
                </a:rPr>
                <a:t>TSH salgılayan </a:t>
              </a:r>
            </a:p>
            <a:p>
              <a:pPr eaLnBrk="0" hangingPunct="0"/>
              <a:r>
                <a:rPr lang="tr-TR" sz="1400" dirty="0">
                  <a:latin typeface="Comic Sans MS" pitchFamily="66" charset="0"/>
                </a:rPr>
                <a:t>hipofiz tümörü</a:t>
              </a:r>
            </a:p>
            <a:p>
              <a:pPr eaLnBrk="0" hangingPunct="0"/>
              <a:r>
                <a:rPr lang="tr-TR" sz="1400" dirty="0">
                  <a:latin typeface="Comic Sans MS" pitchFamily="66" charset="0"/>
                </a:rPr>
                <a:t>THGD </a:t>
              </a:r>
            </a:p>
          </p:txBody>
        </p:sp>
        <p:sp>
          <p:nvSpPr>
            <p:cNvPr id="37928" name="Text Box 107"/>
            <p:cNvSpPr txBox="1">
              <a:spLocks noChangeArrowheads="1"/>
            </p:cNvSpPr>
            <p:nvPr/>
          </p:nvSpPr>
          <p:spPr bwMode="auto">
            <a:xfrm>
              <a:off x="3582" y="1510"/>
              <a:ext cx="408" cy="1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1400">
                  <a:latin typeface="Comic Sans MS" pitchFamily="66" charset="0"/>
                </a:rPr>
                <a:t>ST3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URAT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28600"/>
            <a:ext cx="345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4644008" y="2500734"/>
            <a:ext cx="4198938" cy="2584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tr-TR" dirty="0" err="1">
                <a:latin typeface="Comic Sans MS" pitchFamily="66" charset="0"/>
                <a:cs typeface="+mn-cs"/>
              </a:rPr>
              <a:t>Subklinik</a:t>
            </a:r>
            <a:r>
              <a:rPr lang="tr-TR" dirty="0">
                <a:latin typeface="Comic Sans MS" pitchFamily="66" charset="0"/>
                <a:cs typeface="+mn-cs"/>
              </a:rPr>
              <a:t>  </a:t>
            </a:r>
            <a:r>
              <a:rPr lang="tr-TR" dirty="0" err="1">
                <a:latin typeface="Comic Sans MS" pitchFamily="66" charset="0"/>
                <a:cs typeface="+mn-cs"/>
              </a:rPr>
              <a:t>Primer</a:t>
            </a:r>
            <a:r>
              <a:rPr lang="tr-TR" dirty="0">
                <a:latin typeface="Comic Sans MS" pitchFamily="66" charset="0"/>
                <a:cs typeface="+mn-cs"/>
              </a:rPr>
              <a:t>  </a:t>
            </a:r>
            <a:r>
              <a:rPr lang="tr-TR" dirty="0" err="1">
                <a:latin typeface="Comic Sans MS" pitchFamily="66" charset="0"/>
                <a:cs typeface="+mn-cs"/>
              </a:rPr>
              <a:t>Hipotiroidizm</a:t>
            </a:r>
            <a:endParaRPr lang="tr-TR" dirty="0">
              <a:latin typeface="Comic Sans MS" pitchFamily="66" charset="0"/>
              <a:cs typeface="+mn-cs"/>
            </a:endParaRPr>
          </a:p>
          <a:p>
            <a:pPr eaLnBrk="0" hangingPunct="0">
              <a:defRPr/>
            </a:pPr>
            <a:r>
              <a:rPr lang="tr-TR" dirty="0">
                <a:latin typeface="Comic Sans MS" pitchFamily="66" charset="0"/>
                <a:cs typeface="+mn-cs"/>
              </a:rPr>
              <a:t>Aşikar   </a:t>
            </a:r>
            <a:r>
              <a:rPr lang="tr-TR" dirty="0" err="1">
                <a:latin typeface="Comic Sans MS" pitchFamily="66" charset="0"/>
                <a:cs typeface="+mn-cs"/>
              </a:rPr>
              <a:t>Primer</a:t>
            </a:r>
            <a:r>
              <a:rPr lang="tr-TR" dirty="0">
                <a:latin typeface="Comic Sans MS" pitchFamily="66" charset="0"/>
                <a:cs typeface="+mn-cs"/>
              </a:rPr>
              <a:t>       </a:t>
            </a:r>
            <a:r>
              <a:rPr lang="tr-TR" dirty="0" err="1">
                <a:latin typeface="Comic Sans MS" pitchFamily="66" charset="0"/>
                <a:cs typeface="+mn-cs"/>
              </a:rPr>
              <a:t>Hipotiroidizm</a:t>
            </a:r>
            <a:endParaRPr lang="tr-TR" dirty="0">
              <a:latin typeface="Comic Sans MS" pitchFamily="66" charset="0"/>
              <a:cs typeface="+mn-cs"/>
            </a:endParaRPr>
          </a:p>
          <a:p>
            <a:pPr eaLnBrk="0" hangingPunct="0">
              <a:defRPr/>
            </a:pPr>
            <a:r>
              <a:rPr lang="tr-TR" dirty="0" err="1">
                <a:latin typeface="Comic Sans MS" pitchFamily="66" charset="0"/>
                <a:cs typeface="+mn-cs"/>
              </a:rPr>
              <a:t>Sekonder</a:t>
            </a:r>
            <a:r>
              <a:rPr lang="tr-TR" dirty="0">
                <a:latin typeface="Comic Sans MS" pitchFamily="66" charset="0"/>
                <a:cs typeface="+mn-cs"/>
              </a:rPr>
              <a:t> ve Tersiyer </a:t>
            </a:r>
            <a:r>
              <a:rPr lang="tr-TR" dirty="0" err="1" smtClean="0">
                <a:latin typeface="Comic Sans MS" pitchFamily="66" charset="0"/>
                <a:cs typeface="+mn-cs"/>
              </a:rPr>
              <a:t>Hipotiroidizm</a:t>
            </a:r>
            <a:endParaRPr lang="tr-TR" dirty="0">
              <a:latin typeface="Comic Sans MS" pitchFamily="66" charset="0"/>
              <a:cs typeface="+mn-cs"/>
            </a:endParaRPr>
          </a:p>
          <a:p>
            <a:pPr eaLnBrk="0" hangingPunct="0">
              <a:defRPr/>
            </a:pPr>
            <a:endParaRPr lang="tr-TR" dirty="0">
              <a:latin typeface="Comic Sans MS" pitchFamily="66" charset="0"/>
              <a:cs typeface="+mn-cs"/>
            </a:endParaRP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tr-TR" dirty="0">
                <a:latin typeface="Comic Sans MS" pitchFamily="66" charset="0"/>
                <a:cs typeface="+mn-cs"/>
              </a:rPr>
              <a:t>T4 düşer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tr-TR" dirty="0">
                <a:latin typeface="Comic Sans MS" pitchFamily="66" charset="0"/>
                <a:cs typeface="+mn-cs"/>
              </a:rPr>
              <a:t>TSH yükselir- T4  </a:t>
            </a:r>
            <a:r>
              <a:rPr lang="tr-TR" dirty="0" err="1">
                <a:latin typeface="Comic Sans MS" pitchFamily="66" charset="0"/>
                <a:cs typeface="+mn-cs"/>
              </a:rPr>
              <a:t>Normalize</a:t>
            </a:r>
            <a:r>
              <a:rPr lang="tr-TR" dirty="0">
                <a:latin typeface="Comic Sans MS" pitchFamily="66" charset="0"/>
                <a:cs typeface="+mn-cs"/>
              </a:rPr>
              <a:t> eder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tr-TR" dirty="0">
                <a:latin typeface="Comic Sans MS" pitchFamily="66" charset="0"/>
                <a:cs typeface="+mn-cs"/>
              </a:rPr>
              <a:t>TSH &gt;10 </a:t>
            </a:r>
            <a:r>
              <a:rPr lang="tr-TR" dirty="0" err="1">
                <a:latin typeface="Comic Sans MS" pitchFamily="66" charset="0"/>
                <a:cs typeface="+mn-cs"/>
              </a:rPr>
              <a:t>mIU</a:t>
            </a:r>
            <a:r>
              <a:rPr lang="tr-TR" dirty="0">
                <a:latin typeface="Comic Sans MS" pitchFamily="66" charset="0"/>
                <a:cs typeface="+mn-cs"/>
              </a:rPr>
              <a:t>/L  , T4 düşer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tr-TR" dirty="0">
                <a:latin typeface="Comic Sans MS" pitchFamily="66" charset="0"/>
                <a:cs typeface="+mn-cs"/>
              </a:rPr>
              <a:t>T3 düşer   </a:t>
            </a:r>
          </a:p>
          <a:p>
            <a:pPr marL="342900" indent="-342900" eaLnBrk="0" hangingPunct="0">
              <a:buFontTx/>
              <a:buAutoNum type="arabicParenR"/>
              <a:defRPr/>
            </a:pPr>
            <a:endParaRPr lang="tr-TR" dirty="0"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2339975" y="688975"/>
            <a:ext cx="495458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just"/>
            <a:r>
              <a:rPr lang="tr-TR" sz="320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Hipotiroidizmin sebepleri</a:t>
            </a:r>
            <a:endParaRPr lang="tr-TR" sz="32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50825" y="2129085"/>
            <a:ext cx="8713788" cy="32316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just">
              <a:buClr>
                <a:srgbClr val="FFFF00"/>
              </a:buClr>
              <a:buFontTx/>
              <a:buAutoNum type="arabicPeriod"/>
              <a:tabLst>
                <a:tab pos="1160463" algn="l"/>
                <a:tab pos="1349375" algn="l"/>
              </a:tabLst>
            </a:pPr>
            <a:r>
              <a:rPr lang="tr-TR" sz="2400" dirty="0" smtClean="0">
                <a:latin typeface="Comic Sans MS" pitchFamily="66" charset="0"/>
                <a:cs typeface="Times New Roman" pitchFamily="18" charset="0"/>
              </a:rPr>
              <a:t>                    </a:t>
            </a:r>
            <a:r>
              <a:rPr lang="tr-TR" sz="2400" dirty="0" err="1" smtClean="0">
                <a:latin typeface="Comic Sans MS" pitchFamily="66" charset="0"/>
                <a:cs typeface="Times New Roman" pitchFamily="18" charset="0"/>
              </a:rPr>
              <a:t>Primer</a:t>
            </a:r>
            <a:r>
              <a:rPr lang="tr-TR" sz="24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Comic Sans MS" pitchFamily="66" charset="0"/>
                <a:cs typeface="Times New Roman" pitchFamily="18" charset="0"/>
              </a:rPr>
              <a:t>hipotiroidizm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algn="just">
              <a:buClr>
                <a:srgbClr val="FFFF00"/>
              </a:buClr>
              <a:tabLst>
                <a:tab pos="1160463" algn="l"/>
                <a:tab pos="1349375" algn="l"/>
              </a:tabLst>
            </a:pPr>
            <a:endParaRPr lang="tr-TR" dirty="0">
              <a:latin typeface="Comic Sans MS" pitchFamily="66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 smtClean="0">
                <a:latin typeface="Comic Sans MS" pitchFamily="66" charset="0"/>
              </a:rPr>
              <a:t>  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Hashimoto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Tiroiditi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(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otoimmın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sebepler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). </a:t>
            </a:r>
            <a:r>
              <a:rPr lang="tr-TR" dirty="0" smtClean="0">
                <a:latin typeface="Comic Sans MS" pitchFamily="66" charset="0"/>
              </a:rPr>
              <a:t>–</a:t>
            </a: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tr-TR" baseline="30000" dirty="0">
                <a:latin typeface="Comic Sans MS" pitchFamily="66" charset="0"/>
                <a:cs typeface="Times New Roman" pitchFamily="18" charset="0"/>
              </a:rPr>
              <a:t>131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tedavisi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, (post ablatif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hipotiroidi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)</a:t>
            </a:r>
            <a:endParaRPr lang="tr-TR" dirty="0">
              <a:latin typeface="Comic Sans MS" pitchFamily="66" charset="0"/>
              <a:cs typeface="Times New Roman" pitchFamily="18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>
                <a:latin typeface="Comic Sans MS" pitchFamily="66" charset="0"/>
                <a:cs typeface="Times New Roman" pitchFamily="18" charset="0"/>
              </a:rPr>
              <a:t>   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Cerrahi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tiroidektomi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(post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trioidektomi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) </a:t>
            </a:r>
            <a:endParaRPr lang="tr-TR" dirty="0">
              <a:latin typeface="Comic Sans MS" pitchFamily="66" charset="0"/>
              <a:cs typeface="Times New Roman" pitchFamily="18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 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E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ksternal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ışınlama 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(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Hodgkin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vb) </a:t>
            </a:r>
            <a:endParaRPr lang="tr-TR" dirty="0">
              <a:latin typeface="Comic Sans MS" pitchFamily="66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>
                <a:latin typeface="Comic Sans MS" pitchFamily="66" charset="0"/>
              </a:rPr>
              <a:t>  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Sporadik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tiroid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agenezisi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veya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displazisi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endParaRPr lang="tr-TR" dirty="0">
              <a:latin typeface="Comic Sans MS" pitchFamily="66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  Ciddi endemik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iyot  eksikliği </a:t>
            </a:r>
            <a:endParaRPr lang="tr-TR" dirty="0">
              <a:latin typeface="Comic Sans MS" pitchFamily="66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>
                <a:latin typeface="Comic Sans MS" pitchFamily="66" charset="0"/>
              </a:rPr>
              <a:t>   </a:t>
            </a:r>
            <a:r>
              <a:rPr lang="tr-TR" dirty="0" smtClean="0">
                <a:latin typeface="Comic Sans MS" pitchFamily="66" charset="0"/>
              </a:rPr>
              <a:t>Yüksek </a:t>
            </a:r>
            <a:r>
              <a:rPr lang="tr-TR" dirty="0">
                <a:latin typeface="Comic Sans MS" pitchFamily="66" charset="0"/>
              </a:rPr>
              <a:t>doz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İyoda bağlı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hipotirodizm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endParaRPr lang="tr-TR" dirty="0">
              <a:latin typeface="Comic Sans MS" pitchFamily="66" charset="0"/>
            </a:endParaRPr>
          </a:p>
          <a:p>
            <a:pPr algn="just" eaLnBrk="0" hangingPunct="0">
              <a:buClr>
                <a:srgbClr val="FFFF00"/>
              </a:buClr>
              <a:buFont typeface="Wingdings" pitchFamily="2" charset="2"/>
              <a:buChar char="q"/>
              <a:tabLst>
                <a:tab pos="1160463" algn="l"/>
                <a:tab pos="1349375" algn="l"/>
              </a:tabLst>
            </a:pPr>
            <a:r>
              <a:rPr lang="tr-TR" dirty="0">
                <a:latin typeface="Comic Sans MS" pitchFamily="66" charset="0"/>
              </a:rPr>
              <a:t>  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Antitiroid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ajanlar </a:t>
            </a:r>
          </a:p>
          <a:p>
            <a:pPr algn="just" eaLnBrk="0" hangingPunct="0">
              <a:buClr>
                <a:srgbClr val="FFFF00"/>
              </a:buClr>
              <a:tabLst>
                <a:tab pos="1160463" algn="l"/>
                <a:tab pos="1349375" algn="l"/>
              </a:tabLst>
            </a:pP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50825" y="188913"/>
            <a:ext cx="8893175" cy="58785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 eaLnBrk="0" hangingPunct="0"/>
            <a:r>
              <a:rPr lang="tr-TR" sz="2400" dirty="0">
                <a:solidFill>
                  <a:srgbClr val="FFFF00"/>
                </a:solidFill>
                <a:latin typeface="Comic Sans MS" pitchFamily="66" charset="0"/>
              </a:rPr>
              <a:t>2. </a:t>
            </a:r>
            <a:r>
              <a:rPr lang="tr-TR" sz="2400" dirty="0" err="1">
                <a:latin typeface="Comic Sans MS" pitchFamily="66" charset="0"/>
              </a:rPr>
              <a:t>Sekonder</a:t>
            </a:r>
            <a:r>
              <a:rPr lang="tr-TR" sz="2400" dirty="0">
                <a:latin typeface="Comic Sans MS" pitchFamily="66" charset="0"/>
              </a:rPr>
              <a:t> ve Tersiyer nedenler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a</a:t>
            </a:r>
            <a:r>
              <a:rPr lang="tr-TR" dirty="0">
                <a:solidFill>
                  <a:srgbClr val="FFFF00"/>
                </a:solidFill>
                <a:latin typeface="Comic Sans MS" pitchFamily="66" charset="0"/>
              </a:rPr>
              <a:t>. </a:t>
            </a:r>
            <a:r>
              <a:rPr lang="tr-TR" b="1" dirty="0" err="1">
                <a:latin typeface="Comic Sans MS" pitchFamily="66" charset="0"/>
              </a:rPr>
              <a:t>Hipofizer</a:t>
            </a:r>
            <a:r>
              <a:rPr lang="tr-TR" b="1" dirty="0">
                <a:latin typeface="Comic Sans MS" pitchFamily="66" charset="0"/>
              </a:rPr>
              <a:t> (</a:t>
            </a:r>
            <a:r>
              <a:rPr lang="tr-TR" b="1" dirty="0" err="1">
                <a:latin typeface="Comic Sans MS" pitchFamily="66" charset="0"/>
              </a:rPr>
              <a:t>sekonder</a:t>
            </a:r>
            <a:r>
              <a:rPr lang="tr-TR" b="1" dirty="0">
                <a:latin typeface="Comic Sans MS" pitchFamily="66" charset="0"/>
              </a:rPr>
              <a:t>)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Panhipopitüitarizm</a:t>
            </a:r>
            <a:endParaRPr lang="tr-TR" dirty="0">
              <a:latin typeface="Comic Sans MS" pitchFamily="66" charset="0"/>
            </a:endParaRP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İzole TSH </a:t>
            </a:r>
            <a:r>
              <a:rPr lang="tr-TR" dirty="0" smtClean="0">
                <a:latin typeface="Comic Sans MS" pitchFamily="66" charset="0"/>
              </a:rPr>
              <a:t>eksikliği </a:t>
            </a:r>
            <a:endParaRPr lang="tr-TR" dirty="0">
              <a:latin typeface="Comic Sans MS" pitchFamily="66" charset="0"/>
            </a:endParaRP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b. </a:t>
            </a:r>
            <a:r>
              <a:rPr lang="tr-TR" b="1" dirty="0" err="1">
                <a:latin typeface="Comic Sans MS" pitchFamily="66" charset="0"/>
              </a:rPr>
              <a:t>Hipotalamik</a:t>
            </a:r>
            <a:r>
              <a:rPr lang="tr-TR" b="1" dirty="0">
                <a:latin typeface="Comic Sans MS" pitchFamily="66" charset="0"/>
              </a:rPr>
              <a:t> (tersiyer)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Doğumsal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İnfeksiyon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İnfiltrasyon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sz="2400" dirty="0">
                <a:solidFill>
                  <a:srgbClr val="FFFF00"/>
                </a:solidFill>
                <a:latin typeface="Comic Sans MS" pitchFamily="66" charset="0"/>
              </a:rPr>
              <a:t>3. </a:t>
            </a:r>
            <a:r>
              <a:rPr lang="tr-TR" sz="2400" dirty="0">
                <a:latin typeface="Comic Sans MS" pitchFamily="66" charset="0"/>
              </a:rPr>
              <a:t>Geçici </a:t>
            </a:r>
            <a:r>
              <a:rPr lang="tr-TR" sz="2400" dirty="0" err="1">
                <a:latin typeface="Comic Sans MS" pitchFamily="66" charset="0"/>
              </a:rPr>
              <a:t>hipotiroidizm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Uzun süreli </a:t>
            </a:r>
            <a:r>
              <a:rPr lang="tr-TR" dirty="0" err="1">
                <a:latin typeface="Comic Sans MS" pitchFamily="66" charset="0"/>
              </a:rPr>
              <a:t>tiroid</a:t>
            </a:r>
            <a:r>
              <a:rPr lang="tr-TR" dirty="0">
                <a:latin typeface="Comic Sans MS" pitchFamily="66" charset="0"/>
              </a:rPr>
              <a:t> hormon tedavisinin bırakılması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Toksik</a:t>
            </a:r>
            <a:r>
              <a:rPr lang="tr-TR" dirty="0">
                <a:latin typeface="Comic Sans MS" pitchFamily="66" charset="0"/>
              </a:rPr>
              <a:t> adenomun </a:t>
            </a:r>
            <a:r>
              <a:rPr lang="tr-TR" dirty="0" smtClean="0">
                <a:latin typeface="Comic Sans MS" pitchFamily="66" charset="0"/>
              </a:rPr>
              <a:t>çıkarılması</a:t>
            </a:r>
            <a:endParaRPr lang="tr-TR" dirty="0">
              <a:latin typeface="Comic Sans MS" pitchFamily="66" charset="0"/>
            </a:endParaRP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Subakut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tiroidit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Sessiz </a:t>
            </a:r>
            <a:r>
              <a:rPr lang="tr-TR" dirty="0" err="1">
                <a:latin typeface="Comic Sans MS" pitchFamily="66" charset="0"/>
              </a:rPr>
              <a:t>tiroidit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 smtClean="0">
                <a:latin typeface="Comic Sans MS" pitchFamily="66" charset="0"/>
              </a:rPr>
              <a:t>TSHresAb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plasental</a:t>
            </a:r>
            <a:r>
              <a:rPr lang="tr-TR" dirty="0">
                <a:latin typeface="Comic Sans MS" pitchFamily="66" charset="0"/>
              </a:rPr>
              <a:t> geçişine bağlı </a:t>
            </a:r>
            <a:r>
              <a:rPr lang="tr-TR" dirty="0" err="1" smtClean="0">
                <a:latin typeface="Comic Sans MS" pitchFamily="66" charset="0"/>
              </a:rPr>
              <a:t>neonatal</a:t>
            </a:r>
            <a:endParaRPr lang="tr-TR" dirty="0">
              <a:latin typeface="Comic Sans MS" pitchFamily="66" charset="0"/>
            </a:endParaRPr>
          </a:p>
          <a:p>
            <a:pPr marL="342900" indent="-342900" eaLnBrk="0" hangingPunct="0"/>
            <a:r>
              <a:rPr lang="tr-TR" dirty="0">
                <a:latin typeface="Comic Sans MS" pitchFamily="66" charset="0"/>
              </a:rPr>
              <a:t>         - </a:t>
            </a:r>
            <a:r>
              <a:rPr lang="tr-TR" dirty="0" err="1">
                <a:latin typeface="Comic Sans MS" pitchFamily="66" charset="0"/>
              </a:rPr>
              <a:t>Antitroid</a:t>
            </a:r>
            <a:r>
              <a:rPr lang="tr-TR" dirty="0">
                <a:latin typeface="Comic Sans MS" pitchFamily="66" charset="0"/>
              </a:rPr>
              <a:t> ajanlarla tedavi sırasında </a:t>
            </a:r>
          </a:p>
          <a:p>
            <a:pPr marL="342900" indent="-342900" eaLnBrk="0" hangingPunct="0"/>
            <a:r>
              <a:rPr lang="tr-TR" sz="2000" dirty="0">
                <a:solidFill>
                  <a:srgbClr val="FFFF00"/>
                </a:solidFill>
                <a:latin typeface="Comic Sans MS" pitchFamily="66" charset="0"/>
              </a:rPr>
              <a:t>4</a:t>
            </a:r>
            <a:r>
              <a:rPr lang="tr-TR" sz="2800" dirty="0">
                <a:solidFill>
                  <a:srgbClr val="FFFF00"/>
                </a:solidFill>
                <a:latin typeface="Comic Sans MS" pitchFamily="66" charset="0"/>
              </a:rPr>
              <a:t>.</a:t>
            </a:r>
            <a:r>
              <a:rPr lang="tr-TR" sz="2400" dirty="0">
                <a:latin typeface="Comic Sans MS" pitchFamily="66" charset="0"/>
              </a:rPr>
              <a:t> Tüketim (</a:t>
            </a:r>
            <a:r>
              <a:rPr lang="tr-TR" sz="2400" dirty="0" err="1">
                <a:latin typeface="Comic Sans MS" pitchFamily="66" charset="0"/>
              </a:rPr>
              <a:t>consumption</a:t>
            </a:r>
            <a:r>
              <a:rPr lang="tr-TR" sz="2400" dirty="0">
                <a:latin typeface="Comic Sans MS" pitchFamily="66" charset="0"/>
              </a:rPr>
              <a:t>) </a:t>
            </a:r>
            <a:r>
              <a:rPr lang="tr-TR" sz="2400" dirty="0" err="1">
                <a:latin typeface="Comic Sans MS" pitchFamily="66" charset="0"/>
              </a:rPr>
              <a:t>hipotiroidizmi</a:t>
            </a:r>
            <a:r>
              <a:rPr lang="tr-TR" sz="2400" dirty="0">
                <a:latin typeface="Comic Sans MS" pitchFamily="66" charset="0"/>
              </a:rPr>
              <a:t>:</a:t>
            </a:r>
            <a:r>
              <a:rPr lang="tr-TR" dirty="0">
                <a:latin typeface="Comic Sans MS" pitchFamily="66" charset="0"/>
              </a:rPr>
              <a:t> Büyük </a:t>
            </a:r>
            <a:r>
              <a:rPr lang="tr-TR" dirty="0" err="1">
                <a:latin typeface="Comic Sans MS" pitchFamily="66" charset="0"/>
              </a:rPr>
              <a:t>hemanjiom</a:t>
            </a:r>
            <a:r>
              <a:rPr lang="tr-TR" dirty="0">
                <a:latin typeface="Comic Sans MS" pitchFamily="66" charset="0"/>
              </a:rPr>
              <a:t> veya </a:t>
            </a:r>
            <a:r>
              <a:rPr lang="tr-TR" dirty="0" err="1">
                <a:latin typeface="Comic Sans MS" pitchFamily="66" charset="0"/>
              </a:rPr>
              <a:t>hemanjioendotelyomalarda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deiyodinaz</a:t>
            </a:r>
            <a:r>
              <a:rPr lang="tr-TR" dirty="0">
                <a:latin typeface="Comic Sans MS" pitchFamily="66" charset="0"/>
              </a:rPr>
              <a:t> 3 (D3) ekspresyonuna bağlı </a:t>
            </a:r>
            <a:r>
              <a:rPr lang="tr-TR" dirty="0" err="1">
                <a:latin typeface="Comic Sans MS" pitchFamily="66" charset="0"/>
              </a:rPr>
              <a:t>tiroid</a:t>
            </a:r>
            <a:r>
              <a:rPr lang="tr-TR" dirty="0">
                <a:latin typeface="Comic Sans MS" pitchFamily="66" charset="0"/>
              </a:rPr>
              <a:t> hormonlarının süratli yıkımı </a:t>
            </a:r>
            <a:r>
              <a:rPr lang="tr-TR" sz="2400" dirty="0">
                <a:latin typeface="Comic Sans MS" pitchFamily="66" charset="0"/>
              </a:rPr>
              <a:t> </a:t>
            </a:r>
          </a:p>
          <a:p>
            <a:pPr marL="342900" indent="-342900" eaLnBrk="0" hangingPunct="0"/>
            <a:r>
              <a:rPr lang="tr-TR" sz="2400" dirty="0">
                <a:solidFill>
                  <a:srgbClr val="FFFF00"/>
                </a:solidFill>
                <a:latin typeface="Comic Sans MS" pitchFamily="66" charset="0"/>
              </a:rPr>
              <a:t>5.</a:t>
            </a:r>
            <a:r>
              <a:rPr lang="tr-TR" sz="2400" dirty="0">
                <a:latin typeface="Comic Sans MS" pitchFamily="66" charset="0"/>
              </a:rPr>
              <a:t> </a:t>
            </a:r>
            <a:r>
              <a:rPr lang="tr-TR" sz="2400" dirty="0" err="1">
                <a:latin typeface="Comic Sans MS" pitchFamily="66" charset="0"/>
              </a:rPr>
              <a:t>Tiroid</a:t>
            </a:r>
            <a:r>
              <a:rPr lang="tr-TR" sz="2400" dirty="0">
                <a:latin typeface="Comic Sans MS" pitchFamily="66" charset="0"/>
              </a:rPr>
              <a:t> hormonlarına genel doku duyarsızlığı</a:t>
            </a:r>
            <a:r>
              <a:rPr lang="tr-TR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435975" cy="1143000"/>
          </a:xfrm>
        </p:spPr>
        <p:txBody>
          <a:bodyPr/>
          <a:lstStyle/>
          <a:p>
            <a:r>
              <a:rPr lang="tr-TR" sz="2800" smtClean="0">
                <a:latin typeface="Comic Sans MS" pitchFamily="66" charset="0"/>
              </a:rPr>
              <a:t>Erişkin Hipotiroidizminde Klinik Belirti ve Bulgular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532063" y="1879600"/>
            <a:ext cx="4213225" cy="3741738"/>
          </a:xfrm>
        </p:spPr>
        <p:txBody>
          <a:bodyPr/>
          <a:lstStyle/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Deri ve ekleri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Kardiyovasküler sistem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Solunum sistemi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Mide-barsak sistemi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Nöromüsküler sistem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Merkezi sinir sistemi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Böbrek fonksiyonları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Hematolojik sistem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nk kit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620713"/>
            <a:ext cx="3995737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252413" y="1700213"/>
            <a:ext cx="8064500" cy="3816350"/>
            <a:chOff x="798" y="1029"/>
            <a:chExt cx="4032" cy="2330"/>
          </a:xfrm>
        </p:grpSpPr>
        <p:sp>
          <p:nvSpPr>
            <p:cNvPr id="44037" name="Text Box 3"/>
            <p:cNvSpPr txBox="1">
              <a:spLocks noChangeArrowheads="1"/>
            </p:cNvSpPr>
            <p:nvPr/>
          </p:nvSpPr>
          <p:spPr bwMode="auto">
            <a:xfrm>
              <a:off x="2238" y="1029"/>
              <a:ext cx="1267" cy="40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>
                  <a:latin typeface="Comic Sans MS" pitchFamily="66" charset="0"/>
                  <a:cs typeface="Times New Roman" pitchFamily="18" charset="0"/>
                </a:rPr>
                <a:t>Hipotiroidizmin klinik şüphesi</a:t>
              </a:r>
              <a:endParaRPr lang="tr-TR" sz="2800">
                <a:latin typeface="Comic Sans MS" pitchFamily="66" charset="0"/>
              </a:endParaRPr>
            </a:p>
          </p:txBody>
        </p:sp>
        <p:sp>
          <p:nvSpPr>
            <p:cNvPr id="44038" name="Text Box 4"/>
            <p:cNvSpPr txBox="1">
              <a:spLocks noChangeArrowheads="1"/>
            </p:cNvSpPr>
            <p:nvPr/>
          </p:nvSpPr>
          <p:spPr bwMode="auto">
            <a:xfrm>
              <a:off x="2238" y="1935"/>
              <a:ext cx="1267" cy="3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>
                  <a:latin typeface="Comic Sans MS" pitchFamily="66" charset="0"/>
                  <a:cs typeface="Times New Roman" pitchFamily="18" charset="0"/>
                </a:rPr>
                <a:t> ve TSH ölçümü</a:t>
              </a:r>
              <a:endParaRPr lang="tr-TR" sz="2800">
                <a:latin typeface="Comic Sans MS" pitchFamily="66" charset="0"/>
              </a:endParaRPr>
            </a:p>
          </p:txBody>
        </p:sp>
        <p:sp>
          <p:nvSpPr>
            <p:cNvPr id="44039" name="Text Box 5"/>
            <p:cNvSpPr txBox="1">
              <a:spLocks noChangeArrowheads="1"/>
            </p:cNvSpPr>
            <p:nvPr/>
          </p:nvSpPr>
          <p:spPr bwMode="auto">
            <a:xfrm>
              <a:off x="798" y="2807"/>
              <a:ext cx="749" cy="5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ve TSH normal</a:t>
              </a:r>
              <a:endParaRPr lang="tr-TR" sz="1000">
                <a:latin typeface="Comic Sans MS" pitchFamily="66" charset="0"/>
              </a:endParaRPr>
            </a:p>
            <a:p>
              <a:pPr algn="ctr" eaLnBrk="0" hangingPunct="0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ÖTİROİD 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44040" name="Text Box 6"/>
            <p:cNvSpPr txBox="1">
              <a:spLocks noChangeArrowheads="1"/>
            </p:cNvSpPr>
            <p:nvPr/>
          </p:nvSpPr>
          <p:spPr bwMode="auto">
            <a:xfrm>
              <a:off x="1594" y="2818"/>
              <a:ext cx="922" cy="5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 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düşük, </a:t>
              </a:r>
            </a:p>
            <a:p>
              <a:pPr algn="ctr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TSH yüksek </a:t>
              </a:r>
              <a:endParaRPr lang="tr-TR" sz="1000">
                <a:latin typeface="Comic Sans MS" pitchFamily="66" charset="0"/>
              </a:endParaRPr>
            </a:p>
            <a:p>
              <a:pPr algn="ctr" eaLnBrk="0" hangingPunct="0"/>
              <a:r>
                <a:rPr lang="tr-TR" sz="1300">
                  <a:latin typeface="Comic Sans MS" pitchFamily="66" charset="0"/>
                  <a:cs typeface="Times New Roman" pitchFamily="18" charset="0"/>
                </a:rPr>
                <a:t>PRİMER HİPOTİROİDİZM*  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44041" name="Text Box 7"/>
            <p:cNvSpPr txBox="1">
              <a:spLocks noChangeArrowheads="1"/>
            </p:cNvSpPr>
            <p:nvPr/>
          </p:nvSpPr>
          <p:spPr bwMode="auto">
            <a:xfrm>
              <a:off x="2584" y="2824"/>
              <a:ext cx="1152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düşük, TSH normal veya düşük            </a:t>
              </a:r>
              <a:r>
                <a:rPr lang="tr-TR" sz="1400">
                  <a:latin typeface="Comic Sans MS" pitchFamily="66" charset="0"/>
                </a:rPr>
                <a:t>SEKONDER 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HİPOTİROİDİZM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44042" name="Text Box 8"/>
            <p:cNvSpPr txBox="1">
              <a:spLocks noChangeArrowheads="1"/>
            </p:cNvSpPr>
            <p:nvPr/>
          </p:nvSpPr>
          <p:spPr bwMode="auto">
            <a:xfrm>
              <a:off x="3793" y="2821"/>
              <a:ext cx="1037" cy="5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ST</a:t>
              </a:r>
              <a:r>
                <a:rPr lang="tr-TR" sz="1400" baseline="-30000">
                  <a:latin typeface="Comic Sans MS" pitchFamily="66" charset="0"/>
                  <a:cs typeface="Times New Roman" pitchFamily="18" charset="0"/>
                </a:rPr>
                <a:t>4</a:t>
              </a:r>
              <a:r>
                <a:rPr lang="tr-TR" sz="1400">
                  <a:latin typeface="Comic Sans MS" pitchFamily="66" charset="0"/>
                  <a:cs typeface="Times New Roman" pitchFamily="18" charset="0"/>
                </a:rPr>
                <a:t> yüksek, TSH yüksek veya normal </a:t>
              </a:r>
            </a:p>
            <a:p>
              <a:pPr algn="ctr"/>
              <a:r>
                <a:rPr lang="tr-TR" sz="1300">
                  <a:latin typeface="Comic Sans MS" pitchFamily="66" charset="0"/>
                  <a:cs typeface="Times New Roman" pitchFamily="18" charset="0"/>
                </a:rPr>
                <a:t>TİROİD HORMONUNA DUYARSIZLIK</a:t>
              </a:r>
              <a:endParaRPr lang="tr-TR" sz="2000">
                <a:latin typeface="Comic Sans MS" pitchFamily="66" charset="0"/>
              </a:endParaRPr>
            </a:p>
          </p:txBody>
        </p:sp>
        <p:sp>
          <p:nvSpPr>
            <p:cNvPr id="44043" name="Line 9"/>
            <p:cNvSpPr>
              <a:spLocks noChangeShapeType="1"/>
            </p:cNvSpPr>
            <p:nvPr/>
          </p:nvSpPr>
          <p:spPr bwMode="auto">
            <a:xfrm>
              <a:off x="2814" y="1449"/>
              <a:ext cx="0" cy="4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4" name="Line 10"/>
            <p:cNvSpPr>
              <a:spLocks noChangeShapeType="1"/>
            </p:cNvSpPr>
            <p:nvPr/>
          </p:nvSpPr>
          <p:spPr bwMode="auto">
            <a:xfrm>
              <a:off x="2987" y="2298"/>
              <a:ext cx="403" cy="4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5" name="Line 11"/>
            <p:cNvSpPr>
              <a:spLocks noChangeShapeType="1"/>
            </p:cNvSpPr>
            <p:nvPr/>
          </p:nvSpPr>
          <p:spPr bwMode="auto">
            <a:xfrm flipH="1">
              <a:off x="1316" y="2298"/>
              <a:ext cx="1037" cy="4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6" name="Line 12"/>
            <p:cNvSpPr>
              <a:spLocks noChangeShapeType="1"/>
            </p:cNvSpPr>
            <p:nvPr/>
          </p:nvSpPr>
          <p:spPr bwMode="auto">
            <a:xfrm flipH="1">
              <a:off x="2238" y="2298"/>
              <a:ext cx="346" cy="4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7" name="Line 13"/>
            <p:cNvSpPr>
              <a:spLocks noChangeShapeType="1"/>
            </p:cNvSpPr>
            <p:nvPr/>
          </p:nvSpPr>
          <p:spPr bwMode="auto">
            <a:xfrm>
              <a:off x="3390" y="2298"/>
              <a:ext cx="979" cy="4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44035" name="Text Box 14"/>
          <p:cNvSpPr txBox="1">
            <a:spLocks noChangeArrowheads="1"/>
          </p:cNvSpPr>
          <p:nvPr/>
        </p:nvSpPr>
        <p:spPr bwMode="auto">
          <a:xfrm>
            <a:off x="2700338" y="404813"/>
            <a:ext cx="3671887" cy="830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>
                <a:solidFill>
                  <a:schemeClr val="tx2"/>
                </a:solidFill>
                <a:latin typeface="Comic Sans MS" pitchFamily="66" charset="0"/>
              </a:rPr>
              <a:t>Hipotiroidizme tanısal  yaklaşım</a:t>
            </a:r>
          </a:p>
        </p:txBody>
      </p:sp>
      <p:sp>
        <p:nvSpPr>
          <p:cNvPr id="44036" name="Text Box 15"/>
          <p:cNvSpPr txBox="1">
            <a:spLocks noChangeArrowheads="1"/>
          </p:cNvSpPr>
          <p:nvPr/>
        </p:nvSpPr>
        <p:spPr bwMode="auto">
          <a:xfrm>
            <a:off x="519113" y="5926138"/>
            <a:ext cx="6343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tr-TR" sz="1600">
                <a:latin typeface="Comic Sans MS" pitchFamily="66" charset="0"/>
              </a:rPr>
              <a:t>* Anti TPO - Anti Tg yüksekliği primer sebepler lehine alınmalıdır</a:t>
            </a:r>
            <a:endParaRPr lang="en-US" sz="16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>
                <a:latin typeface="Comic Sans MS" pitchFamily="66" charset="0"/>
              </a:rPr>
              <a:t>Ayırıcı Tanı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649413" y="1879600"/>
            <a:ext cx="5095875" cy="3741738"/>
          </a:xfrm>
        </p:spPr>
        <p:txBody>
          <a:bodyPr/>
          <a:lstStyle/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Nefrotik sendrom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Kronik böbrek yetmezliği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Yaşlılık 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Pernisiyöz Anemi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Ötiroid hasta Sendromu</a:t>
            </a:r>
          </a:p>
          <a:p>
            <a:pPr marL="357188" indent="-357188">
              <a:buFont typeface="Monotype Sorts"/>
              <a:buAutoNum type="arabicPeriod"/>
            </a:pPr>
            <a:r>
              <a:rPr lang="tr-TR" sz="2400" smtClean="0">
                <a:latin typeface="Comic Sans MS" pitchFamily="66" charset="0"/>
              </a:rPr>
              <a:t>Psikiyatrik Hastalıklar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61950" y="1203325"/>
            <a:ext cx="7954963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tr-TR" sz="2400" b="1" dirty="0" err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Hashimoto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Tiroiditi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ile görülen diğer 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Oİ 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hastalıklar</a:t>
            </a:r>
            <a:endParaRPr lang="tr-TR" sz="24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graphicFrame>
        <p:nvGraphicFramePr>
          <p:cNvPr id="41993" name="Group 9"/>
          <p:cNvGraphicFramePr>
            <a:graphicFrameLocks noGrp="1"/>
          </p:cNvGraphicFramePr>
          <p:nvPr/>
        </p:nvGraphicFramePr>
        <p:xfrm>
          <a:off x="1903413" y="1878013"/>
          <a:ext cx="5407025" cy="4358640"/>
        </p:xfrm>
        <a:graphic>
          <a:graphicData uri="http://schemas.openxmlformats.org/drawingml/2006/table">
            <a:tbl>
              <a:tblPr/>
              <a:tblGrid>
                <a:gridCol w="5407025"/>
              </a:tblGrid>
              <a:tr h="3975100"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Sjögren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Sendromu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Pernisiyöz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Anemi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Ramatoid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Artrit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Sistemik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Lupus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eritematozus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Progressif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sistemik Skleroz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Myastenia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Gravis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Otoimmün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Hepatit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Primer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biliyer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siroz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Vitiligo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Alopesia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Areata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Renal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Tubuler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Asidoz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Addison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Hastalığı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Hipoparatiroidizm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Char char="v"/>
                        <a:tabLst>
                          <a:tab pos="593725" algn="l"/>
                        </a:tabLst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Tip 1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Diabetes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Mellitus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03040" y="404664"/>
            <a:ext cx="8229600" cy="1143000"/>
          </a:xfrm>
        </p:spPr>
        <p:txBody>
          <a:bodyPr/>
          <a:lstStyle/>
          <a:p>
            <a:r>
              <a:rPr lang="tr-TR" sz="3600" dirty="0" smtClean="0">
                <a:latin typeface="Comic Sans MS" pitchFamily="66" charset="0"/>
              </a:rPr>
              <a:t>   </a:t>
            </a:r>
            <a:r>
              <a:rPr lang="tr-TR" sz="3600" dirty="0" err="1" smtClean="0">
                <a:latin typeface="Comic Sans MS" pitchFamily="66" charset="0"/>
              </a:rPr>
              <a:t>Hipotiroidizm</a:t>
            </a:r>
            <a:endParaRPr lang="en-US" sz="3600" dirty="0" smtClean="0">
              <a:latin typeface="Comic Sans MS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3899"/>
            <a:ext cx="8229600" cy="4389437"/>
          </a:xfrm>
        </p:spPr>
        <p:txBody>
          <a:bodyPr/>
          <a:lstStyle/>
          <a:p>
            <a:r>
              <a:rPr lang="tr-TR" sz="2000" dirty="0" err="1" smtClean="0">
                <a:latin typeface="Comic Sans MS" pitchFamily="66" charset="0"/>
              </a:rPr>
              <a:t>Levotiroksin</a:t>
            </a:r>
            <a:r>
              <a:rPr lang="tr-TR" sz="2000" dirty="0" smtClean="0">
                <a:latin typeface="Comic Sans MS" pitchFamily="66" charset="0"/>
              </a:rPr>
              <a:t>-LT4 </a:t>
            </a:r>
          </a:p>
          <a:p>
            <a:r>
              <a:rPr lang="tr-TR" sz="2000" dirty="0" err="1" smtClean="0">
                <a:latin typeface="Comic Sans MS" pitchFamily="66" charset="0"/>
              </a:rPr>
              <a:t>Levotiron</a:t>
            </a:r>
            <a:r>
              <a:rPr lang="tr-TR" sz="2000" dirty="0" smtClean="0">
                <a:latin typeface="Comic Sans MS" pitchFamily="66" charset="0"/>
              </a:rPr>
              <a:t> ® 25, 50, 75 , 100, 125, 150, 175, 200 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 </a:t>
            </a:r>
            <a:r>
              <a:rPr lang="tr-TR" sz="2000" dirty="0" err="1" smtClean="0">
                <a:latin typeface="Comic Sans MS" pitchFamily="66" charset="0"/>
              </a:rPr>
              <a:t>tb</a:t>
            </a:r>
            <a:endParaRPr lang="tr-TR" sz="2000" dirty="0" smtClean="0">
              <a:latin typeface="Comic Sans MS" pitchFamily="66" charset="0"/>
            </a:endParaRPr>
          </a:p>
          <a:p>
            <a:r>
              <a:rPr lang="tr-TR" sz="2000" dirty="0" err="1" smtClean="0">
                <a:latin typeface="Comic Sans MS" pitchFamily="66" charset="0"/>
              </a:rPr>
              <a:t>Euthyrox</a:t>
            </a:r>
            <a:r>
              <a:rPr lang="tr-TR" sz="2000" smtClean="0">
                <a:latin typeface="Comic Sans MS" pitchFamily="66" charset="0"/>
              </a:rPr>
              <a:t> ®   </a:t>
            </a:r>
            <a:r>
              <a:rPr lang="tr-TR" sz="2000" dirty="0" smtClean="0">
                <a:latin typeface="Comic Sans MS" pitchFamily="66" charset="0"/>
              </a:rPr>
              <a:t>25, 50, 75</a:t>
            </a:r>
            <a:r>
              <a:rPr lang="tr-TR" sz="2000" smtClean="0">
                <a:latin typeface="Comic Sans MS" pitchFamily="66" charset="0"/>
              </a:rPr>
              <a:t>, 150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 </a:t>
            </a:r>
            <a:r>
              <a:rPr lang="tr-TR" sz="2000" dirty="0" err="1" smtClean="0">
                <a:latin typeface="Comic Sans MS" pitchFamily="66" charset="0"/>
              </a:rPr>
              <a:t>tb</a:t>
            </a:r>
            <a:endParaRPr lang="tr-TR" sz="2000" dirty="0" smtClean="0">
              <a:latin typeface="Comic Sans MS" pitchFamily="66" charset="0"/>
            </a:endParaRPr>
          </a:p>
          <a:p>
            <a:r>
              <a:rPr lang="tr-TR" sz="2000" dirty="0" err="1" smtClean="0">
                <a:latin typeface="Comic Sans MS" pitchFamily="66" charset="0"/>
              </a:rPr>
              <a:t>Tefor</a:t>
            </a:r>
            <a:r>
              <a:rPr lang="tr-TR" sz="2000" dirty="0" smtClean="0">
                <a:latin typeface="Comic Sans MS" pitchFamily="66" charset="0"/>
              </a:rPr>
              <a:t> 100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 </a:t>
            </a:r>
            <a:r>
              <a:rPr lang="tr-TR" sz="2000" dirty="0" err="1" smtClean="0">
                <a:latin typeface="Comic Sans MS" pitchFamily="66" charset="0"/>
              </a:rPr>
              <a:t>tb</a:t>
            </a:r>
            <a:endParaRPr lang="tr-TR" sz="20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Genç hasta (50-75-100 </a:t>
            </a:r>
            <a:r>
              <a:rPr lang="en-US" sz="2000" dirty="0" smtClean="0">
                <a:latin typeface="Comic Sans MS" pitchFamily="66" charset="0"/>
              </a:rPr>
              <a:t>µ </a:t>
            </a:r>
            <a:r>
              <a:rPr lang="tr-TR" sz="2000" dirty="0" smtClean="0">
                <a:latin typeface="Comic Sans MS" pitchFamily="66" charset="0"/>
              </a:rPr>
              <a:t>g/gün </a:t>
            </a:r>
            <a:r>
              <a:rPr lang="tr-TR" sz="2000" dirty="0" err="1" smtClean="0">
                <a:latin typeface="Comic Sans MS" pitchFamily="66" charset="0"/>
              </a:rPr>
              <a:t>le</a:t>
            </a:r>
            <a:r>
              <a:rPr lang="tr-TR" sz="2000" dirty="0" smtClean="0">
                <a:latin typeface="Comic Sans MS" pitchFamily="66" charset="0"/>
              </a:rPr>
              <a:t> başla hızlı arttır) </a:t>
            </a:r>
          </a:p>
          <a:p>
            <a:r>
              <a:rPr lang="tr-TR" sz="2000" dirty="0" smtClean="0">
                <a:latin typeface="Comic Sans MS" pitchFamily="66" charset="0"/>
              </a:rPr>
              <a:t>Yaşlı hasta (12.5, 25,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g/gün </a:t>
            </a:r>
            <a:r>
              <a:rPr lang="tr-TR" sz="2000" dirty="0" err="1" smtClean="0">
                <a:latin typeface="Comic Sans MS" pitchFamily="66" charset="0"/>
              </a:rPr>
              <a:t>le</a:t>
            </a:r>
            <a:r>
              <a:rPr lang="tr-TR" sz="2000" dirty="0" smtClean="0">
                <a:latin typeface="Comic Sans MS" pitchFamily="66" charset="0"/>
              </a:rPr>
              <a:t> başla yavaş arttır ASKH ya dikkat</a:t>
            </a:r>
          </a:p>
          <a:p>
            <a:r>
              <a:rPr lang="tr-TR" sz="2000" dirty="0" smtClean="0">
                <a:latin typeface="Comic Sans MS" pitchFamily="66" charset="0"/>
              </a:rPr>
              <a:t>Hedeflenen doza çıktıktan sonra 8-10 hafta sonra TSH kontrolü, </a:t>
            </a:r>
          </a:p>
          <a:p>
            <a:r>
              <a:rPr lang="tr-TR" sz="2000" dirty="0" smtClean="0">
                <a:latin typeface="Comic Sans MS" pitchFamily="66" charset="0"/>
              </a:rPr>
              <a:t>TSH halen  yüksek, 12.5, 25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g/gün gibi dozlarla arttır </a:t>
            </a:r>
          </a:p>
          <a:p>
            <a:r>
              <a:rPr lang="tr-TR" sz="2000" dirty="0" smtClean="0">
                <a:latin typeface="Comic Sans MS" pitchFamily="66" charset="0"/>
              </a:rPr>
              <a:t>TSH baskılı 0.0…. İlacı 12.5, 25 </a:t>
            </a:r>
            <a:r>
              <a:rPr lang="en-US" sz="2000" dirty="0" smtClean="0">
                <a:latin typeface="Comic Sans MS" pitchFamily="66" charset="0"/>
              </a:rPr>
              <a:t>µ</a:t>
            </a:r>
            <a:r>
              <a:rPr lang="tr-TR" sz="2000" dirty="0" smtClean="0">
                <a:latin typeface="Comic Sans MS" pitchFamily="66" charset="0"/>
              </a:rPr>
              <a:t>g/gün gibi dozlarla azalt    </a:t>
            </a:r>
            <a:endParaRPr lang="en-US" sz="20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Terminoloji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511550"/>
            <a:ext cx="8229600" cy="4525963"/>
          </a:xfrm>
        </p:spPr>
        <p:txBody>
          <a:bodyPr/>
          <a:lstStyle/>
          <a:p>
            <a:r>
              <a:rPr lang="tr-TR" smtClean="0">
                <a:latin typeface="Comic Sans MS" pitchFamily="66" charset="0"/>
              </a:rPr>
              <a:t>Tirotoksikozis</a:t>
            </a:r>
          </a:p>
          <a:p>
            <a:r>
              <a:rPr lang="tr-TR" smtClean="0">
                <a:latin typeface="Comic Sans MS" pitchFamily="66" charset="0"/>
              </a:rPr>
              <a:t>Hipertirodizm</a:t>
            </a:r>
          </a:p>
          <a:p>
            <a:endParaRPr lang="en-US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03575" y="1196975"/>
            <a:ext cx="2305050" cy="11874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tr-TR" sz="2400" b="1">
                <a:latin typeface="Times New Roman" pitchFamily="18" charset="0"/>
              </a:rPr>
              <a:t>ÖTİROİD 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   (BASİT)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 guatr tipleri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55575" y="2955925"/>
            <a:ext cx="8859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400" b="1">
                <a:latin typeface="Times New Roman" pitchFamily="18" charset="0"/>
              </a:rPr>
              <a:t>ÖTİROİD  DİFFÜZ  GUATR       ÖTİROİD DİFFÜZ NODÜLER </a:t>
            </a:r>
          </a:p>
          <a:p>
            <a:pPr eaLnBrk="0" hangingPunct="0"/>
            <a:r>
              <a:rPr lang="tr-TR" sz="2400" b="1">
                <a:latin typeface="Times New Roman" pitchFamily="18" charset="0"/>
              </a:rPr>
              <a:t>						GUATR (ÖDNG)</a:t>
            </a:r>
          </a:p>
        </p:txBody>
      </p:sp>
      <p:sp>
        <p:nvSpPr>
          <p:cNvPr id="9220" name="Freeform 4"/>
          <p:cNvSpPr>
            <a:spLocks/>
          </p:cNvSpPr>
          <p:nvPr/>
        </p:nvSpPr>
        <p:spPr bwMode="auto">
          <a:xfrm>
            <a:off x="506413" y="3838575"/>
            <a:ext cx="3049587" cy="2790825"/>
          </a:xfrm>
          <a:custGeom>
            <a:avLst/>
            <a:gdLst>
              <a:gd name="T0" fmla="*/ 1194 w 2161"/>
              <a:gd name="T1" fmla="*/ 1317 h 1758"/>
              <a:gd name="T2" fmla="*/ 1312 w 2161"/>
              <a:gd name="T3" fmla="*/ 1422 h 1758"/>
              <a:gd name="T4" fmla="*/ 1421 w 2161"/>
              <a:gd name="T5" fmla="*/ 1517 h 1758"/>
              <a:gd name="T6" fmla="*/ 1558 w 2161"/>
              <a:gd name="T7" fmla="*/ 1610 h 1758"/>
              <a:gd name="T8" fmla="*/ 1686 w 2161"/>
              <a:gd name="T9" fmla="*/ 1652 h 1758"/>
              <a:gd name="T10" fmla="*/ 1822 w 2161"/>
              <a:gd name="T11" fmla="*/ 1652 h 1758"/>
              <a:gd name="T12" fmla="*/ 1959 w 2161"/>
              <a:gd name="T13" fmla="*/ 1589 h 1758"/>
              <a:gd name="T14" fmla="*/ 2059 w 2161"/>
              <a:gd name="T15" fmla="*/ 1454 h 1758"/>
              <a:gd name="T16" fmla="*/ 2123 w 2161"/>
              <a:gd name="T17" fmla="*/ 1317 h 1758"/>
              <a:gd name="T18" fmla="*/ 2150 w 2161"/>
              <a:gd name="T19" fmla="*/ 1161 h 1758"/>
              <a:gd name="T20" fmla="*/ 2160 w 2161"/>
              <a:gd name="T21" fmla="*/ 1004 h 1758"/>
              <a:gd name="T22" fmla="*/ 2160 w 2161"/>
              <a:gd name="T23" fmla="*/ 847 h 1758"/>
              <a:gd name="T24" fmla="*/ 2132 w 2161"/>
              <a:gd name="T25" fmla="*/ 690 h 1758"/>
              <a:gd name="T26" fmla="*/ 2077 w 2161"/>
              <a:gd name="T27" fmla="*/ 533 h 1758"/>
              <a:gd name="T28" fmla="*/ 2014 w 2161"/>
              <a:gd name="T29" fmla="*/ 397 h 1758"/>
              <a:gd name="T30" fmla="*/ 1932 w 2161"/>
              <a:gd name="T31" fmla="*/ 292 h 1758"/>
              <a:gd name="T32" fmla="*/ 1804 w 2161"/>
              <a:gd name="T33" fmla="*/ 240 h 1758"/>
              <a:gd name="T34" fmla="*/ 1668 w 2161"/>
              <a:gd name="T35" fmla="*/ 167 h 1758"/>
              <a:gd name="T36" fmla="*/ 1576 w 2161"/>
              <a:gd name="T37" fmla="*/ 209 h 1758"/>
              <a:gd name="T38" fmla="*/ 1503 w 2161"/>
              <a:gd name="T39" fmla="*/ 292 h 1758"/>
              <a:gd name="T40" fmla="*/ 1440 w 2161"/>
              <a:gd name="T41" fmla="*/ 377 h 1758"/>
              <a:gd name="T42" fmla="*/ 1339 w 2161"/>
              <a:gd name="T43" fmla="*/ 502 h 1758"/>
              <a:gd name="T44" fmla="*/ 1221 w 2161"/>
              <a:gd name="T45" fmla="*/ 617 h 1758"/>
              <a:gd name="T46" fmla="*/ 1129 w 2161"/>
              <a:gd name="T47" fmla="*/ 659 h 1758"/>
              <a:gd name="T48" fmla="*/ 1002 w 2161"/>
              <a:gd name="T49" fmla="*/ 544 h 1758"/>
              <a:gd name="T50" fmla="*/ 865 w 2161"/>
              <a:gd name="T51" fmla="*/ 387 h 1758"/>
              <a:gd name="T52" fmla="*/ 728 w 2161"/>
              <a:gd name="T53" fmla="*/ 282 h 1758"/>
              <a:gd name="T54" fmla="*/ 574 w 2161"/>
              <a:gd name="T55" fmla="*/ 125 h 1758"/>
              <a:gd name="T56" fmla="*/ 382 w 2161"/>
              <a:gd name="T57" fmla="*/ 10 h 1758"/>
              <a:gd name="T58" fmla="*/ 246 w 2161"/>
              <a:gd name="T59" fmla="*/ 0 h 1758"/>
              <a:gd name="T60" fmla="*/ 136 w 2161"/>
              <a:gd name="T61" fmla="*/ 62 h 1758"/>
              <a:gd name="T62" fmla="*/ 54 w 2161"/>
              <a:gd name="T63" fmla="*/ 209 h 1758"/>
              <a:gd name="T64" fmla="*/ 27 w 2161"/>
              <a:gd name="T65" fmla="*/ 377 h 1758"/>
              <a:gd name="T66" fmla="*/ 18 w 2161"/>
              <a:gd name="T67" fmla="*/ 564 h 1758"/>
              <a:gd name="T68" fmla="*/ 0 w 2161"/>
              <a:gd name="T69" fmla="*/ 722 h 1758"/>
              <a:gd name="T70" fmla="*/ 0 w 2161"/>
              <a:gd name="T71" fmla="*/ 847 h 1758"/>
              <a:gd name="T72" fmla="*/ 0 w 2161"/>
              <a:gd name="T73" fmla="*/ 972 h 1758"/>
              <a:gd name="T74" fmla="*/ 8 w 2161"/>
              <a:gd name="T75" fmla="*/ 1139 h 1758"/>
              <a:gd name="T76" fmla="*/ 45 w 2161"/>
              <a:gd name="T77" fmla="*/ 1265 h 1758"/>
              <a:gd name="T78" fmla="*/ 127 w 2161"/>
              <a:gd name="T79" fmla="*/ 1443 h 1758"/>
              <a:gd name="T80" fmla="*/ 246 w 2161"/>
              <a:gd name="T81" fmla="*/ 1589 h 1758"/>
              <a:gd name="T82" fmla="*/ 409 w 2161"/>
              <a:gd name="T83" fmla="*/ 1694 h 1758"/>
              <a:gd name="T84" fmla="*/ 655 w 2161"/>
              <a:gd name="T85" fmla="*/ 1757 h 1758"/>
              <a:gd name="T86" fmla="*/ 838 w 2161"/>
              <a:gd name="T87" fmla="*/ 1736 h 1758"/>
              <a:gd name="T88" fmla="*/ 984 w 2161"/>
              <a:gd name="T89" fmla="*/ 1632 h 1758"/>
              <a:gd name="T90" fmla="*/ 1029 w 2161"/>
              <a:gd name="T91" fmla="*/ 1474 h 1758"/>
              <a:gd name="T92" fmla="*/ 1048 w 2161"/>
              <a:gd name="T93" fmla="*/ 1328 h 1758"/>
              <a:gd name="T94" fmla="*/ 1107 w 2161"/>
              <a:gd name="T95" fmla="*/ 1220 h 175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61"/>
              <a:gd name="T145" fmla="*/ 0 h 1758"/>
              <a:gd name="T146" fmla="*/ 2161 w 2161"/>
              <a:gd name="T147" fmla="*/ 1758 h 175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61" h="1758">
                <a:moveTo>
                  <a:pt x="1107" y="1220"/>
                </a:moveTo>
                <a:lnTo>
                  <a:pt x="1148" y="1276"/>
                </a:lnTo>
                <a:lnTo>
                  <a:pt x="1175" y="1297"/>
                </a:lnTo>
                <a:lnTo>
                  <a:pt x="1194" y="1317"/>
                </a:lnTo>
                <a:lnTo>
                  <a:pt x="1221" y="1339"/>
                </a:lnTo>
                <a:lnTo>
                  <a:pt x="1257" y="1380"/>
                </a:lnTo>
                <a:lnTo>
                  <a:pt x="1285" y="1401"/>
                </a:lnTo>
                <a:lnTo>
                  <a:pt x="1312" y="1422"/>
                </a:lnTo>
                <a:lnTo>
                  <a:pt x="1339" y="1443"/>
                </a:lnTo>
                <a:lnTo>
                  <a:pt x="1375" y="1485"/>
                </a:lnTo>
                <a:lnTo>
                  <a:pt x="1394" y="1485"/>
                </a:lnTo>
                <a:lnTo>
                  <a:pt x="1421" y="1517"/>
                </a:lnTo>
                <a:lnTo>
                  <a:pt x="1440" y="1527"/>
                </a:lnTo>
                <a:lnTo>
                  <a:pt x="1467" y="1558"/>
                </a:lnTo>
                <a:lnTo>
                  <a:pt x="1513" y="1589"/>
                </a:lnTo>
                <a:lnTo>
                  <a:pt x="1558" y="1610"/>
                </a:lnTo>
                <a:lnTo>
                  <a:pt x="1585" y="1621"/>
                </a:lnTo>
                <a:lnTo>
                  <a:pt x="1613" y="1632"/>
                </a:lnTo>
                <a:lnTo>
                  <a:pt x="1649" y="1642"/>
                </a:lnTo>
                <a:lnTo>
                  <a:pt x="1686" y="1652"/>
                </a:lnTo>
                <a:lnTo>
                  <a:pt x="1713" y="1652"/>
                </a:lnTo>
                <a:lnTo>
                  <a:pt x="1759" y="1652"/>
                </a:lnTo>
                <a:lnTo>
                  <a:pt x="1795" y="1652"/>
                </a:lnTo>
                <a:lnTo>
                  <a:pt x="1822" y="1652"/>
                </a:lnTo>
                <a:lnTo>
                  <a:pt x="1859" y="1642"/>
                </a:lnTo>
                <a:lnTo>
                  <a:pt x="1886" y="1632"/>
                </a:lnTo>
                <a:lnTo>
                  <a:pt x="1932" y="1610"/>
                </a:lnTo>
                <a:lnTo>
                  <a:pt x="1959" y="1589"/>
                </a:lnTo>
                <a:lnTo>
                  <a:pt x="1987" y="1579"/>
                </a:lnTo>
                <a:lnTo>
                  <a:pt x="2005" y="1547"/>
                </a:lnTo>
                <a:lnTo>
                  <a:pt x="2032" y="1506"/>
                </a:lnTo>
                <a:lnTo>
                  <a:pt x="2059" y="1454"/>
                </a:lnTo>
                <a:lnTo>
                  <a:pt x="2068" y="1422"/>
                </a:lnTo>
                <a:lnTo>
                  <a:pt x="2087" y="1391"/>
                </a:lnTo>
                <a:lnTo>
                  <a:pt x="2105" y="1349"/>
                </a:lnTo>
                <a:lnTo>
                  <a:pt x="2123" y="1317"/>
                </a:lnTo>
                <a:lnTo>
                  <a:pt x="2132" y="1286"/>
                </a:lnTo>
                <a:lnTo>
                  <a:pt x="2141" y="1244"/>
                </a:lnTo>
                <a:lnTo>
                  <a:pt x="2150" y="1192"/>
                </a:lnTo>
                <a:lnTo>
                  <a:pt x="2150" y="1161"/>
                </a:lnTo>
                <a:lnTo>
                  <a:pt x="2150" y="1129"/>
                </a:lnTo>
                <a:lnTo>
                  <a:pt x="2160" y="1087"/>
                </a:lnTo>
                <a:lnTo>
                  <a:pt x="2160" y="1046"/>
                </a:lnTo>
                <a:lnTo>
                  <a:pt x="2160" y="1004"/>
                </a:lnTo>
                <a:lnTo>
                  <a:pt x="2160" y="952"/>
                </a:lnTo>
                <a:lnTo>
                  <a:pt x="2160" y="920"/>
                </a:lnTo>
                <a:lnTo>
                  <a:pt x="2160" y="878"/>
                </a:lnTo>
                <a:lnTo>
                  <a:pt x="2160" y="847"/>
                </a:lnTo>
                <a:lnTo>
                  <a:pt x="2160" y="805"/>
                </a:lnTo>
                <a:lnTo>
                  <a:pt x="2160" y="763"/>
                </a:lnTo>
                <a:lnTo>
                  <a:pt x="2150" y="732"/>
                </a:lnTo>
                <a:lnTo>
                  <a:pt x="2132" y="690"/>
                </a:lnTo>
                <a:lnTo>
                  <a:pt x="2123" y="659"/>
                </a:lnTo>
                <a:lnTo>
                  <a:pt x="2114" y="617"/>
                </a:lnTo>
                <a:lnTo>
                  <a:pt x="2095" y="575"/>
                </a:lnTo>
                <a:lnTo>
                  <a:pt x="2077" y="533"/>
                </a:lnTo>
                <a:lnTo>
                  <a:pt x="2068" y="502"/>
                </a:lnTo>
                <a:lnTo>
                  <a:pt x="2059" y="460"/>
                </a:lnTo>
                <a:lnTo>
                  <a:pt x="2041" y="439"/>
                </a:lnTo>
                <a:lnTo>
                  <a:pt x="2014" y="397"/>
                </a:lnTo>
                <a:lnTo>
                  <a:pt x="1987" y="366"/>
                </a:lnTo>
                <a:lnTo>
                  <a:pt x="1968" y="324"/>
                </a:lnTo>
                <a:lnTo>
                  <a:pt x="1941" y="314"/>
                </a:lnTo>
                <a:lnTo>
                  <a:pt x="1932" y="292"/>
                </a:lnTo>
                <a:lnTo>
                  <a:pt x="1895" y="272"/>
                </a:lnTo>
                <a:lnTo>
                  <a:pt x="1868" y="261"/>
                </a:lnTo>
                <a:lnTo>
                  <a:pt x="1831" y="251"/>
                </a:lnTo>
                <a:lnTo>
                  <a:pt x="1804" y="240"/>
                </a:lnTo>
                <a:lnTo>
                  <a:pt x="1777" y="220"/>
                </a:lnTo>
                <a:lnTo>
                  <a:pt x="1731" y="209"/>
                </a:lnTo>
                <a:lnTo>
                  <a:pt x="1694" y="188"/>
                </a:lnTo>
                <a:lnTo>
                  <a:pt x="1668" y="167"/>
                </a:lnTo>
                <a:lnTo>
                  <a:pt x="1649" y="167"/>
                </a:lnTo>
                <a:lnTo>
                  <a:pt x="1622" y="167"/>
                </a:lnTo>
                <a:lnTo>
                  <a:pt x="1603" y="199"/>
                </a:lnTo>
                <a:lnTo>
                  <a:pt x="1576" y="209"/>
                </a:lnTo>
                <a:lnTo>
                  <a:pt x="1567" y="230"/>
                </a:lnTo>
                <a:lnTo>
                  <a:pt x="1549" y="251"/>
                </a:lnTo>
                <a:lnTo>
                  <a:pt x="1531" y="282"/>
                </a:lnTo>
                <a:lnTo>
                  <a:pt x="1503" y="292"/>
                </a:lnTo>
                <a:lnTo>
                  <a:pt x="1494" y="314"/>
                </a:lnTo>
                <a:lnTo>
                  <a:pt x="1476" y="324"/>
                </a:lnTo>
                <a:lnTo>
                  <a:pt x="1458" y="345"/>
                </a:lnTo>
                <a:lnTo>
                  <a:pt x="1440" y="377"/>
                </a:lnTo>
                <a:lnTo>
                  <a:pt x="1421" y="397"/>
                </a:lnTo>
                <a:lnTo>
                  <a:pt x="1385" y="439"/>
                </a:lnTo>
                <a:lnTo>
                  <a:pt x="1367" y="460"/>
                </a:lnTo>
                <a:lnTo>
                  <a:pt x="1339" y="502"/>
                </a:lnTo>
                <a:lnTo>
                  <a:pt x="1312" y="523"/>
                </a:lnTo>
                <a:lnTo>
                  <a:pt x="1275" y="564"/>
                </a:lnTo>
                <a:lnTo>
                  <a:pt x="1248" y="596"/>
                </a:lnTo>
                <a:lnTo>
                  <a:pt x="1221" y="617"/>
                </a:lnTo>
                <a:lnTo>
                  <a:pt x="1202" y="627"/>
                </a:lnTo>
                <a:lnTo>
                  <a:pt x="1184" y="659"/>
                </a:lnTo>
                <a:lnTo>
                  <a:pt x="1157" y="659"/>
                </a:lnTo>
                <a:lnTo>
                  <a:pt x="1129" y="659"/>
                </a:lnTo>
                <a:lnTo>
                  <a:pt x="1093" y="617"/>
                </a:lnTo>
                <a:lnTo>
                  <a:pt x="1057" y="596"/>
                </a:lnTo>
                <a:lnTo>
                  <a:pt x="1029" y="564"/>
                </a:lnTo>
                <a:lnTo>
                  <a:pt x="1002" y="544"/>
                </a:lnTo>
                <a:lnTo>
                  <a:pt x="966" y="502"/>
                </a:lnTo>
                <a:lnTo>
                  <a:pt x="920" y="460"/>
                </a:lnTo>
                <a:lnTo>
                  <a:pt x="893" y="418"/>
                </a:lnTo>
                <a:lnTo>
                  <a:pt x="865" y="387"/>
                </a:lnTo>
                <a:lnTo>
                  <a:pt x="829" y="345"/>
                </a:lnTo>
                <a:lnTo>
                  <a:pt x="801" y="345"/>
                </a:lnTo>
                <a:lnTo>
                  <a:pt x="765" y="314"/>
                </a:lnTo>
                <a:lnTo>
                  <a:pt x="728" y="282"/>
                </a:lnTo>
                <a:lnTo>
                  <a:pt x="710" y="251"/>
                </a:lnTo>
                <a:lnTo>
                  <a:pt x="674" y="209"/>
                </a:lnTo>
                <a:lnTo>
                  <a:pt x="619" y="167"/>
                </a:lnTo>
                <a:lnTo>
                  <a:pt x="574" y="125"/>
                </a:lnTo>
                <a:lnTo>
                  <a:pt x="510" y="84"/>
                </a:lnTo>
                <a:lnTo>
                  <a:pt x="446" y="42"/>
                </a:lnTo>
                <a:lnTo>
                  <a:pt x="409" y="21"/>
                </a:lnTo>
                <a:lnTo>
                  <a:pt x="382" y="10"/>
                </a:lnTo>
                <a:lnTo>
                  <a:pt x="337" y="10"/>
                </a:lnTo>
                <a:lnTo>
                  <a:pt x="309" y="0"/>
                </a:lnTo>
                <a:lnTo>
                  <a:pt x="273" y="0"/>
                </a:lnTo>
                <a:lnTo>
                  <a:pt x="246" y="0"/>
                </a:lnTo>
                <a:lnTo>
                  <a:pt x="218" y="0"/>
                </a:lnTo>
                <a:lnTo>
                  <a:pt x="191" y="0"/>
                </a:lnTo>
                <a:lnTo>
                  <a:pt x="163" y="21"/>
                </a:lnTo>
                <a:lnTo>
                  <a:pt x="136" y="62"/>
                </a:lnTo>
                <a:lnTo>
                  <a:pt x="109" y="105"/>
                </a:lnTo>
                <a:lnTo>
                  <a:pt x="73" y="146"/>
                </a:lnTo>
                <a:lnTo>
                  <a:pt x="73" y="167"/>
                </a:lnTo>
                <a:lnTo>
                  <a:pt x="54" y="209"/>
                </a:lnTo>
                <a:lnTo>
                  <a:pt x="45" y="230"/>
                </a:lnTo>
                <a:lnTo>
                  <a:pt x="36" y="282"/>
                </a:lnTo>
                <a:lnTo>
                  <a:pt x="36" y="324"/>
                </a:lnTo>
                <a:lnTo>
                  <a:pt x="27" y="377"/>
                </a:lnTo>
                <a:lnTo>
                  <a:pt x="27" y="418"/>
                </a:lnTo>
                <a:lnTo>
                  <a:pt x="18" y="481"/>
                </a:lnTo>
                <a:lnTo>
                  <a:pt x="18" y="523"/>
                </a:lnTo>
                <a:lnTo>
                  <a:pt x="18" y="564"/>
                </a:lnTo>
                <a:lnTo>
                  <a:pt x="8" y="607"/>
                </a:lnTo>
                <a:lnTo>
                  <a:pt x="8" y="648"/>
                </a:lnTo>
                <a:lnTo>
                  <a:pt x="8" y="690"/>
                </a:lnTo>
                <a:lnTo>
                  <a:pt x="0" y="722"/>
                </a:lnTo>
                <a:lnTo>
                  <a:pt x="0" y="763"/>
                </a:lnTo>
                <a:lnTo>
                  <a:pt x="0" y="794"/>
                </a:lnTo>
                <a:lnTo>
                  <a:pt x="0" y="816"/>
                </a:lnTo>
                <a:lnTo>
                  <a:pt x="0" y="847"/>
                </a:lnTo>
                <a:lnTo>
                  <a:pt x="0" y="878"/>
                </a:lnTo>
                <a:lnTo>
                  <a:pt x="0" y="899"/>
                </a:lnTo>
                <a:lnTo>
                  <a:pt x="0" y="941"/>
                </a:lnTo>
                <a:lnTo>
                  <a:pt x="0" y="972"/>
                </a:lnTo>
                <a:lnTo>
                  <a:pt x="0" y="1004"/>
                </a:lnTo>
                <a:lnTo>
                  <a:pt x="0" y="1046"/>
                </a:lnTo>
                <a:lnTo>
                  <a:pt x="0" y="1108"/>
                </a:lnTo>
                <a:lnTo>
                  <a:pt x="8" y="1139"/>
                </a:lnTo>
                <a:lnTo>
                  <a:pt x="18" y="1171"/>
                </a:lnTo>
                <a:lnTo>
                  <a:pt x="18" y="1202"/>
                </a:lnTo>
                <a:lnTo>
                  <a:pt x="36" y="1234"/>
                </a:lnTo>
                <a:lnTo>
                  <a:pt x="45" y="1265"/>
                </a:lnTo>
                <a:lnTo>
                  <a:pt x="54" y="1297"/>
                </a:lnTo>
                <a:lnTo>
                  <a:pt x="73" y="1339"/>
                </a:lnTo>
                <a:lnTo>
                  <a:pt x="109" y="1401"/>
                </a:lnTo>
                <a:lnTo>
                  <a:pt x="127" y="1443"/>
                </a:lnTo>
                <a:lnTo>
                  <a:pt x="155" y="1464"/>
                </a:lnTo>
                <a:lnTo>
                  <a:pt x="182" y="1506"/>
                </a:lnTo>
                <a:lnTo>
                  <a:pt x="209" y="1547"/>
                </a:lnTo>
                <a:lnTo>
                  <a:pt x="246" y="1589"/>
                </a:lnTo>
                <a:lnTo>
                  <a:pt x="273" y="1621"/>
                </a:lnTo>
                <a:lnTo>
                  <a:pt x="309" y="1652"/>
                </a:lnTo>
                <a:lnTo>
                  <a:pt x="346" y="1663"/>
                </a:lnTo>
                <a:lnTo>
                  <a:pt x="409" y="1694"/>
                </a:lnTo>
                <a:lnTo>
                  <a:pt x="501" y="1725"/>
                </a:lnTo>
                <a:lnTo>
                  <a:pt x="592" y="1747"/>
                </a:lnTo>
                <a:lnTo>
                  <a:pt x="628" y="1757"/>
                </a:lnTo>
                <a:lnTo>
                  <a:pt x="655" y="1757"/>
                </a:lnTo>
                <a:lnTo>
                  <a:pt x="692" y="1757"/>
                </a:lnTo>
                <a:lnTo>
                  <a:pt x="747" y="1757"/>
                </a:lnTo>
                <a:lnTo>
                  <a:pt x="793" y="1757"/>
                </a:lnTo>
                <a:lnTo>
                  <a:pt x="838" y="1736"/>
                </a:lnTo>
                <a:lnTo>
                  <a:pt x="893" y="1715"/>
                </a:lnTo>
                <a:lnTo>
                  <a:pt x="911" y="1694"/>
                </a:lnTo>
                <a:lnTo>
                  <a:pt x="948" y="1673"/>
                </a:lnTo>
                <a:lnTo>
                  <a:pt x="984" y="1632"/>
                </a:lnTo>
                <a:lnTo>
                  <a:pt x="1002" y="1589"/>
                </a:lnTo>
                <a:lnTo>
                  <a:pt x="1011" y="1558"/>
                </a:lnTo>
                <a:lnTo>
                  <a:pt x="1021" y="1506"/>
                </a:lnTo>
                <a:lnTo>
                  <a:pt x="1029" y="1474"/>
                </a:lnTo>
                <a:lnTo>
                  <a:pt x="1039" y="1422"/>
                </a:lnTo>
                <a:lnTo>
                  <a:pt x="1039" y="1391"/>
                </a:lnTo>
                <a:lnTo>
                  <a:pt x="1048" y="1359"/>
                </a:lnTo>
                <a:lnTo>
                  <a:pt x="1048" y="1328"/>
                </a:lnTo>
                <a:lnTo>
                  <a:pt x="1057" y="1297"/>
                </a:lnTo>
                <a:lnTo>
                  <a:pt x="1075" y="1265"/>
                </a:lnTo>
                <a:lnTo>
                  <a:pt x="1107" y="122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1" name="Freeform 5"/>
          <p:cNvSpPr>
            <a:spLocks/>
          </p:cNvSpPr>
          <p:nvPr/>
        </p:nvSpPr>
        <p:spPr bwMode="auto">
          <a:xfrm>
            <a:off x="5349875" y="3762375"/>
            <a:ext cx="3049588" cy="2790825"/>
          </a:xfrm>
          <a:custGeom>
            <a:avLst/>
            <a:gdLst>
              <a:gd name="T0" fmla="*/ 1194 w 2161"/>
              <a:gd name="T1" fmla="*/ 1318 h 1758"/>
              <a:gd name="T2" fmla="*/ 1312 w 2161"/>
              <a:gd name="T3" fmla="*/ 1423 h 1758"/>
              <a:gd name="T4" fmla="*/ 1421 w 2161"/>
              <a:gd name="T5" fmla="*/ 1518 h 1758"/>
              <a:gd name="T6" fmla="*/ 1558 w 2161"/>
              <a:gd name="T7" fmla="*/ 1611 h 1758"/>
              <a:gd name="T8" fmla="*/ 1686 w 2161"/>
              <a:gd name="T9" fmla="*/ 1653 h 1758"/>
              <a:gd name="T10" fmla="*/ 1822 w 2161"/>
              <a:gd name="T11" fmla="*/ 1653 h 1758"/>
              <a:gd name="T12" fmla="*/ 1959 w 2161"/>
              <a:gd name="T13" fmla="*/ 1590 h 1758"/>
              <a:gd name="T14" fmla="*/ 2059 w 2161"/>
              <a:gd name="T15" fmla="*/ 1455 h 1758"/>
              <a:gd name="T16" fmla="*/ 2123 w 2161"/>
              <a:gd name="T17" fmla="*/ 1318 h 1758"/>
              <a:gd name="T18" fmla="*/ 2150 w 2161"/>
              <a:gd name="T19" fmla="*/ 1162 h 1758"/>
              <a:gd name="T20" fmla="*/ 2160 w 2161"/>
              <a:gd name="T21" fmla="*/ 1005 h 1758"/>
              <a:gd name="T22" fmla="*/ 2160 w 2161"/>
              <a:gd name="T23" fmla="*/ 848 h 1758"/>
              <a:gd name="T24" fmla="*/ 2132 w 2161"/>
              <a:gd name="T25" fmla="*/ 691 h 1758"/>
              <a:gd name="T26" fmla="*/ 2077 w 2161"/>
              <a:gd name="T27" fmla="*/ 534 h 1758"/>
              <a:gd name="T28" fmla="*/ 2014 w 2161"/>
              <a:gd name="T29" fmla="*/ 398 h 1758"/>
              <a:gd name="T30" fmla="*/ 1932 w 2161"/>
              <a:gd name="T31" fmla="*/ 293 h 1758"/>
              <a:gd name="T32" fmla="*/ 1804 w 2161"/>
              <a:gd name="T33" fmla="*/ 241 h 1758"/>
              <a:gd name="T34" fmla="*/ 1668 w 2161"/>
              <a:gd name="T35" fmla="*/ 168 h 1758"/>
              <a:gd name="T36" fmla="*/ 1576 w 2161"/>
              <a:gd name="T37" fmla="*/ 210 h 1758"/>
              <a:gd name="T38" fmla="*/ 1503 w 2161"/>
              <a:gd name="T39" fmla="*/ 293 h 1758"/>
              <a:gd name="T40" fmla="*/ 1440 w 2161"/>
              <a:gd name="T41" fmla="*/ 378 h 1758"/>
              <a:gd name="T42" fmla="*/ 1339 w 2161"/>
              <a:gd name="T43" fmla="*/ 503 h 1758"/>
              <a:gd name="T44" fmla="*/ 1221 w 2161"/>
              <a:gd name="T45" fmla="*/ 618 h 1758"/>
              <a:gd name="T46" fmla="*/ 1129 w 2161"/>
              <a:gd name="T47" fmla="*/ 660 h 1758"/>
              <a:gd name="T48" fmla="*/ 1002 w 2161"/>
              <a:gd name="T49" fmla="*/ 545 h 1758"/>
              <a:gd name="T50" fmla="*/ 865 w 2161"/>
              <a:gd name="T51" fmla="*/ 388 h 1758"/>
              <a:gd name="T52" fmla="*/ 728 w 2161"/>
              <a:gd name="T53" fmla="*/ 283 h 1758"/>
              <a:gd name="T54" fmla="*/ 574 w 2161"/>
              <a:gd name="T55" fmla="*/ 126 h 1758"/>
              <a:gd name="T56" fmla="*/ 382 w 2161"/>
              <a:gd name="T57" fmla="*/ 11 h 1758"/>
              <a:gd name="T58" fmla="*/ 246 w 2161"/>
              <a:gd name="T59" fmla="*/ 0 h 1758"/>
              <a:gd name="T60" fmla="*/ 136 w 2161"/>
              <a:gd name="T61" fmla="*/ 63 h 1758"/>
              <a:gd name="T62" fmla="*/ 54 w 2161"/>
              <a:gd name="T63" fmla="*/ 210 h 1758"/>
              <a:gd name="T64" fmla="*/ 27 w 2161"/>
              <a:gd name="T65" fmla="*/ 378 h 1758"/>
              <a:gd name="T66" fmla="*/ 18 w 2161"/>
              <a:gd name="T67" fmla="*/ 565 h 1758"/>
              <a:gd name="T68" fmla="*/ 0 w 2161"/>
              <a:gd name="T69" fmla="*/ 723 h 1758"/>
              <a:gd name="T70" fmla="*/ 0 w 2161"/>
              <a:gd name="T71" fmla="*/ 848 h 1758"/>
              <a:gd name="T72" fmla="*/ 0 w 2161"/>
              <a:gd name="T73" fmla="*/ 973 h 1758"/>
              <a:gd name="T74" fmla="*/ 8 w 2161"/>
              <a:gd name="T75" fmla="*/ 1140 h 1758"/>
              <a:gd name="T76" fmla="*/ 45 w 2161"/>
              <a:gd name="T77" fmla="*/ 1266 h 1758"/>
              <a:gd name="T78" fmla="*/ 127 w 2161"/>
              <a:gd name="T79" fmla="*/ 1444 h 1758"/>
              <a:gd name="T80" fmla="*/ 246 w 2161"/>
              <a:gd name="T81" fmla="*/ 1590 h 1758"/>
              <a:gd name="T82" fmla="*/ 409 w 2161"/>
              <a:gd name="T83" fmla="*/ 1695 h 1758"/>
              <a:gd name="T84" fmla="*/ 655 w 2161"/>
              <a:gd name="T85" fmla="*/ 1757 h 1758"/>
              <a:gd name="T86" fmla="*/ 838 w 2161"/>
              <a:gd name="T87" fmla="*/ 1737 h 1758"/>
              <a:gd name="T88" fmla="*/ 984 w 2161"/>
              <a:gd name="T89" fmla="*/ 1633 h 1758"/>
              <a:gd name="T90" fmla="*/ 1029 w 2161"/>
              <a:gd name="T91" fmla="*/ 1475 h 1758"/>
              <a:gd name="T92" fmla="*/ 1048 w 2161"/>
              <a:gd name="T93" fmla="*/ 1329 h 1758"/>
              <a:gd name="T94" fmla="*/ 1107 w 2161"/>
              <a:gd name="T95" fmla="*/ 1221 h 175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61"/>
              <a:gd name="T145" fmla="*/ 0 h 1758"/>
              <a:gd name="T146" fmla="*/ 2161 w 2161"/>
              <a:gd name="T147" fmla="*/ 1758 h 175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61" h="1758">
                <a:moveTo>
                  <a:pt x="1107" y="1221"/>
                </a:moveTo>
                <a:lnTo>
                  <a:pt x="1148" y="1277"/>
                </a:lnTo>
                <a:lnTo>
                  <a:pt x="1175" y="1298"/>
                </a:lnTo>
                <a:lnTo>
                  <a:pt x="1194" y="1318"/>
                </a:lnTo>
                <a:lnTo>
                  <a:pt x="1221" y="1340"/>
                </a:lnTo>
                <a:lnTo>
                  <a:pt x="1257" y="1381"/>
                </a:lnTo>
                <a:lnTo>
                  <a:pt x="1285" y="1402"/>
                </a:lnTo>
                <a:lnTo>
                  <a:pt x="1312" y="1423"/>
                </a:lnTo>
                <a:lnTo>
                  <a:pt x="1339" y="1444"/>
                </a:lnTo>
                <a:lnTo>
                  <a:pt x="1375" y="1486"/>
                </a:lnTo>
                <a:lnTo>
                  <a:pt x="1394" y="1486"/>
                </a:lnTo>
                <a:lnTo>
                  <a:pt x="1421" y="1518"/>
                </a:lnTo>
                <a:lnTo>
                  <a:pt x="1440" y="1528"/>
                </a:lnTo>
                <a:lnTo>
                  <a:pt x="1467" y="1559"/>
                </a:lnTo>
                <a:lnTo>
                  <a:pt x="1513" y="1590"/>
                </a:lnTo>
                <a:lnTo>
                  <a:pt x="1558" y="1611"/>
                </a:lnTo>
                <a:lnTo>
                  <a:pt x="1585" y="1622"/>
                </a:lnTo>
                <a:lnTo>
                  <a:pt x="1613" y="1633"/>
                </a:lnTo>
                <a:lnTo>
                  <a:pt x="1649" y="1643"/>
                </a:lnTo>
                <a:lnTo>
                  <a:pt x="1686" y="1653"/>
                </a:lnTo>
                <a:lnTo>
                  <a:pt x="1713" y="1653"/>
                </a:lnTo>
                <a:lnTo>
                  <a:pt x="1759" y="1653"/>
                </a:lnTo>
                <a:lnTo>
                  <a:pt x="1795" y="1653"/>
                </a:lnTo>
                <a:lnTo>
                  <a:pt x="1822" y="1653"/>
                </a:lnTo>
                <a:lnTo>
                  <a:pt x="1859" y="1643"/>
                </a:lnTo>
                <a:lnTo>
                  <a:pt x="1886" y="1633"/>
                </a:lnTo>
                <a:lnTo>
                  <a:pt x="1932" y="1611"/>
                </a:lnTo>
                <a:lnTo>
                  <a:pt x="1959" y="1590"/>
                </a:lnTo>
                <a:lnTo>
                  <a:pt x="1987" y="1580"/>
                </a:lnTo>
                <a:lnTo>
                  <a:pt x="2005" y="1548"/>
                </a:lnTo>
                <a:lnTo>
                  <a:pt x="2032" y="1507"/>
                </a:lnTo>
                <a:lnTo>
                  <a:pt x="2059" y="1455"/>
                </a:lnTo>
                <a:lnTo>
                  <a:pt x="2068" y="1423"/>
                </a:lnTo>
                <a:lnTo>
                  <a:pt x="2087" y="1392"/>
                </a:lnTo>
                <a:lnTo>
                  <a:pt x="2105" y="1350"/>
                </a:lnTo>
                <a:lnTo>
                  <a:pt x="2123" y="1318"/>
                </a:lnTo>
                <a:lnTo>
                  <a:pt x="2132" y="1287"/>
                </a:lnTo>
                <a:lnTo>
                  <a:pt x="2141" y="1245"/>
                </a:lnTo>
                <a:lnTo>
                  <a:pt x="2150" y="1193"/>
                </a:lnTo>
                <a:lnTo>
                  <a:pt x="2150" y="1162"/>
                </a:lnTo>
                <a:lnTo>
                  <a:pt x="2150" y="1130"/>
                </a:lnTo>
                <a:lnTo>
                  <a:pt x="2160" y="1088"/>
                </a:lnTo>
                <a:lnTo>
                  <a:pt x="2160" y="1047"/>
                </a:lnTo>
                <a:lnTo>
                  <a:pt x="2160" y="1005"/>
                </a:lnTo>
                <a:lnTo>
                  <a:pt x="2160" y="953"/>
                </a:lnTo>
                <a:lnTo>
                  <a:pt x="2160" y="921"/>
                </a:lnTo>
                <a:lnTo>
                  <a:pt x="2160" y="879"/>
                </a:lnTo>
                <a:lnTo>
                  <a:pt x="2160" y="848"/>
                </a:lnTo>
                <a:lnTo>
                  <a:pt x="2160" y="806"/>
                </a:lnTo>
                <a:lnTo>
                  <a:pt x="2160" y="764"/>
                </a:lnTo>
                <a:lnTo>
                  <a:pt x="2150" y="733"/>
                </a:lnTo>
                <a:lnTo>
                  <a:pt x="2132" y="691"/>
                </a:lnTo>
                <a:lnTo>
                  <a:pt x="2123" y="660"/>
                </a:lnTo>
                <a:lnTo>
                  <a:pt x="2114" y="618"/>
                </a:lnTo>
                <a:lnTo>
                  <a:pt x="2095" y="576"/>
                </a:lnTo>
                <a:lnTo>
                  <a:pt x="2077" y="534"/>
                </a:lnTo>
                <a:lnTo>
                  <a:pt x="2068" y="503"/>
                </a:lnTo>
                <a:lnTo>
                  <a:pt x="2059" y="461"/>
                </a:lnTo>
                <a:lnTo>
                  <a:pt x="2041" y="440"/>
                </a:lnTo>
                <a:lnTo>
                  <a:pt x="2014" y="398"/>
                </a:lnTo>
                <a:lnTo>
                  <a:pt x="1987" y="367"/>
                </a:lnTo>
                <a:lnTo>
                  <a:pt x="1968" y="325"/>
                </a:lnTo>
                <a:lnTo>
                  <a:pt x="1941" y="315"/>
                </a:lnTo>
                <a:lnTo>
                  <a:pt x="1932" y="293"/>
                </a:lnTo>
                <a:lnTo>
                  <a:pt x="1895" y="273"/>
                </a:lnTo>
                <a:lnTo>
                  <a:pt x="1868" y="262"/>
                </a:lnTo>
                <a:lnTo>
                  <a:pt x="1831" y="252"/>
                </a:lnTo>
                <a:lnTo>
                  <a:pt x="1804" y="241"/>
                </a:lnTo>
                <a:lnTo>
                  <a:pt x="1777" y="221"/>
                </a:lnTo>
                <a:lnTo>
                  <a:pt x="1731" y="210"/>
                </a:lnTo>
                <a:lnTo>
                  <a:pt x="1694" y="189"/>
                </a:lnTo>
                <a:lnTo>
                  <a:pt x="1668" y="168"/>
                </a:lnTo>
                <a:lnTo>
                  <a:pt x="1649" y="168"/>
                </a:lnTo>
                <a:lnTo>
                  <a:pt x="1622" y="168"/>
                </a:lnTo>
                <a:lnTo>
                  <a:pt x="1603" y="200"/>
                </a:lnTo>
                <a:lnTo>
                  <a:pt x="1576" y="210"/>
                </a:lnTo>
                <a:lnTo>
                  <a:pt x="1567" y="231"/>
                </a:lnTo>
                <a:lnTo>
                  <a:pt x="1549" y="252"/>
                </a:lnTo>
                <a:lnTo>
                  <a:pt x="1531" y="283"/>
                </a:lnTo>
                <a:lnTo>
                  <a:pt x="1503" y="293"/>
                </a:lnTo>
                <a:lnTo>
                  <a:pt x="1494" y="315"/>
                </a:lnTo>
                <a:lnTo>
                  <a:pt x="1476" y="325"/>
                </a:lnTo>
                <a:lnTo>
                  <a:pt x="1458" y="346"/>
                </a:lnTo>
                <a:lnTo>
                  <a:pt x="1440" y="378"/>
                </a:lnTo>
                <a:lnTo>
                  <a:pt x="1421" y="398"/>
                </a:lnTo>
                <a:lnTo>
                  <a:pt x="1385" y="440"/>
                </a:lnTo>
                <a:lnTo>
                  <a:pt x="1367" y="461"/>
                </a:lnTo>
                <a:lnTo>
                  <a:pt x="1339" y="503"/>
                </a:lnTo>
                <a:lnTo>
                  <a:pt x="1312" y="524"/>
                </a:lnTo>
                <a:lnTo>
                  <a:pt x="1275" y="565"/>
                </a:lnTo>
                <a:lnTo>
                  <a:pt x="1248" y="597"/>
                </a:lnTo>
                <a:lnTo>
                  <a:pt x="1221" y="618"/>
                </a:lnTo>
                <a:lnTo>
                  <a:pt x="1202" y="628"/>
                </a:lnTo>
                <a:lnTo>
                  <a:pt x="1184" y="660"/>
                </a:lnTo>
                <a:lnTo>
                  <a:pt x="1157" y="660"/>
                </a:lnTo>
                <a:lnTo>
                  <a:pt x="1129" y="660"/>
                </a:lnTo>
                <a:lnTo>
                  <a:pt x="1093" y="618"/>
                </a:lnTo>
                <a:lnTo>
                  <a:pt x="1057" y="597"/>
                </a:lnTo>
                <a:lnTo>
                  <a:pt x="1029" y="565"/>
                </a:lnTo>
                <a:lnTo>
                  <a:pt x="1002" y="545"/>
                </a:lnTo>
                <a:lnTo>
                  <a:pt x="966" y="503"/>
                </a:lnTo>
                <a:lnTo>
                  <a:pt x="920" y="461"/>
                </a:lnTo>
                <a:lnTo>
                  <a:pt x="893" y="419"/>
                </a:lnTo>
                <a:lnTo>
                  <a:pt x="865" y="388"/>
                </a:lnTo>
                <a:lnTo>
                  <a:pt x="829" y="346"/>
                </a:lnTo>
                <a:lnTo>
                  <a:pt x="801" y="346"/>
                </a:lnTo>
                <a:lnTo>
                  <a:pt x="765" y="315"/>
                </a:lnTo>
                <a:lnTo>
                  <a:pt x="728" y="283"/>
                </a:lnTo>
                <a:lnTo>
                  <a:pt x="710" y="252"/>
                </a:lnTo>
                <a:lnTo>
                  <a:pt x="674" y="210"/>
                </a:lnTo>
                <a:lnTo>
                  <a:pt x="619" y="168"/>
                </a:lnTo>
                <a:lnTo>
                  <a:pt x="574" y="126"/>
                </a:lnTo>
                <a:lnTo>
                  <a:pt x="510" y="85"/>
                </a:lnTo>
                <a:lnTo>
                  <a:pt x="446" y="43"/>
                </a:lnTo>
                <a:lnTo>
                  <a:pt x="409" y="22"/>
                </a:lnTo>
                <a:lnTo>
                  <a:pt x="382" y="11"/>
                </a:lnTo>
                <a:lnTo>
                  <a:pt x="337" y="11"/>
                </a:lnTo>
                <a:lnTo>
                  <a:pt x="309" y="0"/>
                </a:lnTo>
                <a:lnTo>
                  <a:pt x="273" y="0"/>
                </a:lnTo>
                <a:lnTo>
                  <a:pt x="246" y="0"/>
                </a:lnTo>
                <a:lnTo>
                  <a:pt x="218" y="0"/>
                </a:lnTo>
                <a:lnTo>
                  <a:pt x="191" y="0"/>
                </a:lnTo>
                <a:lnTo>
                  <a:pt x="163" y="22"/>
                </a:lnTo>
                <a:lnTo>
                  <a:pt x="136" y="63"/>
                </a:lnTo>
                <a:lnTo>
                  <a:pt x="109" y="106"/>
                </a:lnTo>
                <a:lnTo>
                  <a:pt x="73" y="147"/>
                </a:lnTo>
                <a:lnTo>
                  <a:pt x="73" y="168"/>
                </a:lnTo>
                <a:lnTo>
                  <a:pt x="54" y="210"/>
                </a:lnTo>
                <a:lnTo>
                  <a:pt x="45" y="231"/>
                </a:lnTo>
                <a:lnTo>
                  <a:pt x="36" y="283"/>
                </a:lnTo>
                <a:lnTo>
                  <a:pt x="36" y="325"/>
                </a:lnTo>
                <a:lnTo>
                  <a:pt x="27" y="378"/>
                </a:lnTo>
                <a:lnTo>
                  <a:pt x="27" y="419"/>
                </a:lnTo>
                <a:lnTo>
                  <a:pt x="18" y="482"/>
                </a:lnTo>
                <a:lnTo>
                  <a:pt x="18" y="524"/>
                </a:lnTo>
                <a:lnTo>
                  <a:pt x="18" y="565"/>
                </a:lnTo>
                <a:lnTo>
                  <a:pt x="8" y="608"/>
                </a:lnTo>
                <a:lnTo>
                  <a:pt x="8" y="649"/>
                </a:lnTo>
                <a:lnTo>
                  <a:pt x="8" y="691"/>
                </a:lnTo>
                <a:lnTo>
                  <a:pt x="0" y="723"/>
                </a:lnTo>
                <a:lnTo>
                  <a:pt x="0" y="764"/>
                </a:lnTo>
                <a:lnTo>
                  <a:pt x="0" y="795"/>
                </a:lnTo>
                <a:lnTo>
                  <a:pt x="0" y="817"/>
                </a:lnTo>
                <a:lnTo>
                  <a:pt x="0" y="848"/>
                </a:lnTo>
                <a:lnTo>
                  <a:pt x="0" y="879"/>
                </a:lnTo>
                <a:lnTo>
                  <a:pt x="0" y="900"/>
                </a:lnTo>
                <a:lnTo>
                  <a:pt x="0" y="942"/>
                </a:lnTo>
                <a:lnTo>
                  <a:pt x="0" y="973"/>
                </a:lnTo>
                <a:lnTo>
                  <a:pt x="0" y="1005"/>
                </a:lnTo>
                <a:lnTo>
                  <a:pt x="0" y="1047"/>
                </a:lnTo>
                <a:lnTo>
                  <a:pt x="0" y="1109"/>
                </a:lnTo>
                <a:lnTo>
                  <a:pt x="8" y="1140"/>
                </a:lnTo>
                <a:lnTo>
                  <a:pt x="18" y="1172"/>
                </a:lnTo>
                <a:lnTo>
                  <a:pt x="18" y="1203"/>
                </a:lnTo>
                <a:lnTo>
                  <a:pt x="36" y="1235"/>
                </a:lnTo>
                <a:lnTo>
                  <a:pt x="45" y="1266"/>
                </a:lnTo>
                <a:lnTo>
                  <a:pt x="54" y="1298"/>
                </a:lnTo>
                <a:lnTo>
                  <a:pt x="73" y="1340"/>
                </a:lnTo>
                <a:lnTo>
                  <a:pt x="109" y="1402"/>
                </a:lnTo>
                <a:lnTo>
                  <a:pt x="127" y="1444"/>
                </a:lnTo>
                <a:lnTo>
                  <a:pt x="155" y="1465"/>
                </a:lnTo>
                <a:lnTo>
                  <a:pt x="182" y="1507"/>
                </a:lnTo>
                <a:lnTo>
                  <a:pt x="209" y="1548"/>
                </a:lnTo>
                <a:lnTo>
                  <a:pt x="246" y="1590"/>
                </a:lnTo>
                <a:lnTo>
                  <a:pt x="273" y="1622"/>
                </a:lnTo>
                <a:lnTo>
                  <a:pt x="309" y="1653"/>
                </a:lnTo>
                <a:lnTo>
                  <a:pt x="346" y="1664"/>
                </a:lnTo>
                <a:lnTo>
                  <a:pt x="409" y="1695"/>
                </a:lnTo>
                <a:lnTo>
                  <a:pt x="501" y="1726"/>
                </a:lnTo>
                <a:lnTo>
                  <a:pt x="592" y="1748"/>
                </a:lnTo>
                <a:lnTo>
                  <a:pt x="628" y="1757"/>
                </a:lnTo>
                <a:lnTo>
                  <a:pt x="655" y="1757"/>
                </a:lnTo>
                <a:lnTo>
                  <a:pt x="692" y="1757"/>
                </a:lnTo>
                <a:lnTo>
                  <a:pt x="747" y="1757"/>
                </a:lnTo>
                <a:lnTo>
                  <a:pt x="793" y="1757"/>
                </a:lnTo>
                <a:lnTo>
                  <a:pt x="838" y="1737"/>
                </a:lnTo>
                <a:lnTo>
                  <a:pt x="893" y="1716"/>
                </a:lnTo>
                <a:lnTo>
                  <a:pt x="911" y="1695"/>
                </a:lnTo>
                <a:lnTo>
                  <a:pt x="948" y="1674"/>
                </a:lnTo>
                <a:lnTo>
                  <a:pt x="984" y="1633"/>
                </a:lnTo>
                <a:lnTo>
                  <a:pt x="1002" y="1590"/>
                </a:lnTo>
                <a:lnTo>
                  <a:pt x="1011" y="1559"/>
                </a:lnTo>
                <a:lnTo>
                  <a:pt x="1021" y="1507"/>
                </a:lnTo>
                <a:lnTo>
                  <a:pt x="1029" y="1475"/>
                </a:lnTo>
                <a:lnTo>
                  <a:pt x="1039" y="1423"/>
                </a:lnTo>
                <a:lnTo>
                  <a:pt x="1039" y="1392"/>
                </a:lnTo>
                <a:lnTo>
                  <a:pt x="1048" y="1360"/>
                </a:lnTo>
                <a:lnTo>
                  <a:pt x="1048" y="1329"/>
                </a:lnTo>
                <a:lnTo>
                  <a:pt x="1057" y="1298"/>
                </a:lnTo>
                <a:lnTo>
                  <a:pt x="1075" y="1266"/>
                </a:lnTo>
                <a:lnTo>
                  <a:pt x="1107" y="1221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>
            <a:off x="846138" y="1066800"/>
            <a:ext cx="1763712" cy="1830388"/>
          </a:xfrm>
          <a:custGeom>
            <a:avLst/>
            <a:gdLst>
              <a:gd name="T0" fmla="*/ 690 w 1249"/>
              <a:gd name="T1" fmla="*/ 864 h 1153"/>
              <a:gd name="T2" fmla="*/ 758 w 1249"/>
              <a:gd name="T3" fmla="*/ 933 h 1153"/>
              <a:gd name="T4" fmla="*/ 821 w 1249"/>
              <a:gd name="T5" fmla="*/ 995 h 1153"/>
              <a:gd name="T6" fmla="*/ 900 w 1249"/>
              <a:gd name="T7" fmla="*/ 1056 h 1153"/>
              <a:gd name="T8" fmla="*/ 974 w 1249"/>
              <a:gd name="T9" fmla="*/ 1084 h 1153"/>
              <a:gd name="T10" fmla="*/ 1053 w 1249"/>
              <a:gd name="T11" fmla="*/ 1084 h 1153"/>
              <a:gd name="T12" fmla="*/ 1132 w 1249"/>
              <a:gd name="T13" fmla="*/ 1042 h 1153"/>
              <a:gd name="T14" fmla="*/ 1190 w 1249"/>
              <a:gd name="T15" fmla="*/ 953 h 1153"/>
              <a:gd name="T16" fmla="*/ 1227 w 1249"/>
              <a:gd name="T17" fmla="*/ 864 h 1153"/>
              <a:gd name="T18" fmla="*/ 1242 w 1249"/>
              <a:gd name="T19" fmla="*/ 761 h 1153"/>
              <a:gd name="T20" fmla="*/ 1248 w 1249"/>
              <a:gd name="T21" fmla="*/ 658 h 1153"/>
              <a:gd name="T22" fmla="*/ 1248 w 1249"/>
              <a:gd name="T23" fmla="*/ 555 h 1153"/>
              <a:gd name="T24" fmla="*/ 1232 w 1249"/>
              <a:gd name="T25" fmla="*/ 453 h 1153"/>
              <a:gd name="T26" fmla="*/ 1200 w 1249"/>
              <a:gd name="T27" fmla="*/ 350 h 1153"/>
              <a:gd name="T28" fmla="*/ 1164 w 1249"/>
              <a:gd name="T29" fmla="*/ 261 h 1153"/>
              <a:gd name="T30" fmla="*/ 1116 w 1249"/>
              <a:gd name="T31" fmla="*/ 192 h 1153"/>
              <a:gd name="T32" fmla="*/ 1042 w 1249"/>
              <a:gd name="T33" fmla="*/ 158 h 1153"/>
              <a:gd name="T34" fmla="*/ 964 w 1249"/>
              <a:gd name="T35" fmla="*/ 110 h 1153"/>
              <a:gd name="T36" fmla="*/ 911 w 1249"/>
              <a:gd name="T37" fmla="*/ 137 h 1153"/>
              <a:gd name="T38" fmla="*/ 869 w 1249"/>
              <a:gd name="T39" fmla="*/ 192 h 1153"/>
              <a:gd name="T40" fmla="*/ 832 w 1249"/>
              <a:gd name="T41" fmla="*/ 247 h 1153"/>
              <a:gd name="T42" fmla="*/ 774 w 1249"/>
              <a:gd name="T43" fmla="*/ 329 h 1153"/>
              <a:gd name="T44" fmla="*/ 706 w 1249"/>
              <a:gd name="T45" fmla="*/ 405 h 1153"/>
              <a:gd name="T46" fmla="*/ 653 w 1249"/>
              <a:gd name="T47" fmla="*/ 432 h 1153"/>
              <a:gd name="T48" fmla="*/ 579 w 1249"/>
              <a:gd name="T49" fmla="*/ 357 h 1153"/>
              <a:gd name="T50" fmla="*/ 500 w 1249"/>
              <a:gd name="T51" fmla="*/ 254 h 1153"/>
              <a:gd name="T52" fmla="*/ 421 w 1249"/>
              <a:gd name="T53" fmla="*/ 185 h 1153"/>
              <a:gd name="T54" fmla="*/ 332 w 1249"/>
              <a:gd name="T55" fmla="*/ 82 h 1153"/>
              <a:gd name="T56" fmla="*/ 221 w 1249"/>
              <a:gd name="T57" fmla="*/ 7 h 1153"/>
              <a:gd name="T58" fmla="*/ 142 w 1249"/>
              <a:gd name="T59" fmla="*/ 0 h 1153"/>
              <a:gd name="T60" fmla="*/ 79 w 1249"/>
              <a:gd name="T61" fmla="*/ 41 h 1153"/>
              <a:gd name="T62" fmla="*/ 31 w 1249"/>
              <a:gd name="T63" fmla="*/ 137 h 1153"/>
              <a:gd name="T64" fmla="*/ 16 w 1249"/>
              <a:gd name="T65" fmla="*/ 247 h 1153"/>
              <a:gd name="T66" fmla="*/ 10 w 1249"/>
              <a:gd name="T67" fmla="*/ 370 h 1153"/>
              <a:gd name="T68" fmla="*/ 0 w 1249"/>
              <a:gd name="T69" fmla="*/ 473 h 1153"/>
              <a:gd name="T70" fmla="*/ 0 w 1249"/>
              <a:gd name="T71" fmla="*/ 555 h 1153"/>
              <a:gd name="T72" fmla="*/ 0 w 1249"/>
              <a:gd name="T73" fmla="*/ 638 h 1153"/>
              <a:gd name="T74" fmla="*/ 5 w 1249"/>
              <a:gd name="T75" fmla="*/ 747 h 1153"/>
              <a:gd name="T76" fmla="*/ 26 w 1249"/>
              <a:gd name="T77" fmla="*/ 830 h 1153"/>
              <a:gd name="T78" fmla="*/ 74 w 1249"/>
              <a:gd name="T79" fmla="*/ 946 h 1153"/>
              <a:gd name="T80" fmla="*/ 142 w 1249"/>
              <a:gd name="T81" fmla="*/ 1042 h 1153"/>
              <a:gd name="T82" fmla="*/ 237 w 1249"/>
              <a:gd name="T83" fmla="*/ 1111 h 1153"/>
              <a:gd name="T84" fmla="*/ 379 w 1249"/>
              <a:gd name="T85" fmla="*/ 1152 h 1153"/>
              <a:gd name="T86" fmla="*/ 484 w 1249"/>
              <a:gd name="T87" fmla="*/ 1138 h 1153"/>
              <a:gd name="T88" fmla="*/ 568 w 1249"/>
              <a:gd name="T89" fmla="*/ 1070 h 1153"/>
              <a:gd name="T90" fmla="*/ 595 w 1249"/>
              <a:gd name="T91" fmla="*/ 967 h 1153"/>
              <a:gd name="T92" fmla="*/ 605 w 1249"/>
              <a:gd name="T93" fmla="*/ 871 h 1153"/>
              <a:gd name="T94" fmla="*/ 640 w 1249"/>
              <a:gd name="T95" fmla="*/ 800 h 115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249"/>
              <a:gd name="T145" fmla="*/ 0 h 1153"/>
              <a:gd name="T146" fmla="*/ 1249 w 1249"/>
              <a:gd name="T147" fmla="*/ 1153 h 115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249" h="1153">
                <a:moveTo>
                  <a:pt x="640" y="800"/>
                </a:moveTo>
                <a:lnTo>
                  <a:pt x="663" y="837"/>
                </a:lnTo>
                <a:lnTo>
                  <a:pt x="679" y="850"/>
                </a:lnTo>
                <a:lnTo>
                  <a:pt x="690" y="864"/>
                </a:lnTo>
                <a:lnTo>
                  <a:pt x="706" y="878"/>
                </a:lnTo>
                <a:lnTo>
                  <a:pt x="726" y="905"/>
                </a:lnTo>
                <a:lnTo>
                  <a:pt x="742" y="919"/>
                </a:lnTo>
                <a:lnTo>
                  <a:pt x="758" y="933"/>
                </a:lnTo>
                <a:lnTo>
                  <a:pt x="774" y="946"/>
                </a:lnTo>
                <a:lnTo>
                  <a:pt x="795" y="974"/>
                </a:lnTo>
                <a:lnTo>
                  <a:pt x="806" y="974"/>
                </a:lnTo>
                <a:lnTo>
                  <a:pt x="821" y="995"/>
                </a:lnTo>
                <a:lnTo>
                  <a:pt x="832" y="1001"/>
                </a:lnTo>
                <a:lnTo>
                  <a:pt x="848" y="1022"/>
                </a:lnTo>
                <a:lnTo>
                  <a:pt x="874" y="1042"/>
                </a:lnTo>
                <a:lnTo>
                  <a:pt x="900" y="1056"/>
                </a:lnTo>
                <a:lnTo>
                  <a:pt x="916" y="1063"/>
                </a:lnTo>
                <a:lnTo>
                  <a:pt x="932" y="1070"/>
                </a:lnTo>
                <a:lnTo>
                  <a:pt x="953" y="1077"/>
                </a:lnTo>
                <a:lnTo>
                  <a:pt x="974" y="1084"/>
                </a:lnTo>
                <a:lnTo>
                  <a:pt x="990" y="1084"/>
                </a:lnTo>
                <a:lnTo>
                  <a:pt x="1016" y="1084"/>
                </a:lnTo>
                <a:lnTo>
                  <a:pt x="1037" y="1084"/>
                </a:lnTo>
                <a:lnTo>
                  <a:pt x="1053" y="1084"/>
                </a:lnTo>
                <a:lnTo>
                  <a:pt x="1074" y="1077"/>
                </a:lnTo>
                <a:lnTo>
                  <a:pt x="1090" y="1070"/>
                </a:lnTo>
                <a:lnTo>
                  <a:pt x="1116" y="1056"/>
                </a:lnTo>
                <a:lnTo>
                  <a:pt x="1132" y="1042"/>
                </a:lnTo>
                <a:lnTo>
                  <a:pt x="1148" y="1035"/>
                </a:lnTo>
                <a:lnTo>
                  <a:pt x="1158" y="1015"/>
                </a:lnTo>
                <a:lnTo>
                  <a:pt x="1174" y="988"/>
                </a:lnTo>
                <a:lnTo>
                  <a:pt x="1190" y="953"/>
                </a:lnTo>
                <a:lnTo>
                  <a:pt x="1195" y="933"/>
                </a:lnTo>
                <a:lnTo>
                  <a:pt x="1206" y="912"/>
                </a:lnTo>
                <a:lnTo>
                  <a:pt x="1216" y="885"/>
                </a:lnTo>
                <a:lnTo>
                  <a:pt x="1227" y="864"/>
                </a:lnTo>
                <a:lnTo>
                  <a:pt x="1232" y="843"/>
                </a:lnTo>
                <a:lnTo>
                  <a:pt x="1237" y="816"/>
                </a:lnTo>
                <a:lnTo>
                  <a:pt x="1242" y="782"/>
                </a:lnTo>
                <a:lnTo>
                  <a:pt x="1242" y="761"/>
                </a:lnTo>
                <a:lnTo>
                  <a:pt x="1242" y="741"/>
                </a:lnTo>
                <a:lnTo>
                  <a:pt x="1248" y="713"/>
                </a:lnTo>
                <a:lnTo>
                  <a:pt x="1248" y="686"/>
                </a:lnTo>
                <a:lnTo>
                  <a:pt x="1248" y="658"/>
                </a:lnTo>
                <a:lnTo>
                  <a:pt x="1248" y="624"/>
                </a:lnTo>
                <a:lnTo>
                  <a:pt x="1248" y="604"/>
                </a:lnTo>
                <a:lnTo>
                  <a:pt x="1248" y="576"/>
                </a:lnTo>
                <a:lnTo>
                  <a:pt x="1248" y="555"/>
                </a:lnTo>
                <a:lnTo>
                  <a:pt x="1248" y="528"/>
                </a:lnTo>
                <a:lnTo>
                  <a:pt x="1248" y="501"/>
                </a:lnTo>
                <a:lnTo>
                  <a:pt x="1242" y="480"/>
                </a:lnTo>
                <a:lnTo>
                  <a:pt x="1232" y="453"/>
                </a:lnTo>
                <a:lnTo>
                  <a:pt x="1227" y="432"/>
                </a:lnTo>
                <a:lnTo>
                  <a:pt x="1222" y="405"/>
                </a:lnTo>
                <a:lnTo>
                  <a:pt x="1211" y="377"/>
                </a:lnTo>
                <a:lnTo>
                  <a:pt x="1200" y="350"/>
                </a:lnTo>
                <a:lnTo>
                  <a:pt x="1195" y="329"/>
                </a:lnTo>
                <a:lnTo>
                  <a:pt x="1190" y="302"/>
                </a:lnTo>
                <a:lnTo>
                  <a:pt x="1179" y="288"/>
                </a:lnTo>
                <a:lnTo>
                  <a:pt x="1164" y="261"/>
                </a:lnTo>
                <a:lnTo>
                  <a:pt x="1148" y="240"/>
                </a:lnTo>
                <a:lnTo>
                  <a:pt x="1137" y="213"/>
                </a:lnTo>
                <a:lnTo>
                  <a:pt x="1122" y="206"/>
                </a:lnTo>
                <a:lnTo>
                  <a:pt x="1116" y="192"/>
                </a:lnTo>
                <a:lnTo>
                  <a:pt x="1095" y="178"/>
                </a:lnTo>
                <a:lnTo>
                  <a:pt x="1079" y="171"/>
                </a:lnTo>
                <a:lnTo>
                  <a:pt x="1058" y="165"/>
                </a:lnTo>
                <a:lnTo>
                  <a:pt x="1042" y="158"/>
                </a:lnTo>
                <a:lnTo>
                  <a:pt x="1026" y="144"/>
                </a:lnTo>
                <a:lnTo>
                  <a:pt x="1000" y="137"/>
                </a:lnTo>
                <a:lnTo>
                  <a:pt x="979" y="124"/>
                </a:lnTo>
                <a:lnTo>
                  <a:pt x="964" y="110"/>
                </a:lnTo>
                <a:lnTo>
                  <a:pt x="953" y="110"/>
                </a:lnTo>
                <a:lnTo>
                  <a:pt x="937" y="110"/>
                </a:lnTo>
                <a:lnTo>
                  <a:pt x="926" y="131"/>
                </a:lnTo>
                <a:lnTo>
                  <a:pt x="911" y="137"/>
                </a:lnTo>
                <a:lnTo>
                  <a:pt x="906" y="151"/>
                </a:lnTo>
                <a:lnTo>
                  <a:pt x="895" y="165"/>
                </a:lnTo>
                <a:lnTo>
                  <a:pt x="884" y="185"/>
                </a:lnTo>
                <a:lnTo>
                  <a:pt x="869" y="192"/>
                </a:lnTo>
                <a:lnTo>
                  <a:pt x="863" y="206"/>
                </a:lnTo>
                <a:lnTo>
                  <a:pt x="853" y="213"/>
                </a:lnTo>
                <a:lnTo>
                  <a:pt x="842" y="227"/>
                </a:lnTo>
                <a:lnTo>
                  <a:pt x="832" y="247"/>
                </a:lnTo>
                <a:lnTo>
                  <a:pt x="821" y="261"/>
                </a:lnTo>
                <a:lnTo>
                  <a:pt x="800" y="288"/>
                </a:lnTo>
                <a:lnTo>
                  <a:pt x="790" y="302"/>
                </a:lnTo>
                <a:lnTo>
                  <a:pt x="774" y="329"/>
                </a:lnTo>
                <a:lnTo>
                  <a:pt x="758" y="343"/>
                </a:lnTo>
                <a:lnTo>
                  <a:pt x="737" y="370"/>
                </a:lnTo>
                <a:lnTo>
                  <a:pt x="721" y="391"/>
                </a:lnTo>
                <a:lnTo>
                  <a:pt x="706" y="405"/>
                </a:lnTo>
                <a:lnTo>
                  <a:pt x="695" y="412"/>
                </a:lnTo>
                <a:lnTo>
                  <a:pt x="684" y="432"/>
                </a:lnTo>
                <a:lnTo>
                  <a:pt x="668" y="432"/>
                </a:lnTo>
                <a:lnTo>
                  <a:pt x="653" y="432"/>
                </a:lnTo>
                <a:lnTo>
                  <a:pt x="632" y="405"/>
                </a:lnTo>
                <a:lnTo>
                  <a:pt x="610" y="391"/>
                </a:lnTo>
                <a:lnTo>
                  <a:pt x="595" y="370"/>
                </a:lnTo>
                <a:lnTo>
                  <a:pt x="579" y="357"/>
                </a:lnTo>
                <a:lnTo>
                  <a:pt x="558" y="329"/>
                </a:lnTo>
                <a:lnTo>
                  <a:pt x="532" y="302"/>
                </a:lnTo>
                <a:lnTo>
                  <a:pt x="516" y="274"/>
                </a:lnTo>
                <a:lnTo>
                  <a:pt x="500" y="254"/>
                </a:lnTo>
                <a:lnTo>
                  <a:pt x="479" y="227"/>
                </a:lnTo>
                <a:lnTo>
                  <a:pt x="463" y="227"/>
                </a:lnTo>
                <a:lnTo>
                  <a:pt x="442" y="206"/>
                </a:lnTo>
                <a:lnTo>
                  <a:pt x="421" y="185"/>
                </a:lnTo>
                <a:lnTo>
                  <a:pt x="410" y="165"/>
                </a:lnTo>
                <a:lnTo>
                  <a:pt x="390" y="137"/>
                </a:lnTo>
                <a:lnTo>
                  <a:pt x="358" y="110"/>
                </a:lnTo>
                <a:lnTo>
                  <a:pt x="332" y="82"/>
                </a:lnTo>
                <a:lnTo>
                  <a:pt x="295" y="55"/>
                </a:lnTo>
                <a:lnTo>
                  <a:pt x="258" y="28"/>
                </a:lnTo>
                <a:lnTo>
                  <a:pt x="237" y="14"/>
                </a:lnTo>
                <a:lnTo>
                  <a:pt x="221" y="7"/>
                </a:lnTo>
                <a:lnTo>
                  <a:pt x="194" y="7"/>
                </a:lnTo>
                <a:lnTo>
                  <a:pt x="179" y="0"/>
                </a:lnTo>
                <a:lnTo>
                  <a:pt x="158" y="0"/>
                </a:lnTo>
                <a:lnTo>
                  <a:pt x="142" y="0"/>
                </a:lnTo>
                <a:lnTo>
                  <a:pt x="126" y="0"/>
                </a:lnTo>
                <a:lnTo>
                  <a:pt x="110" y="0"/>
                </a:lnTo>
                <a:lnTo>
                  <a:pt x="94" y="14"/>
                </a:lnTo>
                <a:lnTo>
                  <a:pt x="79" y="41"/>
                </a:lnTo>
                <a:lnTo>
                  <a:pt x="63" y="69"/>
                </a:lnTo>
                <a:lnTo>
                  <a:pt x="42" y="96"/>
                </a:lnTo>
                <a:lnTo>
                  <a:pt x="42" y="110"/>
                </a:lnTo>
                <a:lnTo>
                  <a:pt x="31" y="137"/>
                </a:lnTo>
                <a:lnTo>
                  <a:pt x="26" y="151"/>
                </a:lnTo>
                <a:lnTo>
                  <a:pt x="21" y="185"/>
                </a:lnTo>
                <a:lnTo>
                  <a:pt x="21" y="213"/>
                </a:lnTo>
                <a:lnTo>
                  <a:pt x="16" y="247"/>
                </a:lnTo>
                <a:lnTo>
                  <a:pt x="16" y="274"/>
                </a:lnTo>
                <a:lnTo>
                  <a:pt x="10" y="316"/>
                </a:lnTo>
                <a:lnTo>
                  <a:pt x="10" y="343"/>
                </a:lnTo>
                <a:lnTo>
                  <a:pt x="10" y="370"/>
                </a:lnTo>
                <a:lnTo>
                  <a:pt x="5" y="398"/>
                </a:lnTo>
                <a:lnTo>
                  <a:pt x="5" y="425"/>
                </a:lnTo>
                <a:lnTo>
                  <a:pt x="5" y="453"/>
                </a:lnTo>
                <a:lnTo>
                  <a:pt x="0" y="473"/>
                </a:lnTo>
                <a:lnTo>
                  <a:pt x="0" y="501"/>
                </a:lnTo>
                <a:lnTo>
                  <a:pt x="0" y="521"/>
                </a:lnTo>
                <a:lnTo>
                  <a:pt x="0" y="535"/>
                </a:lnTo>
                <a:lnTo>
                  <a:pt x="0" y="555"/>
                </a:lnTo>
                <a:lnTo>
                  <a:pt x="0" y="576"/>
                </a:lnTo>
                <a:lnTo>
                  <a:pt x="0" y="590"/>
                </a:lnTo>
                <a:lnTo>
                  <a:pt x="0" y="617"/>
                </a:lnTo>
                <a:lnTo>
                  <a:pt x="0" y="638"/>
                </a:lnTo>
                <a:lnTo>
                  <a:pt x="0" y="658"/>
                </a:lnTo>
                <a:lnTo>
                  <a:pt x="0" y="686"/>
                </a:lnTo>
                <a:lnTo>
                  <a:pt x="0" y="727"/>
                </a:lnTo>
                <a:lnTo>
                  <a:pt x="5" y="747"/>
                </a:lnTo>
                <a:lnTo>
                  <a:pt x="10" y="768"/>
                </a:lnTo>
                <a:lnTo>
                  <a:pt x="10" y="789"/>
                </a:lnTo>
                <a:lnTo>
                  <a:pt x="21" y="809"/>
                </a:lnTo>
                <a:lnTo>
                  <a:pt x="26" y="830"/>
                </a:lnTo>
                <a:lnTo>
                  <a:pt x="31" y="850"/>
                </a:lnTo>
                <a:lnTo>
                  <a:pt x="42" y="878"/>
                </a:lnTo>
                <a:lnTo>
                  <a:pt x="63" y="919"/>
                </a:lnTo>
                <a:lnTo>
                  <a:pt x="74" y="946"/>
                </a:lnTo>
                <a:lnTo>
                  <a:pt x="89" y="960"/>
                </a:lnTo>
                <a:lnTo>
                  <a:pt x="105" y="988"/>
                </a:lnTo>
                <a:lnTo>
                  <a:pt x="121" y="1015"/>
                </a:lnTo>
                <a:lnTo>
                  <a:pt x="142" y="1042"/>
                </a:lnTo>
                <a:lnTo>
                  <a:pt x="158" y="1063"/>
                </a:lnTo>
                <a:lnTo>
                  <a:pt x="179" y="1084"/>
                </a:lnTo>
                <a:lnTo>
                  <a:pt x="200" y="1091"/>
                </a:lnTo>
                <a:lnTo>
                  <a:pt x="237" y="1111"/>
                </a:lnTo>
                <a:lnTo>
                  <a:pt x="290" y="1131"/>
                </a:lnTo>
                <a:lnTo>
                  <a:pt x="342" y="1145"/>
                </a:lnTo>
                <a:lnTo>
                  <a:pt x="363" y="1152"/>
                </a:lnTo>
                <a:lnTo>
                  <a:pt x="379" y="1152"/>
                </a:lnTo>
                <a:lnTo>
                  <a:pt x="400" y="1152"/>
                </a:lnTo>
                <a:lnTo>
                  <a:pt x="432" y="1152"/>
                </a:lnTo>
                <a:lnTo>
                  <a:pt x="458" y="1152"/>
                </a:lnTo>
                <a:lnTo>
                  <a:pt x="484" y="1138"/>
                </a:lnTo>
                <a:lnTo>
                  <a:pt x="516" y="1125"/>
                </a:lnTo>
                <a:lnTo>
                  <a:pt x="526" y="1111"/>
                </a:lnTo>
                <a:lnTo>
                  <a:pt x="548" y="1097"/>
                </a:lnTo>
                <a:lnTo>
                  <a:pt x="568" y="1070"/>
                </a:lnTo>
                <a:lnTo>
                  <a:pt x="579" y="1042"/>
                </a:lnTo>
                <a:lnTo>
                  <a:pt x="584" y="1022"/>
                </a:lnTo>
                <a:lnTo>
                  <a:pt x="590" y="988"/>
                </a:lnTo>
                <a:lnTo>
                  <a:pt x="595" y="967"/>
                </a:lnTo>
                <a:lnTo>
                  <a:pt x="600" y="933"/>
                </a:lnTo>
                <a:lnTo>
                  <a:pt x="600" y="912"/>
                </a:lnTo>
                <a:lnTo>
                  <a:pt x="605" y="892"/>
                </a:lnTo>
                <a:lnTo>
                  <a:pt x="605" y="871"/>
                </a:lnTo>
                <a:lnTo>
                  <a:pt x="610" y="850"/>
                </a:lnTo>
                <a:lnTo>
                  <a:pt x="621" y="830"/>
                </a:lnTo>
                <a:lnTo>
                  <a:pt x="640" y="80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25450" y="517525"/>
            <a:ext cx="8580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2400" b="1">
                <a:latin typeface="Times New Roman" pitchFamily="18" charset="0"/>
              </a:rPr>
              <a:t>NORMAL TİROİD                      ÖTİROİD NODÜLER GUATR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5526088" y="4730750"/>
            <a:ext cx="530225" cy="6731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7558088" y="4121150"/>
            <a:ext cx="936625" cy="11303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9226" name="Freeform 10"/>
          <p:cNvSpPr>
            <a:spLocks/>
          </p:cNvSpPr>
          <p:nvPr/>
        </p:nvSpPr>
        <p:spPr bwMode="auto">
          <a:xfrm>
            <a:off x="6197600" y="914400"/>
            <a:ext cx="1762125" cy="1830388"/>
          </a:xfrm>
          <a:custGeom>
            <a:avLst/>
            <a:gdLst>
              <a:gd name="T0" fmla="*/ 690 w 1249"/>
              <a:gd name="T1" fmla="*/ 864 h 1153"/>
              <a:gd name="T2" fmla="*/ 758 w 1249"/>
              <a:gd name="T3" fmla="*/ 933 h 1153"/>
              <a:gd name="T4" fmla="*/ 821 w 1249"/>
              <a:gd name="T5" fmla="*/ 995 h 1153"/>
              <a:gd name="T6" fmla="*/ 900 w 1249"/>
              <a:gd name="T7" fmla="*/ 1056 h 1153"/>
              <a:gd name="T8" fmla="*/ 974 w 1249"/>
              <a:gd name="T9" fmla="*/ 1084 h 1153"/>
              <a:gd name="T10" fmla="*/ 1053 w 1249"/>
              <a:gd name="T11" fmla="*/ 1084 h 1153"/>
              <a:gd name="T12" fmla="*/ 1132 w 1249"/>
              <a:gd name="T13" fmla="*/ 1042 h 1153"/>
              <a:gd name="T14" fmla="*/ 1190 w 1249"/>
              <a:gd name="T15" fmla="*/ 953 h 1153"/>
              <a:gd name="T16" fmla="*/ 1227 w 1249"/>
              <a:gd name="T17" fmla="*/ 864 h 1153"/>
              <a:gd name="T18" fmla="*/ 1242 w 1249"/>
              <a:gd name="T19" fmla="*/ 761 h 1153"/>
              <a:gd name="T20" fmla="*/ 1248 w 1249"/>
              <a:gd name="T21" fmla="*/ 658 h 1153"/>
              <a:gd name="T22" fmla="*/ 1248 w 1249"/>
              <a:gd name="T23" fmla="*/ 555 h 1153"/>
              <a:gd name="T24" fmla="*/ 1232 w 1249"/>
              <a:gd name="T25" fmla="*/ 453 h 1153"/>
              <a:gd name="T26" fmla="*/ 1200 w 1249"/>
              <a:gd name="T27" fmla="*/ 350 h 1153"/>
              <a:gd name="T28" fmla="*/ 1164 w 1249"/>
              <a:gd name="T29" fmla="*/ 261 h 1153"/>
              <a:gd name="T30" fmla="*/ 1116 w 1249"/>
              <a:gd name="T31" fmla="*/ 192 h 1153"/>
              <a:gd name="T32" fmla="*/ 1042 w 1249"/>
              <a:gd name="T33" fmla="*/ 158 h 1153"/>
              <a:gd name="T34" fmla="*/ 964 w 1249"/>
              <a:gd name="T35" fmla="*/ 110 h 1153"/>
              <a:gd name="T36" fmla="*/ 911 w 1249"/>
              <a:gd name="T37" fmla="*/ 137 h 1153"/>
              <a:gd name="T38" fmla="*/ 869 w 1249"/>
              <a:gd name="T39" fmla="*/ 192 h 1153"/>
              <a:gd name="T40" fmla="*/ 832 w 1249"/>
              <a:gd name="T41" fmla="*/ 247 h 1153"/>
              <a:gd name="T42" fmla="*/ 774 w 1249"/>
              <a:gd name="T43" fmla="*/ 329 h 1153"/>
              <a:gd name="T44" fmla="*/ 706 w 1249"/>
              <a:gd name="T45" fmla="*/ 405 h 1153"/>
              <a:gd name="T46" fmla="*/ 653 w 1249"/>
              <a:gd name="T47" fmla="*/ 432 h 1153"/>
              <a:gd name="T48" fmla="*/ 579 w 1249"/>
              <a:gd name="T49" fmla="*/ 357 h 1153"/>
              <a:gd name="T50" fmla="*/ 500 w 1249"/>
              <a:gd name="T51" fmla="*/ 254 h 1153"/>
              <a:gd name="T52" fmla="*/ 421 w 1249"/>
              <a:gd name="T53" fmla="*/ 185 h 1153"/>
              <a:gd name="T54" fmla="*/ 332 w 1249"/>
              <a:gd name="T55" fmla="*/ 82 h 1153"/>
              <a:gd name="T56" fmla="*/ 221 w 1249"/>
              <a:gd name="T57" fmla="*/ 7 h 1153"/>
              <a:gd name="T58" fmla="*/ 142 w 1249"/>
              <a:gd name="T59" fmla="*/ 0 h 1153"/>
              <a:gd name="T60" fmla="*/ 79 w 1249"/>
              <a:gd name="T61" fmla="*/ 41 h 1153"/>
              <a:gd name="T62" fmla="*/ 31 w 1249"/>
              <a:gd name="T63" fmla="*/ 137 h 1153"/>
              <a:gd name="T64" fmla="*/ 16 w 1249"/>
              <a:gd name="T65" fmla="*/ 247 h 1153"/>
              <a:gd name="T66" fmla="*/ 10 w 1249"/>
              <a:gd name="T67" fmla="*/ 370 h 1153"/>
              <a:gd name="T68" fmla="*/ 0 w 1249"/>
              <a:gd name="T69" fmla="*/ 473 h 1153"/>
              <a:gd name="T70" fmla="*/ 0 w 1249"/>
              <a:gd name="T71" fmla="*/ 555 h 1153"/>
              <a:gd name="T72" fmla="*/ 0 w 1249"/>
              <a:gd name="T73" fmla="*/ 638 h 1153"/>
              <a:gd name="T74" fmla="*/ 5 w 1249"/>
              <a:gd name="T75" fmla="*/ 747 h 1153"/>
              <a:gd name="T76" fmla="*/ 26 w 1249"/>
              <a:gd name="T77" fmla="*/ 830 h 1153"/>
              <a:gd name="T78" fmla="*/ 74 w 1249"/>
              <a:gd name="T79" fmla="*/ 946 h 1153"/>
              <a:gd name="T80" fmla="*/ 142 w 1249"/>
              <a:gd name="T81" fmla="*/ 1042 h 1153"/>
              <a:gd name="T82" fmla="*/ 237 w 1249"/>
              <a:gd name="T83" fmla="*/ 1111 h 1153"/>
              <a:gd name="T84" fmla="*/ 379 w 1249"/>
              <a:gd name="T85" fmla="*/ 1152 h 1153"/>
              <a:gd name="T86" fmla="*/ 484 w 1249"/>
              <a:gd name="T87" fmla="*/ 1138 h 1153"/>
              <a:gd name="T88" fmla="*/ 568 w 1249"/>
              <a:gd name="T89" fmla="*/ 1070 h 1153"/>
              <a:gd name="T90" fmla="*/ 595 w 1249"/>
              <a:gd name="T91" fmla="*/ 967 h 1153"/>
              <a:gd name="T92" fmla="*/ 605 w 1249"/>
              <a:gd name="T93" fmla="*/ 871 h 1153"/>
              <a:gd name="T94" fmla="*/ 640 w 1249"/>
              <a:gd name="T95" fmla="*/ 800 h 115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249"/>
              <a:gd name="T145" fmla="*/ 0 h 1153"/>
              <a:gd name="T146" fmla="*/ 1249 w 1249"/>
              <a:gd name="T147" fmla="*/ 1153 h 115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249" h="1153">
                <a:moveTo>
                  <a:pt x="640" y="800"/>
                </a:moveTo>
                <a:lnTo>
                  <a:pt x="663" y="837"/>
                </a:lnTo>
                <a:lnTo>
                  <a:pt x="679" y="850"/>
                </a:lnTo>
                <a:lnTo>
                  <a:pt x="690" y="864"/>
                </a:lnTo>
                <a:lnTo>
                  <a:pt x="706" y="878"/>
                </a:lnTo>
                <a:lnTo>
                  <a:pt x="726" y="905"/>
                </a:lnTo>
                <a:lnTo>
                  <a:pt x="742" y="919"/>
                </a:lnTo>
                <a:lnTo>
                  <a:pt x="758" y="933"/>
                </a:lnTo>
                <a:lnTo>
                  <a:pt x="774" y="946"/>
                </a:lnTo>
                <a:lnTo>
                  <a:pt x="795" y="974"/>
                </a:lnTo>
                <a:lnTo>
                  <a:pt x="806" y="974"/>
                </a:lnTo>
                <a:lnTo>
                  <a:pt x="821" y="995"/>
                </a:lnTo>
                <a:lnTo>
                  <a:pt x="832" y="1001"/>
                </a:lnTo>
                <a:lnTo>
                  <a:pt x="848" y="1022"/>
                </a:lnTo>
                <a:lnTo>
                  <a:pt x="874" y="1042"/>
                </a:lnTo>
                <a:lnTo>
                  <a:pt x="900" y="1056"/>
                </a:lnTo>
                <a:lnTo>
                  <a:pt x="916" y="1063"/>
                </a:lnTo>
                <a:lnTo>
                  <a:pt x="932" y="1070"/>
                </a:lnTo>
                <a:lnTo>
                  <a:pt x="953" y="1077"/>
                </a:lnTo>
                <a:lnTo>
                  <a:pt x="974" y="1084"/>
                </a:lnTo>
                <a:lnTo>
                  <a:pt x="990" y="1084"/>
                </a:lnTo>
                <a:lnTo>
                  <a:pt x="1016" y="1084"/>
                </a:lnTo>
                <a:lnTo>
                  <a:pt x="1037" y="1084"/>
                </a:lnTo>
                <a:lnTo>
                  <a:pt x="1053" y="1084"/>
                </a:lnTo>
                <a:lnTo>
                  <a:pt x="1074" y="1077"/>
                </a:lnTo>
                <a:lnTo>
                  <a:pt x="1090" y="1070"/>
                </a:lnTo>
                <a:lnTo>
                  <a:pt x="1116" y="1056"/>
                </a:lnTo>
                <a:lnTo>
                  <a:pt x="1132" y="1042"/>
                </a:lnTo>
                <a:lnTo>
                  <a:pt x="1148" y="1035"/>
                </a:lnTo>
                <a:lnTo>
                  <a:pt x="1158" y="1015"/>
                </a:lnTo>
                <a:lnTo>
                  <a:pt x="1174" y="988"/>
                </a:lnTo>
                <a:lnTo>
                  <a:pt x="1190" y="953"/>
                </a:lnTo>
                <a:lnTo>
                  <a:pt x="1195" y="933"/>
                </a:lnTo>
                <a:lnTo>
                  <a:pt x="1206" y="912"/>
                </a:lnTo>
                <a:lnTo>
                  <a:pt x="1216" y="885"/>
                </a:lnTo>
                <a:lnTo>
                  <a:pt x="1227" y="864"/>
                </a:lnTo>
                <a:lnTo>
                  <a:pt x="1232" y="843"/>
                </a:lnTo>
                <a:lnTo>
                  <a:pt x="1237" y="816"/>
                </a:lnTo>
                <a:lnTo>
                  <a:pt x="1242" y="782"/>
                </a:lnTo>
                <a:lnTo>
                  <a:pt x="1242" y="761"/>
                </a:lnTo>
                <a:lnTo>
                  <a:pt x="1242" y="741"/>
                </a:lnTo>
                <a:lnTo>
                  <a:pt x="1248" y="713"/>
                </a:lnTo>
                <a:lnTo>
                  <a:pt x="1248" y="686"/>
                </a:lnTo>
                <a:lnTo>
                  <a:pt x="1248" y="658"/>
                </a:lnTo>
                <a:lnTo>
                  <a:pt x="1248" y="624"/>
                </a:lnTo>
                <a:lnTo>
                  <a:pt x="1248" y="604"/>
                </a:lnTo>
                <a:lnTo>
                  <a:pt x="1248" y="576"/>
                </a:lnTo>
                <a:lnTo>
                  <a:pt x="1248" y="555"/>
                </a:lnTo>
                <a:lnTo>
                  <a:pt x="1248" y="528"/>
                </a:lnTo>
                <a:lnTo>
                  <a:pt x="1248" y="501"/>
                </a:lnTo>
                <a:lnTo>
                  <a:pt x="1242" y="480"/>
                </a:lnTo>
                <a:lnTo>
                  <a:pt x="1232" y="453"/>
                </a:lnTo>
                <a:lnTo>
                  <a:pt x="1227" y="432"/>
                </a:lnTo>
                <a:lnTo>
                  <a:pt x="1222" y="405"/>
                </a:lnTo>
                <a:lnTo>
                  <a:pt x="1211" y="377"/>
                </a:lnTo>
                <a:lnTo>
                  <a:pt x="1200" y="350"/>
                </a:lnTo>
                <a:lnTo>
                  <a:pt x="1195" y="329"/>
                </a:lnTo>
                <a:lnTo>
                  <a:pt x="1190" y="302"/>
                </a:lnTo>
                <a:lnTo>
                  <a:pt x="1179" y="288"/>
                </a:lnTo>
                <a:lnTo>
                  <a:pt x="1164" y="261"/>
                </a:lnTo>
                <a:lnTo>
                  <a:pt x="1148" y="240"/>
                </a:lnTo>
                <a:lnTo>
                  <a:pt x="1137" y="213"/>
                </a:lnTo>
                <a:lnTo>
                  <a:pt x="1122" y="206"/>
                </a:lnTo>
                <a:lnTo>
                  <a:pt x="1116" y="192"/>
                </a:lnTo>
                <a:lnTo>
                  <a:pt x="1095" y="178"/>
                </a:lnTo>
                <a:lnTo>
                  <a:pt x="1079" y="171"/>
                </a:lnTo>
                <a:lnTo>
                  <a:pt x="1058" y="165"/>
                </a:lnTo>
                <a:lnTo>
                  <a:pt x="1042" y="158"/>
                </a:lnTo>
                <a:lnTo>
                  <a:pt x="1026" y="144"/>
                </a:lnTo>
                <a:lnTo>
                  <a:pt x="1000" y="137"/>
                </a:lnTo>
                <a:lnTo>
                  <a:pt x="979" y="124"/>
                </a:lnTo>
                <a:lnTo>
                  <a:pt x="964" y="110"/>
                </a:lnTo>
                <a:lnTo>
                  <a:pt x="953" y="110"/>
                </a:lnTo>
                <a:lnTo>
                  <a:pt x="937" y="110"/>
                </a:lnTo>
                <a:lnTo>
                  <a:pt x="926" y="131"/>
                </a:lnTo>
                <a:lnTo>
                  <a:pt x="911" y="137"/>
                </a:lnTo>
                <a:lnTo>
                  <a:pt x="906" y="151"/>
                </a:lnTo>
                <a:lnTo>
                  <a:pt x="895" y="165"/>
                </a:lnTo>
                <a:lnTo>
                  <a:pt x="884" y="185"/>
                </a:lnTo>
                <a:lnTo>
                  <a:pt x="869" y="192"/>
                </a:lnTo>
                <a:lnTo>
                  <a:pt x="863" y="206"/>
                </a:lnTo>
                <a:lnTo>
                  <a:pt x="853" y="213"/>
                </a:lnTo>
                <a:lnTo>
                  <a:pt x="842" y="227"/>
                </a:lnTo>
                <a:lnTo>
                  <a:pt x="832" y="247"/>
                </a:lnTo>
                <a:lnTo>
                  <a:pt x="821" y="261"/>
                </a:lnTo>
                <a:lnTo>
                  <a:pt x="800" y="288"/>
                </a:lnTo>
                <a:lnTo>
                  <a:pt x="790" y="302"/>
                </a:lnTo>
                <a:lnTo>
                  <a:pt x="774" y="329"/>
                </a:lnTo>
                <a:lnTo>
                  <a:pt x="758" y="343"/>
                </a:lnTo>
                <a:lnTo>
                  <a:pt x="737" y="370"/>
                </a:lnTo>
                <a:lnTo>
                  <a:pt x="721" y="391"/>
                </a:lnTo>
                <a:lnTo>
                  <a:pt x="706" y="405"/>
                </a:lnTo>
                <a:lnTo>
                  <a:pt x="695" y="412"/>
                </a:lnTo>
                <a:lnTo>
                  <a:pt x="684" y="432"/>
                </a:lnTo>
                <a:lnTo>
                  <a:pt x="668" y="432"/>
                </a:lnTo>
                <a:lnTo>
                  <a:pt x="653" y="432"/>
                </a:lnTo>
                <a:lnTo>
                  <a:pt x="632" y="405"/>
                </a:lnTo>
                <a:lnTo>
                  <a:pt x="610" y="391"/>
                </a:lnTo>
                <a:lnTo>
                  <a:pt x="595" y="370"/>
                </a:lnTo>
                <a:lnTo>
                  <a:pt x="579" y="357"/>
                </a:lnTo>
                <a:lnTo>
                  <a:pt x="558" y="329"/>
                </a:lnTo>
                <a:lnTo>
                  <a:pt x="532" y="302"/>
                </a:lnTo>
                <a:lnTo>
                  <a:pt x="516" y="274"/>
                </a:lnTo>
                <a:lnTo>
                  <a:pt x="500" y="254"/>
                </a:lnTo>
                <a:lnTo>
                  <a:pt x="479" y="227"/>
                </a:lnTo>
                <a:lnTo>
                  <a:pt x="463" y="227"/>
                </a:lnTo>
                <a:lnTo>
                  <a:pt x="442" y="206"/>
                </a:lnTo>
                <a:lnTo>
                  <a:pt x="421" y="185"/>
                </a:lnTo>
                <a:lnTo>
                  <a:pt x="410" y="165"/>
                </a:lnTo>
                <a:lnTo>
                  <a:pt x="390" y="137"/>
                </a:lnTo>
                <a:lnTo>
                  <a:pt x="358" y="110"/>
                </a:lnTo>
                <a:lnTo>
                  <a:pt x="332" y="82"/>
                </a:lnTo>
                <a:lnTo>
                  <a:pt x="295" y="55"/>
                </a:lnTo>
                <a:lnTo>
                  <a:pt x="258" y="28"/>
                </a:lnTo>
                <a:lnTo>
                  <a:pt x="237" y="14"/>
                </a:lnTo>
                <a:lnTo>
                  <a:pt x="221" y="7"/>
                </a:lnTo>
                <a:lnTo>
                  <a:pt x="194" y="7"/>
                </a:lnTo>
                <a:lnTo>
                  <a:pt x="179" y="0"/>
                </a:lnTo>
                <a:lnTo>
                  <a:pt x="158" y="0"/>
                </a:lnTo>
                <a:lnTo>
                  <a:pt x="142" y="0"/>
                </a:lnTo>
                <a:lnTo>
                  <a:pt x="126" y="0"/>
                </a:lnTo>
                <a:lnTo>
                  <a:pt x="110" y="0"/>
                </a:lnTo>
                <a:lnTo>
                  <a:pt x="94" y="14"/>
                </a:lnTo>
                <a:lnTo>
                  <a:pt x="79" y="41"/>
                </a:lnTo>
                <a:lnTo>
                  <a:pt x="63" y="69"/>
                </a:lnTo>
                <a:lnTo>
                  <a:pt x="42" y="96"/>
                </a:lnTo>
                <a:lnTo>
                  <a:pt x="42" y="110"/>
                </a:lnTo>
                <a:lnTo>
                  <a:pt x="31" y="137"/>
                </a:lnTo>
                <a:lnTo>
                  <a:pt x="26" y="151"/>
                </a:lnTo>
                <a:lnTo>
                  <a:pt x="21" y="185"/>
                </a:lnTo>
                <a:lnTo>
                  <a:pt x="21" y="213"/>
                </a:lnTo>
                <a:lnTo>
                  <a:pt x="16" y="247"/>
                </a:lnTo>
                <a:lnTo>
                  <a:pt x="16" y="274"/>
                </a:lnTo>
                <a:lnTo>
                  <a:pt x="10" y="316"/>
                </a:lnTo>
                <a:lnTo>
                  <a:pt x="10" y="343"/>
                </a:lnTo>
                <a:lnTo>
                  <a:pt x="10" y="370"/>
                </a:lnTo>
                <a:lnTo>
                  <a:pt x="5" y="398"/>
                </a:lnTo>
                <a:lnTo>
                  <a:pt x="5" y="425"/>
                </a:lnTo>
                <a:lnTo>
                  <a:pt x="5" y="453"/>
                </a:lnTo>
                <a:lnTo>
                  <a:pt x="0" y="473"/>
                </a:lnTo>
                <a:lnTo>
                  <a:pt x="0" y="501"/>
                </a:lnTo>
                <a:lnTo>
                  <a:pt x="0" y="521"/>
                </a:lnTo>
                <a:lnTo>
                  <a:pt x="0" y="535"/>
                </a:lnTo>
                <a:lnTo>
                  <a:pt x="0" y="555"/>
                </a:lnTo>
                <a:lnTo>
                  <a:pt x="0" y="576"/>
                </a:lnTo>
                <a:lnTo>
                  <a:pt x="0" y="590"/>
                </a:lnTo>
                <a:lnTo>
                  <a:pt x="0" y="617"/>
                </a:lnTo>
                <a:lnTo>
                  <a:pt x="0" y="638"/>
                </a:lnTo>
                <a:lnTo>
                  <a:pt x="0" y="658"/>
                </a:lnTo>
                <a:lnTo>
                  <a:pt x="0" y="686"/>
                </a:lnTo>
                <a:lnTo>
                  <a:pt x="0" y="727"/>
                </a:lnTo>
                <a:lnTo>
                  <a:pt x="5" y="747"/>
                </a:lnTo>
                <a:lnTo>
                  <a:pt x="10" y="768"/>
                </a:lnTo>
                <a:lnTo>
                  <a:pt x="10" y="789"/>
                </a:lnTo>
                <a:lnTo>
                  <a:pt x="21" y="809"/>
                </a:lnTo>
                <a:lnTo>
                  <a:pt x="26" y="830"/>
                </a:lnTo>
                <a:lnTo>
                  <a:pt x="31" y="850"/>
                </a:lnTo>
                <a:lnTo>
                  <a:pt x="42" y="878"/>
                </a:lnTo>
                <a:lnTo>
                  <a:pt x="63" y="919"/>
                </a:lnTo>
                <a:lnTo>
                  <a:pt x="74" y="946"/>
                </a:lnTo>
                <a:lnTo>
                  <a:pt x="89" y="960"/>
                </a:lnTo>
                <a:lnTo>
                  <a:pt x="105" y="988"/>
                </a:lnTo>
                <a:lnTo>
                  <a:pt x="121" y="1015"/>
                </a:lnTo>
                <a:lnTo>
                  <a:pt x="142" y="1042"/>
                </a:lnTo>
                <a:lnTo>
                  <a:pt x="158" y="1063"/>
                </a:lnTo>
                <a:lnTo>
                  <a:pt x="179" y="1084"/>
                </a:lnTo>
                <a:lnTo>
                  <a:pt x="200" y="1091"/>
                </a:lnTo>
                <a:lnTo>
                  <a:pt x="237" y="1111"/>
                </a:lnTo>
                <a:lnTo>
                  <a:pt x="290" y="1131"/>
                </a:lnTo>
                <a:lnTo>
                  <a:pt x="342" y="1145"/>
                </a:lnTo>
                <a:lnTo>
                  <a:pt x="363" y="1152"/>
                </a:lnTo>
                <a:lnTo>
                  <a:pt x="379" y="1152"/>
                </a:lnTo>
                <a:lnTo>
                  <a:pt x="400" y="1152"/>
                </a:lnTo>
                <a:lnTo>
                  <a:pt x="432" y="1152"/>
                </a:lnTo>
                <a:lnTo>
                  <a:pt x="458" y="1152"/>
                </a:lnTo>
                <a:lnTo>
                  <a:pt x="484" y="1138"/>
                </a:lnTo>
                <a:lnTo>
                  <a:pt x="516" y="1125"/>
                </a:lnTo>
                <a:lnTo>
                  <a:pt x="526" y="1111"/>
                </a:lnTo>
                <a:lnTo>
                  <a:pt x="548" y="1097"/>
                </a:lnTo>
                <a:lnTo>
                  <a:pt x="568" y="1070"/>
                </a:lnTo>
                <a:lnTo>
                  <a:pt x="579" y="1042"/>
                </a:lnTo>
                <a:lnTo>
                  <a:pt x="584" y="1022"/>
                </a:lnTo>
                <a:lnTo>
                  <a:pt x="590" y="988"/>
                </a:lnTo>
                <a:lnTo>
                  <a:pt x="595" y="967"/>
                </a:lnTo>
                <a:lnTo>
                  <a:pt x="600" y="933"/>
                </a:lnTo>
                <a:lnTo>
                  <a:pt x="600" y="912"/>
                </a:lnTo>
                <a:lnTo>
                  <a:pt x="605" y="892"/>
                </a:lnTo>
                <a:lnTo>
                  <a:pt x="605" y="871"/>
                </a:lnTo>
                <a:lnTo>
                  <a:pt x="610" y="850"/>
                </a:lnTo>
                <a:lnTo>
                  <a:pt x="621" y="830"/>
                </a:lnTo>
                <a:lnTo>
                  <a:pt x="640" y="80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7354888" y="1454150"/>
            <a:ext cx="801687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268413"/>
            <a:ext cx="46069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 descr="C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7913" y="1420813"/>
            <a:ext cx="46069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568450" y="830263"/>
            <a:ext cx="6542088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tr-TR" sz="2400">
                <a:solidFill>
                  <a:schemeClr val="tx2"/>
                </a:solidFill>
                <a:cs typeface="Times New Roman" pitchFamily="18" charset="0"/>
              </a:rPr>
              <a:t>      </a:t>
            </a:r>
            <a:r>
              <a:rPr lang="tr-TR" sz="24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Tirotoksikozun belirti ve bulguları</a:t>
            </a:r>
            <a:r>
              <a:rPr lang="tr-TR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       </a:t>
            </a:r>
            <a:endParaRPr lang="tr-TR" b="1">
              <a:solidFill>
                <a:schemeClr val="tx2"/>
              </a:solidFill>
              <a:latin typeface="Comic Sans MS" pitchFamily="66" charset="0"/>
            </a:endParaRPr>
          </a:p>
        </p:txBody>
      </p:sp>
      <p:graphicFrame>
        <p:nvGraphicFramePr>
          <p:cNvPr id="8343" name="Group 151"/>
          <p:cNvGraphicFramePr>
            <a:graphicFrameLocks noGrp="1"/>
          </p:cNvGraphicFramePr>
          <p:nvPr/>
        </p:nvGraphicFramePr>
        <p:xfrm>
          <a:off x="611188" y="1643063"/>
          <a:ext cx="7993062" cy="4162050"/>
        </p:xfrm>
        <a:graphic>
          <a:graphicData uri="http://schemas.openxmlformats.org/drawingml/2006/table">
            <a:tbl>
              <a:tblPr/>
              <a:tblGrid>
                <a:gridCol w="3997325"/>
                <a:gridCol w="3995737"/>
              </a:tblGrid>
              <a:tr h="6306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Belirtiler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Bulgular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Hiperaktivite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, huzursuzluk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disforia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Taşikardi, yaşlıda atrial fibrilasyon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Sıcağa tahammülsüzlük ve terleme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Tremor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Çarpıntı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Guatr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Yorgunluk ve güçsüzlük 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Ilık, nemli deri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İştah artımı ile kilo kaybı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Kas güçsüzlüğü,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proksimal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myopati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Diyare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Göz kapağı çekilmesi veya gecikmesi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4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Oligomenore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, libido kaybı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Jinekomasti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smtClean="0">
                <a:latin typeface="Comic Sans MS" pitchFamily="66" charset="0"/>
              </a:rPr>
              <a:t>Labratuvar ,Görüntüleme</a:t>
            </a:r>
            <a:endParaRPr lang="en-US" sz="2800" b="1" smtClean="0">
              <a:latin typeface="Comic Sans MS" pitchFamily="66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5763" y="2424113"/>
            <a:ext cx="7281862" cy="3236912"/>
          </a:xfrm>
        </p:spPr>
        <p:txBody>
          <a:bodyPr/>
          <a:lstStyle/>
          <a:p>
            <a:r>
              <a:rPr lang="tr-TR" sz="2000" smtClean="0">
                <a:latin typeface="Comic Sans MS" pitchFamily="66" charset="0"/>
              </a:rPr>
              <a:t>ST3, ST4, sTSH</a:t>
            </a:r>
          </a:p>
          <a:p>
            <a:r>
              <a:rPr lang="tr-TR" sz="2000" smtClean="0">
                <a:latin typeface="Comic Sans MS" pitchFamily="66" charset="0"/>
              </a:rPr>
              <a:t>Anti-TPO, Anti-Tg, TRAB (TSH res. Ab.)</a:t>
            </a:r>
          </a:p>
          <a:p>
            <a:r>
              <a:rPr lang="tr-TR" sz="2000" smtClean="0">
                <a:latin typeface="Comic Sans MS" pitchFamily="66" charset="0"/>
              </a:rPr>
              <a:t>Tc 99m Tiroid Sintigrafisi</a:t>
            </a:r>
          </a:p>
          <a:p>
            <a:r>
              <a:rPr lang="tr-TR" sz="2000" smtClean="0">
                <a:latin typeface="Comic Sans MS" pitchFamily="66" charset="0"/>
              </a:rPr>
              <a:t>RAI uptake çalışması</a:t>
            </a:r>
          </a:p>
          <a:p>
            <a:r>
              <a:rPr lang="tr-TR" sz="2000" smtClean="0">
                <a:latin typeface="Comic Sans MS" pitchFamily="66" charset="0"/>
              </a:rPr>
              <a:t>Doppler  USG</a:t>
            </a:r>
            <a:endParaRPr lang="en-US" sz="20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635000"/>
            <a:ext cx="8229600" cy="695325"/>
          </a:xfrm>
        </p:spPr>
        <p:txBody>
          <a:bodyPr/>
          <a:lstStyle/>
          <a:p>
            <a:r>
              <a:rPr lang="tr-TR" sz="2400" b="1" smtClean="0">
                <a:latin typeface="Comic Sans MS" pitchFamily="66" charset="0"/>
              </a:rPr>
              <a:t>I</a:t>
            </a:r>
            <a:r>
              <a:rPr lang="tr-TR" sz="2400" b="1" baseline="30000" smtClean="0">
                <a:latin typeface="Comic Sans MS" pitchFamily="66" charset="0"/>
              </a:rPr>
              <a:t>131</a:t>
            </a:r>
            <a:r>
              <a:rPr lang="tr-TR" sz="2400" b="1" smtClean="0">
                <a:latin typeface="Comic Sans MS" pitchFamily="66" charset="0"/>
              </a:rPr>
              <a:t> uptake’ine göre tirotoksikozların sınıflaması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775"/>
            <a:ext cx="9144000" cy="5184775"/>
          </a:xfrm>
        </p:spPr>
        <p:txBody>
          <a:bodyPr/>
          <a:lstStyle/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tr-TR" sz="2400" smtClean="0">
                <a:solidFill>
                  <a:schemeClr val="accent1"/>
                </a:solidFill>
                <a:latin typeface="Comic Sans MS" pitchFamily="66" charset="0"/>
              </a:rPr>
              <a:t>Yüksek uptake’li tirotoksikozlar (hipertiroidili)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Graves hastalığı (Toksik Diffüz Guatr) 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Toksik adenom veya toksik multinodüler guatr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Trofoblastik hastalık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TSH’nin aracılık ettiği hipertiroidizm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endParaRPr lang="tr-TR" sz="2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tr-TR" sz="2400" smtClean="0">
                <a:solidFill>
                  <a:schemeClr val="accent1"/>
                </a:solidFill>
                <a:latin typeface="Comic Sans MS" pitchFamily="66" charset="0"/>
              </a:rPr>
              <a:t>Düşük  Uptakeli tirotoksikozlar</a:t>
            </a:r>
            <a:r>
              <a:rPr lang="tr-TR" sz="2400" smtClean="0">
                <a:latin typeface="Comic Sans MS" pitchFamily="66" charset="0"/>
              </a:rPr>
              <a:t> </a:t>
            </a:r>
            <a:r>
              <a:rPr lang="tr-TR" sz="2400" smtClean="0">
                <a:solidFill>
                  <a:schemeClr val="accent1"/>
                </a:solidFill>
                <a:latin typeface="Comic Sans MS" pitchFamily="66" charset="0"/>
              </a:rPr>
              <a:t>(hipertiroidisiz)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Subakut tiroidit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Sessiz tiroidit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İyodun sebebiyet verdiği hipertiroidizm (Jod Basedow)*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Amiodarona bağlı tirotoksikoz 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Ektopik tirotoksikoz, 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 2" pitchFamily="18" charset="2"/>
              <a:buNone/>
            </a:pPr>
            <a:r>
              <a:rPr lang="tr-TR" sz="2000" smtClean="0">
                <a:latin typeface="Comic Sans MS" pitchFamily="66" charset="0"/>
              </a:rPr>
              <a:t>   ( Struma ovarii, metastatik fonksiyonel tiroid kanserleri)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İatrogenik tirotoksikoz, 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Egzogen tiroid hormon alımı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nlı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ppt/theme/themeOverride2.xml><?xml version="1.0" encoding="utf-8"?>
<a:themeOverride xmlns:a="http://schemas.openxmlformats.org/drawingml/2006/main">
  <a:clrScheme name="Canlı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519</TotalTime>
  <Words>1346</Words>
  <Application>Microsoft Office PowerPoint</Application>
  <PresentationFormat>Ekran Gösterisi (4:3)</PresentationFormat>
  <Paragraphs>327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Akış</vt:lpstr>
      <vt:lpstr> Tirotoksikoz ve Hipotiroidizm   Prof  Dr  Murat Faik ERDODOĞAN AÜTF, Endokrinoloji ve Metabolizma Hastalıkları B.D. </vt:lpstr>
      <vt:lpstr>Slayt 2</vt:lpstr>
      <vt:lpstr>Slayt 3</vt:lpstr>
      <vt:lpstr> Terminoloji</vt:lpstr>
      <vt:lpstr>Slayt 5</vt:lpstr>
      <vt:lpstr>Slayt 6</vt:lpstr>
      <vt:lpstr>Slayt 7</vt:lpstr>
      <vt:lpstr>Labratuvar ,Görüntüleme</vt:lpstr>
      <vt:lpstr>I131 uptake’ine göre tirotoksikozların sınıflaması</vt:lpstr>
      <vt:lpstr>Graves’ hastalığının komponentleri</vt:lpstr>
      <vt:lpstr>Tirotoksikoz vakalarında göz belirtileri</vt:lpstr>
      <vt:lpstr>Slayt 12</vt:lpstr>
      <vt:lpstr>Slayt 13</vt:lpstr>
      <vt:lpstr>           Graves hastalığının etiyopatogenezi</vt:lpstr>
      <vt:lpstr>Graves hastalığı dışında egzoftalmus sebepleri</vt:lpstr>
      <vt:lpstr>Slayt 16</vt:lpstr>
      <vt:lpstr>TANI</vt:lpstr>
      <vt:lpstr>Slayt 18</vt:lpstr>
      <vt:lpstr>Slayt 19</vt:lpstr>
      <vt:lpstr>Slayt 20</vt:lpstr>
      <vt:lpstr>Antitiroid Tedavi Dışında Kullanılan Diğer İlaçlar</vt:lpstr>
      <vt:lpstr>    İnfiltratif  Oftalmopati Tedavisi</vt:lpstr>
      <vt:lpstr>Toksik Nodüler Guatr</vt:lpstr>
      <vt:lpstr>Tirotoksik Kriz (Tiroid fırtınası)</vt:lpstr>
      <vt:lpstr>Tirotoksik krizi provake edebilecek faktörler </vt:lpstr>
      <vt:lpstr>Slayt 26</vt:lpstr>
      <vt:lpstr>Tiroiditler</vt:lpstr>
      <vt:lpstr>Slayt 28</vt:lpstr>
      <vt:lpstr>Slayt 29</vt:lpstr>
      <vt:lpstr>Slayt 30</vt:lpstr>
      <vt:lpstr>Slayt 31</vt:lpstr>
      <vt:lpstr>Slayt 32</vt:lpstr>
      <vt:lpstr>Slayt 33</vt:lpstr>
      <vt:lpstr>Erişkin Hipotiroidizminde Klinik Belirti ve Bulgular</vt:lpstr>
      <vt:lpstr>Slayt 35</vt:lpstr>
      <vt:lpstr>Slayt 36</vt:lpstr>
      <vt:lpstr>Ayırıcı Tanı </vt:lpstr>
      <vt:lpstr>Slayt 38</vt:lpstr>
      <vt:lpstr>   Hipotiroidizm</vt:lpstr>
    </vt:vector>
  </TitlesOfParts>
  <Company>endo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Hipotiroidiler</dc:title>
  <dc:creator>gülay</dc:creator>
  <cp:lastModifiedBy>user</cp:lastModifiedBy>
  <cp:revision>96</cp:revision>
  <dcterms:created xsi:type="dcterms:W3CDTF">2005-06-30T05:41:00Z</dcterms:created>
  <dcterms:modified xsi:type="dcterms:W3CDTF">2018-04-24T09:10:56Z</dcterms:modified>
</cp:coreProperties>
</file>