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handoutMasterIdLst>
    <p:handoutMasterId r:id="rId41"/>
  </p:handoutMasterIdLst>
  <p:sldIdLst>
    <p:sldId id="274" r:id="rId2"/>
    <p:sldId id="275" r:id="rId3"/>
    <p:sldId id="287" r:id="rId4"/>
    <p:sldId id="286" r:id="rId5"/>
    <p:sldId id="288" r:id="rId6"/>
    <p:sldId id="289" r:id="rId7"/>
    <p:sldId id="290" r:id="rId8"/>
    <p:sldId id="292" r:id="rId9"/>
    <p:sldId id="291" r:id="rId10"/>
    <p:sldId id="295" r:id="rId11"/>
    <p:sldId id="298" r:id="rId12"/>
    <p:sldId id="299" r:id="rId13"/>
    <p:sldId id="330" r:id="rId14"/>
    <p:sldId id="296" r:id="rId15"/>
    <p:sldId id="301" r:id="rId16"/>
    <p:sldId id="302" r:id="rId17"/>
    <p:sldId id="303" r:id="rId18"/>
    <p:sldId id="304" r:id="rId19"/>
    <p:sldId id="305" r:id="rId20"/>
    <p:sldId id="306" r:id="rId21"/>
    <p:sldId id="307" r:id="rId22"/>
    <p:sldId id="309" r:id="rId23"/>
    <p:sldId id="312" r:id="rId24"/>
    <p:sldId id="317" r:id="rId25"/>
    <p:sldId id="318" r:id="rId26"/>
    <p:sldId id="320" r:id="rId27"/>
    <p:sldId id="321" r:id="rId28"/>
    <p:sldId id="322" r:id="rId29"/>
    <p:sldId id="325" r:id="rId30"/>
    <p:sldId id="328" r:id="rId31"/>
    <p:sldId id="329" r:id="rId32"/>
    <p:sldId id="276" r:id="rId33"/>
    <p:sldId id="277" r:id="rId34"/>
    <p:sldId id="278" r:id="rId35"/>
    <p:sldId id="279" r:id="rId36"/>
    <p:sldId id="280" r:id="rId37"/>
    <p:sldId id="281" r:id="rId38"/>
    <p:sldId id="282" r:id="rId39"/>
    <p:sldId id="283" r:id="rId40"/>
  </p:sldIdLst>
  <p:sldSz cx="9144000" cy="6858000" type="screen4x3"/>
  <p:notesSz cx="6854825" cy="9750425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 Tur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 Tur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 Tur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 Tur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 Tur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 Tur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 Tur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 Tur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 Tur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0"/>
            <a:ext cx="297021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61475"/>
            <a:ext cx="297021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9261475"/>
            <a:ext cx="297021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D6E7AC30-077A-4461-8328-12C85193094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2134E-6D88-4474-9F83-9E582773781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6C33C-C2B9-447F-8589-FF6A746223F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861ED-3C01-4C88-B2B5-DE9A2A1DC38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8DAD4-FC25-4EC1-BCF8-E0BF1446882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986B5-1B12-4BB0-A49A-F639270C9CA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3DE19-6E19-4D0C-865D-24C8B05CE46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CFF27-7E15-4610-A5EF-BA69D885BF4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A330F-4287-44C6-A51B-47CA105B14C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3C778-5FF2-4000-8335-4EF263071C4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86D33-F415-419D-A76A-857FE6523FE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ek Köşesi Kesik ve Yuvarlatılmış Dikdörtgen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5 Dik Üçgen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6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9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1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B9A91-BF75-49B7-B501-F972702850F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8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  <a:endParaRPr lang="en-US" smtClean="0"/>
          </a:p>
        </p:txBody>
      </p:sp>
      <p:sp>
        <p:nvSpPr>
          <p:cNvPr id="1029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Times New Roman Tur" charset="-94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Times New Roman Tur" charset="-94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  <a:latin typeface="Times New Roman Tur" charset="-94"/>
                <a:cs typeface="+mn-cs"/>
              </a:defRPr>
            </a:lvl1pPr>
          </a:lstStyle>
          <a:p>
            <a:pPr>
              <a:defRPr/>
            </a:pPr>
            <a:fld id="{C55AC39F-1006-441C-A667-C6806268CE7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grpSp>
        <p:nvGrpSpPr>
          <p:cNvPr id="1033" name="1 Grup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Times New Roman Tur" charset="-94"/>
                <a:cs typeface="+mn-cs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Times New Roman Tur" charset="-94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77" r:id="rId2"/>
    <p:sldLayoutId id="2147483686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7" r:id="rId9"/>
    <p:sldLayoutId id="2147483683" r:id="rId10"/>
    <p:sldLayoutId id="214748368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9C007F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9C007F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68007F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968352"/>
            <a:ext cx="7851648" cy="1828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Tirotoksikoz</a:t>
            </a:r>
            <a:r>
              <a:rPr lang="tr-TR" dirty="0" smtClean="0">
                <a:latin typeface="Comic Sans MS" pitchFamily="66" charset="0"/>
              </a:rPr>
              <a:t> ve </a:t>
            </a:r>
            <a:r>
              <a:rPr lang="tr-TR" dirty="0" err="1" smtClean="0">
                <a:latin typeface="Comic Sans MS" pitchFamily="66" charset="0"/>
              </a:rPr>
              <a:t>Hipotiroidizm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>
                <a:latin typeface="Comic Sans MS" pitchFamily="66" charset="0"/>
              </a:rPr>
              <a:t/>
            </a:r>
            <a:br>
              <a:rPr lang="tr-TR" dirty="0">
                <a:latin typeface="Comic Sans MS" pitchFamily="66" charset="0"/>
              </a:rPr>
            </a:br>
            <a:r>
              <a:rPr lang="tr-TR" sz="4000" dirty="0">
                <a:latin typeface="Comic Sans MS" pitchFamily="66" charset="0"/>
              </a:rPr>
              <a:t/>
            </a:r>
            <a:br>
              <a:rPr lang="tr-TR" sz="4000" dirty="0">
                <a:latin typeface="Comic Sans MS" pitchFamily="66" charset="0"/>
              </a:rPr>
            </a:br>
            <a:r>
              <a:rPr lang="tr-TR" sz="2400" dirty="0">
                <a:solidFill>
                  <a:srgbClr val="FFFF00"/>
                </a:solidFill>
                <a:latin typeface="Comic Sans MS" pitchFamily="66" charset="0"/>
              </a:rPr>
              <a:t>Prof  Dr  Murat Faik ERDODOĞAN</a:t>
            </a:r>
            <a:br>
              <a:rPr lang="tr-TR" sz="2400" dirty="0">
                <a:solidFill>
                  <a:srgbClr val="FFFF00"/>
                </a:solidFill>
                <a:latin typeface="Comic Sans MS" pitchFamily="66" charset="0"/>
              </a:rPr>
            </a:br>
            <a:r>
              <a:rPr lang="tr-TR" sz="2400" dirty="0">
                <a:solidFill>
                  <a:srgbClr val="FFFF00"/>
                </a:solidFill>
                <a:latin typeface="Comic Sans MS" pitchFamily="66" charset="0"/>
              </a:rPr>
              <a:t>AÜTF, Endokrinoloji ve Metabolizma Hastalıkları B.D.</a:t>
            </a:r>
            <a:br>
              <a:rPr lang="tr-TR" sz="2400" dirty="0">
                <a:solidFill>
                  <a:srgbClr val="FFFF00"/>
                </a:solidFill>
                <a:latin typeface="Comic Sans MS" pitchFamily="66" charset="0"/>
              </a:rPr>
            </a:br>
            <a:endParaRPr lang="tr-TR" sz="24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60350"/>
            <a:ext cx="8229600" cy="1143000"/>
          </a:xfrm>
        </p:spPr>
        <p:txBody>
          <a:bodyPr/>
          <a:lstStyle/>
          <a:p>
            <a:r>
              <a:rPr lang="tr-TR" sz="2800" b="1" smtClean="0">
                <a:latin typeface="Comic Sans MS" pitchFamily="66" charset="0"/>
              </a:rPr>
              <a:t>Graves’ hastalığının komponentleri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535238"/>
            <a:ext cx="5795962" cy="2981325"/>
          </a:xfrm>
        </p:spPr>
        <p:txBody>
          <a:bodyPr/>
          <a:lstStyle/>
          <a:p>
            <a:pPr marL="609600" indent="-609600">
              <a:buSzTx/>
              <a:buFont typeface="Wingdings" pitchFamily="2" charset="2"/>
              <a:buChar char="§"/>
            </a:pPr>
            <a:r>
              <a:rPr lang="tr-TR" sz="2400" smtClean="0">
                <a:latin typeface="Comic Sans MS" pitchFamily="66" charset="0"/>
              </a:rPr>
              <a:t>Toksik diffüz guatr</a:t>
            </a:r>
          </a:p>
          <a:p>
            <a:pPr marL="609600" indent="-609600">
              <a:buSzTx/>
              <a:buFont typeface="Wingdings" pitchFamily="2" charset="2"/>
              <a:buChar char="§"/>
            </a:pPr>
            <a:r>
              <a:rPr lang="tr-TR" sz="2400" smtClean="0">
                <a:latin typeface="Comic Sans MS" pitchFamily="66" charset="0"/>
              </a:rPr>
              <a:t>İnfiltratif oftalmopati</a:t>
            </a:r>
          </a:p>
          <a:p>
            <a:pPr marL="609600" indent="-609600">
              <a:buSzTx/>
              <a:buFont typeface="Wingdings" pitchFamily="2" charset="2"/>
              <a:buChar char="§"/>
            </a:pPr>
            <a:r>
              <a:rPr lang="tr-TR" sz="2400" smtClean="0">
                <a:latin typeface="Comic Sans MS" pitchFamily="66" charset="0"/>
              </a:rPr>
              <a:t>Pretibial miksödem</a:t>
            </a:r>
          </a:p>
          <a:p>
            <a:pPr marL="609600" indent="-609600">
              <a:buSzTx/>
              <a:buFont typeface="Wingdings" pitchFamily="2" charset="2"/>
              <a:buChar char="§"/>
            </a:pPr>
            <a:r>
              <a:rPr lang="tr-TR" sz="2400" smtClean="0">
                <a:latin typeface="Comic Sans MS" pitchFamily="66" charset="0"/>
              </a:rPr>
              <a:t>Tiroid akropakisi</a:t>
            </a:r>
          </a:p>
          <a:p>
            <a:pPr marL="609600" indent="-609600">
              <a:buSzTx/>
              <a:buFont typeface="Wingdings 2" pitchFamily="18" charset="2"/>
              <a:buNone/>
            </a:pPr>
            <a:endParaRPr lang="tr-TR" sz="2400" smtClean="0">
              <a:latin typeface="Comic Sans MS" pitchFamily="66" charset="0"/>
            </a:endParaRPr>
          </a:p>
        </p:txBody>
      </p:sp>
      <p:pic>
        <p:nvPicPr>
          <p:cNvPr id="14340" name="Picture 3" descr="C:\Users\user\Desktop\pretibial mi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463" y="4868863"/>
            <a:ext cx="2087562" cy="156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4" descr="C:\Users\user\Desktop\i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8175" y="4891088"/>
            <a:ext cx="2238375" cy="149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4" descr="n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163" y="1557338"/>
            <a:ext cx="2520950" cy="314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701675"/>
            <a:ext cx="8229600" cy="1143000"/>
          </a:xfrm>
        </p:spPr>
        <p:txBody>
          <a:bodyPr/>
          <a:lstStyle/>
          <a:p>
            <a:r>
              <a:rPr lang="tr-TR" sz="2800" b="1" smtClean="0">
                <a:latin typeface="Comic Sans MS" pitchFamily="66" charset="0"/>
              </a:rPr>
              <a:t>Tirotoksikoz vakalarında göz belirtileri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2563813"/>
            <a:ext cx="7772400" cy="2274887"/>
          </a:xfrm>
        </p:spPr>
        <p:txBody>
          <a:bodyPr/>
          <a:lstStyle/>
          <a:p>
            <a:r>
              <a:rPr lang="tr-TR" sz="2400" smtClean="0">
                <a:latin typeface="Comic Sans MS" pitchFamily="66" charset="0"/>
              </a:rPr>
              <a:t>Adrenerjik hormonlara duyarlılıkta artmadan kaynaklananlar(tüm tirotoksikozlar)</a:t>
            </a:r>
          </a:p>
          <a:p>
            <a:r>
              <a:rPr lang="tr-TR" sz="2400" smtClean="0">
                <a:latin typeface="Comic Sans MS" pitchFamily="66" charset="0"/>
              </a:rPr>
              <a:t>İnfiltratif oftalmopati (otoimmün mekanizma ile meydana gelenler)(Graves’ nadiren Hashimoto)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tara0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836613"/>
            <a:ext cx="7777162" cy="512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user\Desktop\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" y="1017588"/>
            <a:ext cx="4465638" cy="320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5" descr="http://media2.picsearch.com/is?UoRjvlA97vAn0j0CU7NVBrpcDBKn5jTBNM6CKRgaaag&amp;height=1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068638"/>
            <a:ext cx="4471988" cy="352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4000" dirty="0" smtClean="0"/>
              <a:t/>
            </a:r>
            <a:br>
              <a:rPr lang="tr-TR" sz="4000" dirty="0" smtClean="0"/>
            </a:br>
            <a:r>
              <a:rPr lang="tr-TR" sz="4000" dirty="0" smtClean="0"/>
              <a:t/>
            </a:r>
            <a:br>
              <a:rPr lang="tr-TR" sz="4000" dirty="0" smtClean="0"/>
            </a:br>
            <a:r>
              <a:rPr lang="tr-TR" sz="4000" dirty="0" smtClean="0"/>
              <a:t>         </a:t>
            </a:r>
            <a:r>
              <a:rPr lang="tr-TR" sz="3100" b="1" dirty="0" err="1" smtClean="0">
                <a:latin typeface="Comic Sans MS" pitchFamily="66" charset="0"/>
              </a:rPr>
              <a:t>Graves</a:t>
            </a:r>
            <a:r>
              <a:rPr lang="tr-TR" sz="3100" b="1" dirty="0" smtClean="0">
                <a:latin typeface="Comic Sans MS" pitchFamily="66" charset="0"/>
              </a:rPr>
              <a:t> </a:t>
            </a:r>
            <a:r>
              <a:rPr lang="tr-TR" sz="3100" b="1" dirty="0">
                <a:latin typeface="Comic Sans MS" pitchFamily="66" charset="0"/>
              </a:rPr>
              <a:t>hastalığının </a:t>
            </a:r>
            <a:r>
              <a:rPr lang="tr-TR" sz="3100" b="1" dirty="0" err="1">
                <a:latin typeface="Comic Sans MS" pitchFamily="66" charset="0"/>
              </a:rPr>
              <a:t>etiyopatogenezi</a:t>
            </a:r>
            <a:endParaRPr lang="tr-TR" sz="4000" b="1" dirty="0">
              <a:latin typeface="Comic Sans MS" pitchFamily="66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2636838"/>
            <a:ext cx="8062912" cy="3313112"/>
          </a:xfrm>
        </p:spPr>
        <p:txBody>
          <a:bodyPr/>
          <a:lstStyle/>
          <a:p>
            <a:pPr>
              <a:buSzTx/>
              <a:buFont typeface="Wingdings" pitchFamily="2" charset="2"/>
              <a:buChar char="§"/>
            </a:pPr>
            <a:r>
              <a:rPr lang="tr-TR" sz="2000" smtClean="0">
                <a:latin typeface="Comic Sans MS" pitchFamily="66" charset="0"/>
              </a:rPr>
              <a:t>Hücresel ve hümoral otoimmün mekanizmalar rol oynar</a:t>
            </a:r>
          </a:p>
          <a:p>
            <a:pPr>
              <a:buSzTx/>
              <a:buFont typeface="Wingdings" pitchFamily="2" charset="2"/>
              <a:buChar char="§"/>
            </a:pPr>
            <a:r>
              <a:rPr lang="tr-TR" sz="2000" smtClean="0">
                <a:latin typeface="Comic Sans MS" pitchFamily="66" charset="0"/>
              </a:rPr>
              <a:t>Organ Spesifik Otoimmün Hastalık   Spekturumu</a:t>
            </a:r>
          </a:p>
          <a:p>
            <a:pPr>
              <a:buSzTx/>
              <a:buFont typeface="Wingdings" pitchFamily="2" charset="2"/>
              <a:buChar char="§"/>
            </a:pPr>
            <a:r>
              <a:rPr lang="tr-TR" sz="2000" smtClean="0">
                <a:latin typeface="Comic Sans MS" pitchFamily="66" charset="0"/>
              </a:rPr>
              <a:t>Otoimmün tiroid Hasatalığı </a:t>
            </a:r>
          </a:p>
          <a:p>
            <a:pPr>
              <a:buSzTx/>
              <a:buFont typeface="Wingdings" pitchFamily="2" charset="2"/>
              <a:buChar char="§"/>
            </a:pPr>
            <a:r>
              <a:rPr lang="tr-TR" sz="2000" smtClean="0">
                <a:latin typeface="Comic Sans MS" pitchFamily="66" charset="0"/>
              </a:rPr>
              <a:t>Graves’ (Hiper)…………Ötiroidizm………………..Hashimoto(Hipo)</a:t>
            </a:r>
          </a:p>
          <a:p>
            <a:pPr>
              <a:buSzTx/>
              <a:buFont typeface="Wingdings" pitchFamily="2" charset="2"/>
              <a:buChar char="§"/>
            </a:pPr>
            <a:r>
              <a:rPr lang="tr-TR" sz="2000" smtClean="0">
                <a:latin typeface="Comic Sans MS" pitchFamily="66" charset="0"/>
              </a:rPr>
              <a:t>TSH  reseptörlerine karşı  Stimulan Antikorlar</a:t>
            </a:r>
          </a:p>
          <a:p>
            <a:pPr>
              <a:buSzTx/>
              <a:buFont typeface="Wingdings" pitchFamily="2" charset="2"/>
              <a:buChar char="§"/>
            </a:pPr>
            <a:r>
              <a:rPr lang="tr-TR" sz="2000" smtClean="0">
                <a:latin typeface="Comic Sans MS" pitchFamily="66" charset="0"/>
              </a:rPr>
              <a:t>TSH  reseptörlerine karşı  Blokan  Antikorlar</a:t>
            </a:r>
          </a:p>
          <a:p>
            <a:pPr>
              <a:buSzTx/>
              <a:buFont typeface="Wingdings 2" pitchFamily="18" charset="2"/>
              <a:buNone/>
            </a:pPr>
            <a:endParaRPr lang="tr-TR" sz="2000" smtClean="0">
              <a:latin typeface="Comic Sans MS" pitchFamily="66" charset="0"/>
            </a:endParaRPr>
          </a:p>
          <a:p>
            <a:pPr>
              <a:buSzTx/>
              <a:buFont typeface="Wingdings" pitchFamily="2" charset="2"/>
              <a:buChar char="§"/>
            </a:pPr>
            <a:endParaRPr lang="tr-TR" sz="240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63575" y="115888"/>
            <a:ext cx="8229600" cy="1143000"/>
          </a:xfrm>
        </p:spPr>
        <p:txBody>
          <a:bodyPr/>
          <a:lstStyle/>
          <a:p>
            <a:r>
              <a:rPr lang="tr-TR" sz="2800" smtClean="0">
                <a:latin typeface="Comic Sans MS" pitchFamily="66" charset="0"/>
              </a:rPr>
              <a:t>Graves hastalığı dışında egzoftalmus sebepleri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1906588" y="1600200"/>
            <a:ext cx="6096000" cy="4525963"/>
          </a:xfrm>
        </p:spPr>
        <p:txBody>
          <a:bodyPr>
            <a:normAutofit lnSpcReduction="10000"/>
          </a:bodyPr>
          <a:lstStyle/>
          <a:p>
            <a:pPr marL="365125" indent="-365125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SzPct val="110000"/>
              <a:buFont typeface="Wingdings" pitchFamily="2" charset="2"/>
              <a:buChar char="§"/>
              <a:defRPr/>
            </a:pPr>
            <a:r>
              <a:rPr lang="tr-TR" sz="2800" dirty="0">
                <a:solidFill>
                  <a:schemeClr val="accent1"/>
                </a:solidFill>
                <a:latin typeface="Comic Sans MS" pitchFamily="66" charset="0"/>
              </a:rPr>
              <a:t>İki taraflı hafif </a:t>
            </a:r>
            <a:r>
              <a:rPr lang="tr-TR" sz="2800" dirty="0" err="1">
                <a:solidFill>
                  <a:schemeClr val="accent1"/>
                </a:solidFill>
                <a:latin typeface="Comic Sans MS" pitchFamily="66" charset="0"/>
              </a:rPr>
              <a:t>egzoftalmus</a:t>
            </a:r>
            <a:endParaRPr lang="tr-TR" sz="2800" dirty="0">
              <a:solidFill>
                <a:schemeClr val="accent1"/>
              </a:solidFill>
              <a:latin typeface="Comic Sans MS" pitchFamily="66" charset="0"/>
            </a:endParaRPr>
          </a:p>
          <a:p>
            <a:pPr marL="1168400" lvl="1" indent="-355600" fontAlgn="auto">
              <a:lnSpc>
                <a:spcPct val="80000"/>
              </a:lnSpc>
              <a:spcAft>
                <a:spcPts val="0"/>
              </a:spcAft>
              <a:buClr>
                <a:schemeClr val="hlink"/>
              </a:buClr>
              <a:buSzPct val="110000"/>
              <a:buFont typeface="Wingdings" pitchFamily="2" charset="2"/>
              <a:buChar char="§"/>
              <a:defRPr/>
            </a:pPr>
            <a:r>
              <a:rPr lang="tr-TR" sz="2000" dirty="0" err="1">
                <a:latin typeface="Comic Sans MS" pitchFamily="66" charset="0"/>
              </a:rPr>
              <a:t>Familyal</a:t>
            </a:r>
            <a:endParaRPr lang="tr-TR" sz="2000" dirty="0">
              <a:latin typeface="Comic Sans MS" pitchFamily="66" charset="0"/>
            </a:endParaRPr>
          </a:p>
          <a:p>
            <a:pPr marL="1168400" lvl="1" indent="-355600" fontAlgn="auto">
              <a:lnSpc>
                <a:spcPct val="80000"/>
              </a:lnSpc>
              <a:spcAft>
                <a:spcPts val="0"/>
              </a:spcAft>
              <a:buClr>
                <a:schemeClr val="hlink"/>
              </a:buClr>
              <a:buSzPct val="110000"/>
              <a:buFont typeface="Wingdings" pitchFamily="2" charset="2"/>
              <a:buChar char="§"/>
              <a:defRPr/>
            </a:pPr>
            <a:r>
              <a:rPr lang="tr-TR" sz="2000" dirty="0" err="1">
                <a:latin typeface="Comic Sans MS" pitchFamily="66" charset="0"/>
              </a:rPr>
              <a:t>Cushing</a:t>
            </a:r>
            <a:r>
              <a:rPr lang="tr-TR" sz="2000" dirty="0">
                <a:latin typeface="Comic Sans MS" pitchFamily="66" charset="0"/>
              </a:rPr>
              <a:t> sendromu</a:t>
            </a:r>
          </a:p>
          <a:p>
            <a:pPr marL="1168400" lvl="1" indent="-355600" fontAlgn="auto">
              <a:lnSpc>
                <a:spcPct val="80000"/>
              </a:lnSpc>
              <a:spcAft>
                <a:spcPts val="0"/>
              </a:spcAft>
              <a:buClr>
                <a:schemeClr val="hlink"/>
              </a:buClr>
              <a:buSzPct val="110000"/>
              <a:buFont typeface="Wingdings" pitchFamily="2" charset="2"/>
              <a:buChar char="§"/>
              <a:defRPr/>
            </a:pPr>
            <a:r>
              <a:rPr lang="tr-TR" sz="2000" dirty="0">
                <a:latin typeface="Comic Sans MS" pitchFamily="66" charset="0"/>
              </a:rPr>
              <a:t>Siroz</a:t>
            </a:r>
          </a:p>
          <a:p>
            <a:pPr marL="1168400" lvl="1" indent="-355600" fontAlgn="auto">
              <a:lnSpc>
                <a:spcPct val="80000"/>
              </a:lnSpc>
              <a:spcAft>
                <a:spcPts val="0"/>
              </a:spcAft>
              <a:buClr>
                <a:schemeClr val="hlink"/>
              </a:buClr>
              <a:buSzPct val="110000"/>
              <a:buFont typeface="Wingdings" pitchFamily="2" charset="2"/>
              <a:buChar char="§"/>
              <a:defRPr/>
            </a:pPr>
            <a:r>
              <a:rPr lang="tr-TR" sz="2000" dirty="0">
                <a:latin typeface="Comic Sans MS" pitchFamily="66" charset="0"/>
              </a:rPr>
              <a:t>Üremi</a:t>
            </a:r>
          </a:p>
          <a:p>
            <a:pPr marL="1168400" lvl="1" indent="-355600" fontAlgn="auto">
              <a:lnSpc>
                <a:spcPct val="80000"/>
              </a:lnSpc>
              <a:spcAft>
                <a:spcPts val="0"/>
              </a:spcAft>
              <a:buClr>
                <a:schemeClr val="hlink"/>
              </a:buClr>
              <a:buSzPct val="110000"/>
              <a:buFont typeface="Wingdings" pitchFamily="2" charset="2"/>
              <a:buChar char="§"/>
              <a:defRPr/>
            </a:pPr>
            <a:r>
              <a:rPr lang="tr-TR" sz="2000" dirty="0">
                <a:latin typeface="Comic Sans MS" pitchFamily="66" charset="0"/>
              </a:rPr>
              <a:t>Kronik </a:t>
            </a:r>
            <a:r>
              <a:rPr lang="tr-TR" sz="2000" dirty="0" err="1">
                <a:latin typeface="Comic Sans MS" pitchFamily="66" charset="0"/>
              </a:rPr>
              <a:t>obstrüktif</a:t>
            </a:r>
            <a:r>
              <a:rPr lang="tr-TR" sz="2000" dirty="0">
                <a:latin typeface="Comic Sans MS" pitchFamily="66" charset="0"/>
              </a:rPr>
              <a:t> akciğer hastalığı</a:t>
            </a:r>
          </a:p>
          <a:p>
            <a:pPr marL="1168400" lvl="1" indent="-355600" fontAlgn="auto">
              <a:lnSpc>
                <a:spcPct val="80000"/>
              </a:lnSpc>
              <a:spcAft>
                <a:spcPts val="0"/>
              </a:spcAft>
              <a:buClr>
                <a:schemeClr val="hlink"/>
              </a:buClr>
              <a:buSzPct val="110000"/>
              <a:buFont typeface="Wingdings" pitchFamily="2" charset="2"/>
              <a:buChar char="§"/>
              <a:defRPr/>
            </a:pPr>
            <a:r>
              <a:rPr lang="tr-TR" sz="2000" dirty="0">
                <a:latin typeface="Comic Sans MS" pitchFamily="66" charset="0"/>
              </a:rPr>
              <a:t>Vena kava </a:t>
            </a:r>
            <a:r>
              <a:rPr lang="tr-TR" sz="2000" dirty="0" err="1">
                <a:latin typeface="Comic Sans MS" pitchFamily="66" charset="0"/>
              </a:rPr>
              <a:t>superior</a:t>
            </a:r>
            <a:r>
              <a:rPr lang="tr-TR" sz="2000" dirty="0">
                <a:latin typeface="Comic Sans MS" pitchFamily="66" charset="0"/>
              </a:rPr>
              <a:t> sendromu</a:t>
            </a:r>
          </a:p>
          <a:p>
            <a:pPr marL="1168400" lvl="1" indent="-355600" fontAlgn="auto">
              <a:lnSpc>
                <a:spcPct val="80000"/>
              </a:lnSpc>
              <a:spcAft>
                <a:spcPts val="0"/>
              </a:spcAft>
              <a:buClr>
                <a:schemeClr val="hlink"/>
              </a:buClr>
              <a:buSzPct val="110000"/>
              <a:buFont typeface="Wingdings" pitchFamily="2" charset="2"/>
              <a:buChar char="§"/>
              <a:defRPr/>
            </a:pPr>
            <a:endParaRPr lang="tr-TR" dirty="0">
              <a:latin typeface="Comic Sans MS" pitchFamily="66" charset="0"/>
            </a:endParaRPr>
          </a:p>
          <a:p>
            <a:pPr marL="365125" indent="-365125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SzPct val="110000"/>
              <a:buFont typeface="Wingdings" pitchFamily="2" charset="2"/>
              <a:buChar char="§"/>
              <a:defRPr/>
            </a:pPr>
            <a:r>
              <a:rPr lang="tr-TR" sz="2800" dirty="0">
                <a:solidFill>
                  <a:schemeClr val="accent1"/>
                </a:solidFill>
                <a:latin typeface="Comic Sans MS" pitchFamily="66" charset="0"/>
              </a:rPr>
              <a:t>Tek taraflı </a:t>
            </a:r>
            <a:r>
              <a:rPr lang="tr-TR" sz="2800" dirty="0" err="1">
                <a:solidFill>
                  <a:schemeClr val="accent1"/>
                </a:solidFill>
                <a:latin typeface="Comic Sans MS" pitchFamily="66" charset="0"/>
              </a:rPr>
              <a:t>egzoftalmus</a:t>
            </a:r>
            <a:endParaRPr lang="tr-TR" sz="2800" dirty="0">
              <a:solidFill>
                <a:schemeClr val="accent1"/>
              </a:solidFill>
              <a:latin typeface="Comic Sans MS" pitchFamily="66" charset="0"/>
            </a:endParaRPr>
          </a:p>
          <a:p>
            <a:pPr marL="1168400" lvl="1" indent="-355600" fontAlgn="auto">
              <a:lnSpc>
                <a:spcPct val="80000"/>
              </a:lnSpc>
              <a:spcAft>
                <a:spcPts val="0"/>
              </a:spcAft>
              <a:buClr>
                <a:schemeClr val="hlink"/>
              </a:buClr>
              <a:buSzPct val="110000"/>
              <a:buFont typeface="Wingdings" pitchFamily="2" charset="2"/>
              <a:buChar char="§"/>
              <a:defRPr/>
            </a:pPr>
            <a:r>
              <a:rPr lang="tr-TR" sz="2000" dirty="0" err="1">
                <a:latin typeface="Comic Sans MS" pitchFamily="66" charset="0"/>
              </a:rPr>
              <a:t>Karotis</a:t>
            </a:r>
            <a:r>
              <a:rPr lang="tr-TR" sz="2000" dirty="0">
                <a:latin typeface="Comic Sans MS" pitchFamily="66" charset="0"/>
              </a:rPr>
              <a:t>-</a:t>
            </a:r>
            <a:r>
              <a:rPr lang="tr-TR" sz="2000" dirty="0" err="1">
                <a:latin typeface="Comic Sans MS" pitchFamily="66" charset="0"/>
              </a:rPr>
              <a:t>kavernoz</a:t>
            </a:r>
            <a:r>
              <a:rPr lang="tr-TR" sz="2000" dirty="0">
                <a:latin typeface="Comic Sans MS" pitchFamily="66" charset="0"/>
              </a:rPr>
              <a:t> sinüs fistülleri</a:t>
            </a:r>
          </a:p>
          <a:p>
            <a:pPr marL="1168400" lvl="1" indent="-355600" fontAlgn="auto">
              <a:lnSpc>
                <a:spcPct val="80000"/>
              </a:lnSpc>
              <a:spcAft>
                <a:spcPts val="0"/>
              </a:spcAft>
              <a:buClr>
                <a:schemeClr val="hlink"/>
              </a:buClr>
              <a:buSzPct val="110000"/>
              <a:buFont typeface="Wingdings" pitchFamily="2" charset="2"/>
              <a:buChar char="§"/>
              <a:defRPr/>
            </a:pPr>
            <a:r>
              <a:rPr lang="tr-TR" sz="2000" dirty="0" err="1">
                <a:latin typeface="Comic Sans MS" pitchFamily="66" charset="0"/>
              </a:rPr>
              <a:t>Kavernoz</a:t>
            </a:r>
            <a:r>
              <a:rPr lang="tr-TR" sz="2000" dirty="0">
                <a:latin typeface="Comic Sans MS" pitchFamily="66" charset="0"/>
              </a:rPr>
              <a:t> sinüs </a:t>
            </a:r>
            <a:r>
              <a:rPr lang="tr-TR" sz="2000" dirty="0" err="1">
                <a:latin typeface="Comic Sans MS" pitchFamily="66" charset="0"/>
              </a:rPr>
              <a:t>trombozu</a:t>
            </a:r>
            <a:endParaRPr lang="tr-TR" sz="2000" dirty="0">
              <a:latin typeface="Comic Sans MS" pitchFamily="66" charset="0"/>
            </a:endParaRPr>
          </a:p>
          <a:p>
            <a:pPr marL="1168400" lvl="1" indent="-355600" fontAlgn="auto">
              <a:lnSpc>
                <a:spcPct val="80000"/>
              </a:lnSpc>
              <a:spcAft>
                <a:spcPts val="0"/>
              </a:spcAft>
              <a:buClr>
                <a:schemeClr val="hlink"/>
              </a:buClr>
              <a:buSzPct val="110000"/>
              <a:buFont typeface="Wingdings" pitchFamily="2" charset="2"/>
              <a:buChar char="§"/>
              <a:defRPr/>
            </a:pPr>
            <a:r>
              <a:rPr lang="tr-TR" sz="2000" dirty="0" err="1">
                <a:latin typeface="Comic Sans MS" pitchFamily="66" charset="0"/>
              </a:rPr>
              <a:t>İnfiltratif</a:t>
            </a:r>
            <a:r>
              <a:rPr lang="tr-TR" sz="2000" dirty="0">
                <a:latin typeface="Comic Sans MS" pitchFamily="66" charset="0"/>
              </a:rPr>
              <a:t> hastalıklar</a:t>
            </a:r>
          </a:p>
          <a:p>
            <a:pPr marL="1168400" lvl="1" indent="-355600" fontAlgn="auto">
              <a:lnSpc>
                <a:spcPct val="80000"/>
              </a:lnSpc>
              <a:spcAft>
                <a:spcPts val="0"/>
              </a:spcAft>
              <a:buClr>
                <a:schemeClr val="hlink"/>
              </a:buClr>
              <a:buSzPct val="110000"/>
              <a:buFont typeface="Wingdings" pitchFamily="2" charset="2"/>
              <a:buChar char="§"/>
              <a:defRPr/>
            </a:pPr>
            <a:r>
              <a:rPr lang="tr-TR" sz="2000" dirty="0" err="1">
                <a:latin typeface="Comic Sans MS" pitchFamily="66" charset="0"/>
              </a:rPr>
              <a:t>Orbitanın</a:t>
            </a:r>
            <a:r>
              <a:rPr lang="tr-TR" sz="2000" dirty="0">
                <a:latin typeface="Comic Sans MS" pitchFamily="66" charset="0"/>
              </a:rPr>
              <a:t> </a:t>
            </a:r>
            <a:r>
              <a:rPr lang="tr-TR" sz="2000" dirty="0" err="1">
                <a:latin typeface="Comic Sans MS" pitchFamily="66" charset="0"/>
              </a:rPr>
              <a:t>psödotümörü</a:t>
            </a:r>
            <a:endParaRPr lang="tr-TR" sz="2000" dirty="0">
              <a:latin typeface="Comic Sans MS" pitchFamily="66" charset="0"/>
            </a:endParaRPr>
          </a:p>
          <a:p>
            <a:pPr marL="1168400" lvl="1" indent="-355600" fontAlgn="auto">
              <a:lnSpc>
                <a:spcPct val="80000"/>
              </a:lnSpc>
              <a:spcAft>
                <a:spcPts val="0"/>
              </a:spcAft>
              <a:buClr>
                <a:schemeClr val="hlink"/>
              </a:buClr>
              <a:buSzPct val="110000"/>
              <a:buFont typeface="Wingdings" pitchFamily="2" charset="2"/>
              <a:buChar char="§"/>
              <a:defRPr/>
            </a:pPr>
            <a:r>
              <a:rPr lang="tr-TR" sz="2000" dirty="0" err="1">
                <a:latin typeface="Comic Sans MS" pitchFamily="66" charset="0"/>
              </a:rPr>
              <a:t>Orbital</a:t>
            </a:r>
            <a:r>
              <a:rPr lang="tr-TR" sz="2000" dirty="0">
                <a:latin typeface="Comic Sans MS" pitchFamily="66" charset="0"/>
              </a:rPr>
              <a:t> </a:t>
            </a:r>
            <a:r>
              <a:rPr lang="tr-TR" sz="2000" dirty="0" err="1">
                <a:latin typeface="Comic Sans MS" pitchFamily="66" charset="0"/>
              </a:rPr>
              <a:t>neoplazmlar</a:t>
            </a:r>
            <a:endParaRPr lang="tr-TR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ChangeArrowheads="1"/>
          </p:cNvSpPr>
          <p:nvPr/>
        </p:nvSpPr>
        <p:spPr bwMode="auto">
          <a:xfrm>
            <a:off x="60325" y="2009775"/>
            <a:ext cx="184150" cy="3683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eaLnBrk="0" hangingPunct="0"/>
            <a:endParaRPr lang="tr-TR">
              <a:latin typeface="Comic Sans MS" pitchFamily="66" charset="0"/>
            </a:endParaRPr>
          </a:p>
        </p:txBody>
      </p:sp>
      <p:sp>
        <p:nvSpPr>
          <p:cNvPr id="20483" name="Rectangle 7"/>
          <p:cNvSpPr>
            <a:spLocks noChangeArrowheads="1"/>
          </p:cNvSpPr>
          <p:nvPr/>
        </p:nvSpPr>
        <p:spPr bwMode="auto">
          <a:xfrm>
            <a:off x="1692275" y="2011363"/>
            <a:ext cx="6408738" cy="3048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 eaLnBrk="0" hangingPunct="0">
              <a:buClr>
                <a:schemeClr val="hlink"/>
              </a:buClr>
              <a:buFont typeface="Wingdings" pitchFamily="2" charset="2"/>
              <a:buChar char="§"/>
            </a:pPr>
            <a:r>
              <a:rPr lang="tr-TR" sz="2400">
                <a:latin typeface="Comic Sans MS" pitchFamily="66" charset="0"/>
              </a:rPr>
              <a:t>Anksiyete</a:t>
            </a:r>
            <a:endParaRPr lang="tr-TR" sz="3200">
              <a:latin typeface="Comic Sans MS" pitchFamily="66" charset="0"/>
              <a:cs typeface="Times New Roman" pitchFamily="18" charset="0"/>
            </a:endParaRPr>
          </a:p>
          <a:p>
            <a:pPr eaLnBrk="0" hangingPunct="0">
              <a:buClr>
                <a:schemeClr val="hlink"/>
              </a:buClr>
              <a:buFont typeface="Wingdings" pitchFamily="2" charset="2"/>
              <a:buChar char="§"/>
            </a:pPr>
            <a:r>
              <a:rPr lang="tr-TR" sz="2400">
                <a:latin typeface="Comic Sans MS" pitchFamily="66" charset="0"/>
                <a:cs typeface="Times New Roman" pitchFamily="18" charset="0"/>
              </a:rPr>
              <a:t>Kronik obstrüktif akciğer hastalıkları</a:t>
            </a:r>
            <a:endParaRPr lang="tr-TR" sz="2400">
              <a:latin typeface="Comic Sans MS" pitchFamily="66" charset="0"/>
            </a:endParaRPr>
          </a:p>
          <a:p>
            <a:pPr eaLnBrk="0" hangingPunct="0">
              <a:buClr>
                <a:schemeClr val="hlink"/>
              </a:buClr>
              <a:buFont typeface="Wingdings" pitchFamily="2" charset="2"/>
              <a:buChar char="§"/>
            </a:pPr>
            <a:r>
              <a:rPr lang="tr-TR" sz="2400">
                <a:latin typeface="Comic Sans MS" pitchFamily="66" charset="0"/>
                <a:cs typeface="Times New Roman" pitchFamily="18" charset="0"/>
              </a:rPr>
              <a:t>Feokromositoma</a:t>
            </a:r>
            <a:endParaRPr lang="tr-TR" sz="2400">
              <a:latin typeface="Comic Sans MS" pitchFamily="66" charset="0"/>
            </a:endParaRPr>
          </a:p>
          <a:p>
            <a:pPr eaLnBrk="0" hangingPunct="0">
              <a:buClr>
                <a:schemeClr val="hlink"/>
              </a:buClr>
              <a:buFont typeface="Wingdings" pitchFamily="2" charset="2"/>
              <a:buChar char="§"/>
            </a:pPr>
            <a:r>
              <a:rPr lang="tr-TR" sz="2400">
                <a:latin typeface="Comic Sans MS" pitchFamily="66" charset="0"/>
                <a:cs typeface="Times New Roman" pitchFamily="18" charset="0"/>
              </a:rPr>
              <a:t>Neoplazmlar</a:t>
            </a:r>
            <a:endParaRPr lang="tr-TR" sz="2400">
              <a:latin typeface="Comic Sans MS" pitchFamily="66" charset="0"/>
            </a:endParaRPr>
          </a:p>
          <a:p>
            <a:pPr eaLnBrk="0" hangingPunct="0">
              <a:buClr>
                <a:schemeClr val="hlink"/>
              </a:buClr>
              <a:buFont typeface="Wingdings" pitchFamily="2" charset="2"/>
              <a:buChar char="§"/>
            </a:pPr>
            <a:r>
              <a:rPr lang="tr-TR" sz="2400">
                <a:latin typeface="Comic Sans MS" pitchFamily="66" charset="0"/>
                <a:cs typeface="Times New Roman" pitchFamily="18" charset="0"/>
              </a:rPr>
              <a:t>Karaciğer sirozu</a:t>
            </a:r>
            <a:endParaRPr lang="tr-TR" sz="2400">
              <a:latin typeface="Comic Sans MS" pitchFamily="66" charset="0"/>
            </a:endParaRPr>
          </a:p>
          <a:p>
            <a:pPr eaLnBrk="0" hangingPunct="0">
              <a:buClr>
                <a:schemeClr val="hlink"/>
              </a:buClr>
              <a:buFont typeface="Wingdings" pitchFamily="2" charset="2"/>
              <a:buChar char="§"/>
            </a:pPr>
            <a:r>
              <a:rPr lang="tr-TR" sz="2400">
                <a:latin typeface="Comic Sans MS" pitchFamily="66" charset="0"/>
                <a:cs typeface="Times New Roman" pitchFamily="18" charset="0"/>
              </a:rPr>
              <a:t>Progressif müsküler atrofi</a:t>
            </a:r>
            <a:endParaRPr lang="tr-TR" sz="2400">
              <a:latin typeface="Comic Sans MS" pitchFamily="66" charset="0"/>
            </a:endParaRPr>
          </a:p>
          <a:p>
            <a:pPr eaLnBrk="0" hangingPunct="0">
              <a:buClr>
                <a:schemeClr val="hlink"/>
              </a:buClr>
              <a:buFont typeface="Wingdings" pitchFamily="2" charset="2"/>
              <a:buChar char="§"/>
            </a:pPr>
            <a:r>
              <a:rPr lang="tr-TR" sz="2400">
                <a:latin typeface="Comic Sans MS" pitchFamily="66" charset="0"/>
                <a:cs typeface="Times New Roman" pitchFamily="18" charset="0"/>
              </a:rPr>
              <a:t>Polimiyozit </a:t>
            </a:r>
            <a:endParaRPr lang="tr-TR" sz="2400">
              <a:latin typeface="Comic Sans MS" pitchFamily="66" charset="0"/>
            </a:endParaRPr>
          </a:p>
          <a:p>
            <a:pPr eaLnBrk="0" hangingPunct="0">
              <a:buClr>
                <a:schemeClr val="hlink"/>
              </a:buClr>
              <a:buFont typeface="Wingdings" pitchFamily="2" charset="2"/>
              <a:buNone/>
            </a:pPr>
            <a:endParaRPr lang="tr-TR" sz="2400">
              <a:latin typeface="Comic Sans MS" pitchFamily="66" charset="0"/>
            </a:endParaRPr>
          </a:p>
        </p:txBody>
      </p:sp>
      <p:sp>
        <p:nvSpPr>
          <p:cNvPr id="20484" name="Rectangle 8"/>
          <p:cNvSpPr>
            <a:spLocks noChangeArrowheads="1"/>
          </p:cNvSpPr>
          <p:nvPr/>
        </p:nvSpPr>
        <p:spPr bwMode="auto">
          <a:xfrm>
            <a:off x="60325" y="4386263"/>
            <a:ext cx="20129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tr-TR" sz="1200">
                <a:latin typeface="Comic Sans MS" pitchFamily="66" charset="0"/>
                <a:cs typeface="Times New Roman" pitchFamily="18" charset="0"/>
              </a:rPr>
              <a:t>		</a:t>
            </a:r>
            <a:endParaRPr lang="tr-TR">
              <a:latin typeface="Comic Sans MS" pitchFamily="66" charset="0"/>
            </a:endParaRPr>
          </a:p>
        </p:txBody>
      </p:sp>
      <p:sp>
        <p:nvSpPr>
          <p:cNvPr id="20485" name="Rectangle 9"/>
          <p:cNvSpPr>
            <a:spLocks noChangeArrowheads="1"/>
          </p:cNvSpPr>
          <p:nvPr/>
        </p:nvSpPr>
        <p:spPr bwMode="auto">
          <a:xfrm>
            <a:off x="1081088" y="1052513"/>
            <a:ext cx="7235825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tr-TR" sz="2800">
                <a:solidFill>
                  <a:schemeClr val="tx2"/>
                </a:solidFill>
                <a:latin typeface="Comic Sans MS" pitchFamily="66" charset="0"/>
              </a:rPr>
              <a:t>Tirotoksikoz ile karıştırılabilen hastalıklar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3200" smtClean="0">
                <a:latin typeface="Comic Sans MS" pitchFamily="66" charset="0"/>
              </a:rPr>
              <a:t>TANI</a:t>
            </a:r>
            <a:endParaRPr lang="en-US" sz="3200" smtClean="0">
              <a:latin typeface="Comic Sans MS" pitchFamily="66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 err="1" smtClean="0">
                <a:latin typeface="Comic Sans MS" pitchFamily="66" charset="0"/>
              </a:rPr>
              <a:t>Grade</a:t>
            </a:r>
            <a:r>
              <a:rPr lang="tr-TR" sz="2400" dirty="0" smtClean="0">
                <a:latin typeface="Comic Sans MS" pitchFamily="66" charset="0"/>
              </a:rPr>
              <a:t> 1B veya 2    TDG-TDNG- Bazen </a:t>
            </a:r>
            <a:r>
              <a:rPr lang="tr-TR" sz="2400" dirty="0" err="1" smtClean="0">
                <a:latin typeface="Comic Sans MS" pitchFamily="66" charset="0"/>
              </a:rPr>
              <a:t>non</a:t>
            </a:r>
            <a:r>
              <a:rPr lang="tr-TR" sz="2400" dirty="0" smtClean="0">
                <a:latin typeface="Comic Sans MS" pitchFamily="66" charset="0"/>
              </a:rPr>
              <a:t> </a:t>
            </a:r>
            <a:r>
              <a:rPr lang="tr-TR" sz="2400" dirty="0" err="1" smtClean="0">
                <a:latin typeface="Comic Sans MS" pitchFamily="66" charset="0"/>
              </a:rPr>
              <a:t>guatröz</a:t>
            </a:r>
            <a:endParaRPr lang="tr-TR" sz="2400" dirty="0" smtClean="0">
              <a:latin typeface="Comic Sans MS" pitchFamily="66" charset="0"/>
            </a:endParaRPr>
          </a:p>
          <a:p>
            <a:r>
              <a:rPr lang="tr-TR" sz="2400" dirty="0" smtClean="0">
                <a:latin typeface="Comic Sans MS" pitchFamily="66" charset="0"/>
              </a:rPr>
              <a:t>Tipik klinik bulgular</a:t>
            </a:r>
          </a:p>
          <a:p>
            <a:r>
              <a:rPr lang="tr-TR" sz="2400" dirty="0" err="1" smtClean="0">
                <a:latin typeface="Comic Sans MS" pitchFamily="66" charset="0"/>
              </a:rPr>
              <a:t>Laboratuvar</a:t>
            </a:r>
            <a:r>
              <a:rPr lang="tr-TR" sz="2400" dirty="0" smtClean="0">
                <a:latin typeface="Comic Sans MS" pitchFamily="66" charset="0"/>
              </a:rPr>
              <a:t> </a:t>
            </a:r>
          </a:p>
          <a:p>
            <a:r>
              <a:rPr lang="tr-TR" sz="2400" dirty="0" smtClean="0">
                <a:latin typeface="Comic Sans MS" pitchFamily="66" charset="0"/>
              </a:rPr>
              <a:t>Yüksek </a:t>
            </a:r>
            <a:r>
              <a:rPr lang="tr-TR" sz="2400" dirty="0" err="1" smtClean="0">
                <a:latin typeface="Comic Sans MS" pitchFamily="66" charset="0"/>
              </a:rPr>
              <a:t>uptakeler</a:t>
            </a:r>
            <a:r>
              <a:rPr lang="tr-TR" sz="2400" dirty="0" smtClean="0">
                <a:latin typeface="Comic Sans MS" pitchFamily="66" charset="0"/>
              </a:rPr>
              <a:t>-sintigrafi/</a:t>
            </a:r>
            <a:r>
              <a:rPr lang="tr-TR" sz="2400" dirty="0" err="1" smtClean="0">
                <a:latin typeface="Comic Sans MS" pitchFamily="66" charset="0"/>
              </a:rPr>
              <a:t>Doppler</a:t>
            </a:r>
            <a:r>
              <a:rPr lang="tr-TR" sz="2400" dirty="0" smtClean="0">
                <a:latin typeface="Comic Sans MS" pitchFamily="66" charset="0"/>
              </a:rPr>
              <a:t> USG</a:t>
            </a:r>
            <a:endParaRPr lang="en-US" sz="2400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ChangeArrowheads="1"/>
          </p:cNvSpPr>
          <p:nvPr/>
        </p:nvSpPr>
        <p:spPr bwMode="auto">
          <a:xfrm>
            <a:off x="468313" y="2298235"/>
            <a:ext cx="6814686" cy="298543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marL="342900" indent="-342900" eaLnBrk="0" hangingPunct="0">
              <a:tabLst>
                <a:tab pos="676275" algn="l"/>
              </a:tabLst>
            </a:pPr>
            <a:r>
              <a:rPr lang="tr-TR" sz="2000" dirty="0">
                <a:latin typeface="Comic Sans MS" pitchFamily="66" charset="0"/>
              </a:rPr>
              <a:t>	 </a:t>
            </a:r>
          </a:p>
          <a:p>
            <a:pPr marL="342900" indent="-342900" eaLnBrk="0" hangingPunct="0">
              <a:buClr>
                <a:schemeClr val="hlink"/>
              </a:buClr>
              <a:buSzPct val="115000"/>
              <a:buFont typeface="Wingdings" pitchFamily="2" charset="2"/>
              <a:buChar char="§"/>
              <a:tabLst>
                <a:tab pos="676275" algn="l"/>
              </a:tabLst>
            </a:pPr>
            <a:r>
              <a:rPr lang="tr-TR" sz="2000" b="1" dirty="0">
                <a:latin typeface="Comic Sans MS" pitchFamily="66" charset="0"/>
              </a:rPr>
              <a:t> </a:t>
            </a:r>
            <a:r>
              <a:rPr lang="tr-TR" sz="2400" dirty="0">
                <a:latin typeface="Comic Sans MS" pitchFamily="66" charset="0"/>
              </a:rPr>
              <a:t>Medikal tedavi (</a:t>
            </a:r>
            <a:r>
              <a:rPr lang="tr-TR" sz="2400" dirty="0" err="1">
                <a:latin typeface="Comic Sans MS" pitchFamily="66" charset="0"/>
              </a:rPr>
              <a:t>antitiroid</a:t>
            </a:r>
            <a:r>
              <a:rPr lang="tr-TR" sz="2400" dirty="0">
                <a:latin typeface="Comic Sans MS" pitchFamily="66" charset="0"/>
              </a:rPr>
              <a:t> ajanlar</a:t>
            </a:r>
            <a:r>
              <a:rPr lang="tr-TR" sz="2400" dirty="0" smtClean="0">
                <a:latin typeface="Comic Sans MS" pitchFamily="66" charset="0"/>
              </a:rPr>
              <a:t>)(9-24 ay)</a:t>
            </a:r>
          </a:p>
          <a:p>
            <a:pPr marL="342900" indent="-342900" eaLnBrk="0" hangingPunct="0">
              <a:buClr>
                <a:schemeClr val="hlink"/>
              </a:buClr>
              <a:buSzPct val="115000"/>
              <a:buFont typeface="Wingdings" pitchFamily="2" charset="2"/>
              <a:buChar char="§"/>
              <a:tabLst>
                <a:tab pos="676275" algn="l"/>
              </a:tabLst>
            </a:pPr>
            <a:r>
              <a:rPr lang="tr-TR" sz="2400" dirty="0" smtClean="0">
                <a:latin typeface="Comic Sans MS" pitchFamily="66" charset="0"/>
              </a:rPr>
              <a:t> Beta </a:t>
            </a:r>
            <a:r>
              <a:rPr lang="tr-TR" sz="2400" dirty="0" err="1" smtClean="0">
                <a:latin typeface="Comic Sans MS" pitchFamily="66" charset="0"/>
              </a:rPr>
              <a:t>Blokerler</a:t>
            </a:r>
            <a:r>
              <a:rPr lang="tr-TR" sz="2400" dirty="0">
                <a:latin typeface="Comic Sans MS" pitchFamily="66" charset="0"/>
              </a:rPr>
              <a:t> </a:t>
            </a:r>
            <a:r>
              <a:rPr lang="tr-TR" sz="2400" dirty="0" smtClean="0">
                <a:latin typeface="Comic Sans MS" pitchFamily="66" charset="0"/>
              </a:rPr>
              <a:t> (</a:t>
            </a:r>
            <a:r>
              <a:rPr lang="tr-TR" sz="2400" dirty="0" err="1" smtClean="0">
                <a:latin typeface="Comic Sans MS" pitchFamily="66" charset="0"/>
              </a:rPr>
              <a:t>propranolol</a:t>
            </a:r>
            <a:r>
              <a:rPr lang="tr-TR" sz="2400" dirty="0" smtClean="0">
                <a:latin typeface="Comic Sans MS" pitchFamily="66" charset="0"/>
              </a:rPr>
              <a:t>)</a:t>
            </a:r>
            <a:endParaRPr lang="tr-TR" sz="2400" dirty="0">
              <a:latin typeface="Comic Sans MS" pitchFamily="66" charset="0"/>
            </a:endParaRPr>
          </a:p>
          <a:p>
            <a:pPr marL="342900" indent="-342900" eaLnBrk="0" hangingPunct="0">
              <a:buClr>
                <a:schemeClr val="hlink"/>
              </a:buClr>
              <a:buFont typeface="Wingdings" pitchFamily="2" charset="2"/>
              <a:buChar char="§"/>
              <a:tabLst>
                <a:tab pos="676275" algn="l"/>
              </a:tabLst>
            </a:pPr>
            <a:r>
              <a:rPr lang="tr-TR" sz="2400" dirty="0">
                <a:latin typeface="Comic Sans MS" pitchFamily="66" charset="0"/>
              </a:rPr>
              <a:t> Ablatif tedavi yöntemleri</a:t>
            </a:r>
          </a:p>
          <a:p>
            <a:pPr marL="800100" lvl="1" indent="-342900" eaLnBrk="0" hangingPunct="0">
              <a:buClr>
                <a:schemeClr val="hlink"/>
              </a:buClr>
              <a:buFont typeface="Wingdings" pitchFamily="2" charset="2"/>
              <a:buNone/>
              <a:tabLst>
                <a:tab pos="676275" algn="l"/>
              </a:tabLst>
            </a:pPr>
            <a:r>
              <a:rPr lang="tr-TR" sz="2400" dirty="0">
                <a:latin typeface="Comic Sans MS" pitchFamily="66" charset="0"/>
              </a:rPr>
              <a:t>- Cerrahi tedavi</a:t>
            </a:r>
          </a:p>
          <a:p>
            <a:pPr marL="800100" lvl="1" indent="-342900" eaLnBrk="0" hangingPunct="0">
              <a:buClr>
                <a:schemeClr val="hlink"/>
              </a:buClr>
              <a:buFont typeface="Wingdings" pitchFamily="2" charset="2"/>
              <a:buNone/>
              <a:tabLst>
                <a:tab pos="676275" algn="l"/>
              </a:tabLst>
            </a:pPr>
            <a:r>
              <a:rPr lang="tr-TR" sz="2400" dirty="0">
                <a:latin typeface="Comic Sans MS" pitchFamily="66" charset="0"/>
              </a:rPr>
              <a:t>- Radyoaktif iyotla tedavi</a:t>
            </a:r>
          </a:p>
          <a:p>
            <a:pPr marL="342900" indent="-342900" eaLnBrk="0" hangingPunct="0">
              <a:buClr>
                <a:schemeClr val="hlink"/>
              </a:buClr>
              <a:buFont typeface="Wingdings" pitchFamily="2" charset="2"/>
              <a:buChar char="§"/>
              <a:tabLst>
                <a:tab pos="676275" algn="l"/>
              </a:tabLst>
            </a:pPr>
            <a:r>
              <a:rPr lang="tr-TR" sz="2400" dirty="0">
                <a:latin typeface="Comic Sans MS" pitchFamily="66" charset="0"/>
              </a:rPr>
              <a:t> Tedavinin seçimi</a:t>
            </a:r>
          </a:p>
          <a:p>
            <a:pPr marL="342900" indent="-342900" eaLnBrk="0" hangingPunct="0">
              <a:buClr>
                <a:schemeClr val="hlink"/>
              </a:buClr>
              <a:buFont typeface="Wingdings" pitchFamily="2" charset="2"/>
              <a:buChar char="§"/>
              <a:tabLst>
                <a:tab pos="676275" algn="l"/>
              </a:tabLst>
            </a:pPr>
            <a:endParaRPr lang="tr-TR" sz="2400" dirty="0">
              <a:latin typeface="Comic Sans MS" pitchFamily="66" charset="0"/>
            </a:endParaRPr>
          </a:p>
        </p:txBody>
      </p:sp>
      <p:sp>
        <p:nvSpPr>
          <p:cNvPr id="22531" name="Rectangle 5"/>
          <p:cNvSpPr>
            <a:spLocks noChangeArrowheads="1"/>
          </p:cNvSpPr>
          <p:nvPr/>
        </p:nvSpPr>
        <p:spPr bwMode="auto">
          <a:xfrm>
            <a:off x="71313" y="1527175"/>
            <a:ext cx="8893175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342900" indent="-342900" algn="ctr" eaLnBrk="0" hangingPunct="0"/>
            <a:r>
              <a:rPr lang="tr-TR" sz="2400" dirty="0" err="1">
                <a:solidFill>
                  <a:schemeClr val="tx2"/>
                </a:solidFill>
                <a:latin typeface="Comic Sans MS" pitchFamily="66" charset="0"/>
              </a:rPr>
              <a:t>Graves</a:t>
            </a:r>
            <a:r>
              <a:rPr lang="tr-TR" sz="2400" dirty="0">
                <a:solidFill>
                  <a:schemeClr val="tx2"/>
                </a:solidFill>
                <a:latin typeface="Comic Sans MS" pitchFamily="66" charset="0"/>
              </a:rPr>
              <a:t> Hastalığında </a:t>
            </a:r>
            <a:r>
              <a:rPr lang="tr-TR" sz="2400" dirty="0" err="1">
                <a:solidFill>
                  <a:schemeClr val="tx2"/>
                </a:solidFill>
                <a:latin typeface="Comic Sans MS" pitchFamily="66" charset="0"/>
              </a:rPr>
              <a:t>Tirotoksikozun</a:t>
            </a:r>
            <a:r>
              <a:rPr lang="tr-TR" sz="2400" dirty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tr-TR" sz="2400" dirty="0" smtClean="0">
                <a:solidFill>
                  <a:schemeClr val="tx2"/>
                </a:solidFill>
                <a:latin typeface="Comic Sans MS" pitchFamily="66" charset="0"/>
              </a:rPr>
              <a:t>tedavi opsiyonları</a:t>
            </a:r>
            <a:endParaRPr lang="tr-TR" sz="2800" dirty="0">
              <a:solidFill>
                <a:schemeClr val="tx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ChangeArrowheads="1"/>
          </p:cNvSpPr>
          <p:nvPr/>
        </p:nvSpPr>
        <p:spPr bwMode="auto">
          <a:xfrm>
            <a:off x="0" y="2287588"/>
            <a:ext cx="184150" cy="3698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eaLnBrk="0" hangingPunct="0"/>
            <a:endParaRPr lang="tr-TR">
              <a:latin typeface="Comic Sans MS" pitchFamily="66" charset="0"/>
            </a:endParaRPr>
          </a:p>
        </p:txBody>
      </p:sp>
      <p:sp>
        <p:nvSpPr>
          <p:cNvPr id="23555" name="Rectangle 7"/>
          <p:cNvSpPr>
            <a:spLocks noChangeArrowheads="1"/>
          </p:cNvSpPr>
          <p:nvPr/>
        </p:nvSpPr>
        <p:spPr bwMode="auto">
          <a:xfrm>
            <a:off x="1331913" y="2636912"/>
            <a:ext cx="6840537" cy="25545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 eaLnBrk="0" hangingPunct="0">
              <a:buClr>
                <a:schemeClr val="hlink"/>
              </a:buClr>
              <a:buFont typeface="Wingdings" pitchFamily="2" charset="2"/>
              <a:buChar char="§"/>
              <a:tabLst>
                <a:tab pos="1704975" algn="l"/>
              </a:tabLst>
            </a:pPr>
            <a:r>
              <a:rPr lang="tr-TR" sz="2000" dirty="0">
                <a:latin typeface="Comic Sans MS" pitchFamily="66" charset="0"/>
                <a:cs typeface="Times New Roman" pitchFamily="18" charset="0"/>
              </a:rPr>
              <a:t>Tedavi süresi (9-24 ay)</a:t>
            </a:r>
          </a:p>
          <a:p>
            <a:pPr eaLnBrk="0" hangingPunct="0">
              <a:buClr>
                <a:schemeClr val="hlink"/>
              </a:buClr>
              <a:buFont typeface="Wingdings" pitchFamily="2" charset="2"/>
              <a:buChar char="§"/>
              <a:tabLst>
                <a:tab pos="1704975" algn="l"/>
              </a:tabLst>
            </a:pPr>
            <a:r>
              <a:rPr lang="tr-TR" sz="2000" dirty="0" smtClean="0">
                <a:latin typeface="Comic Sans MS" pitchFamily="66" charset="0"/>
                <a:cs typeface="Times New Roman" pitchFamily="18" charset="0"/>
              </a:rPr>
              <a:t>Hormon </a:t>
            </a:r>
            <a:r>
              <a:rPr lang="tr-TR" sz="2000" dirty="0">
                <a:latin typeface="Comic Sans MS" pitchFamily="66" charset="0"/>
                <a:cs typeface="Times New Roman" pitchFamily="18" charset="0"/>
              </a:rPr>
              <a:t>sentezini engelleyen ajanlar </a:t>
            </a:r>
            <a:r>
              <a:rPr lang="tr-TR" sz="2000" dirty="0">
                <a:latin typeface="Comic Sans MS" pitchFamily="66" charset="0"/>
              </a:rPr>
              <a:t> </a:t>
            </a:r>
          </a:p>
          <a:p>
            <a:pPr eaLnBrk="0" hangingPunct="0">
              <a:buClr>
                <a:schemeClr val="hlink"/>
              </a:buClr>
              <a:buFont typeface="Wingdings" pitchFamily="2" charset="2"/>
              <a:buNone/>
              <a:tabLst>
                <a:tab pos="1704975" algn="l"/>
              </a:tabLst>
            </a:pPr>
            <a:r>
              <a:rPr lang="tr-TR" sz="20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tr-TR" sz="2000" dirty="0">
                <a:latin typeface="Comic Sans MS" pitchFamily="66" charset="0"/>
              </a:rPr>
              <a:t>         - </a:t>
            </a:r>
            <a:r>
              <a:rPr lang="tr-TR" sz="2000" dirty="0" err="1">
                <a:latin typeface="Comic Sans MS" pitchFamily="66" charset="0"/>
                <a:cs typeface="Times New Roman" pitchFamily="18" charset="0"/>
              </a:rPr>
              <a:t>Thioüre</a:t>
            </a:r>
            <a:r>
              <a:rPr lang="tr-TR" sz="20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Comic Sans MS" pitchFamily="66" charset="0"/>
                <a:cs typeface="Times New Roman" pitchFamily="18" charset="0"/>
              </a:rPr>
              <a:t>deriveleri</a:t>
            </a:r>
            <a:endParaRPr lang="tr-TR" sz="2000" dirty="0">
              <a:latin typeface="Comic Sans MS" pitchFamily="66" charset="0"/>
            </a:endParaRPr>
          </a:p>
          <a:p>
            <a:pPr lvl="2" eaLnBrk="0" hangingPunct="0">
              <a:buClr>
                <a:schemeClr val="hlink"/>
              </a:buClr>
              <a:buFont typeface="Wingdings" pitchFamily="2" charset="2"/>
              <a:buChar char="§"/>
              <a:tabLst>
                <a:tab pos="1704975" algn="l"/>
              </a:tabLst>
            </a:pPr>
            <a:r>
              <a:rPr lang="tr-TR" sz="2000" dirty="0">
                <a:latin typeface="Comic Sans MS" pitchFamily="66" charset="0"/>
                <a:cs typeface="Times New Roman" pitchFamily="18" charset="0"/>
              </a:rPr>
              <a:t>     </a:t>
            </a:r>
            <a:r>
              <a:rPr lang="tr-TR" sz="2000" dirty="0" err="1">
                <a:latin typeface="Comic Sans MS" pitchFamily="66" charset="0"/>
                <a:cs typeface="Times New Roman" pitchFamily="18" charset="0"/>
              </a:rPr>
              <a:t>Propylthiouracil</a:t>
            </a:r>
            <a:r>
              <a:rPr lang="tr-TR" sz="2000" dirty="0">
                <a:latin typeface="Comic Sans MS" pitchFamily="66" charset="0"/>
                <a:cs typeface="Times New Roman" pitchFamily="18" charset="0"/>
              </a:rPr>
              <a:t> ( </a:t>
            </a:r>
            <a:r>
              <a:rPr lang="tr-TR" sz="2000" dirty="0" err="1">
                <a:latin typeface="Comic Sans MS" pitchFamily="66" charset="0"/>
                <a:cs typeface="Times New Roman" pitchFamily="18" charset="0"/>
              </a:rPr>
              <a:t>Propycil</a:t>
            </a:r>
            <a:r>
              <a:rPr lang="tr-TR" sz="2000" dirty="0">
                <a:latin typeface="Comic Sans MS" pitchFamily="66" charset="0"/>
                <a:cs typeface="Times New Roman" pitchFamily="18" charset="0"/>
              </a:rPr>
              <a:t> 50mg </a:t>
            </a:r>
            <a:r>
              <a:rPr lang="tr-TR" sz="2000" dirty="0" err="1">
                <a:latin typeface="Comic Sans MS" pitchFamily="66" charset="0"/>
                <a:cs typeface="Times New Roman" pitchFamily="18" charset="0"/>
              </a:rPr>
              <a:t>tb</a:t>
            </a:r>
            <a:r>
              <a:rPr lang="tr-TR" sz="2000" dirty="0">
                <a:latin typeface="Comic Sans MS" pitchFamily="66" charset="0"/>
                <a:cs typeface="Times New Roman" pitchFamily="18" charset="0"/>
              </a:rPr>
              <a:t>)</a:t>
            </a:r>
            <a:endParaRPr lang="tr-TR" sz="2000" dirty="0">
              <a:latin typeface="Comic Sans MS" pitchFamily="66" charset="0"/>
            </a:endParaRPr>
          </a:p>
          <a:p>
            <a:pPr lvl="2" eaLnBrk="0" hangingPunct="0">
              <a:buClr>
                <a:schemeClr val="hlink"/>
              </a:buClr>
              <a:buFont typeface="Wingdings" pitchFamily="2" charset="2"/>
              <a:buChar char="§"/>
              <a:tabLst>
                <a:tab pos="1704975" algn="l"/>
              </a:tabLst>
            </a:pPr>
            <a:r>
              <a:rPr lang="tr-TR" sz="2000" dirty="0">
                <a:latin typeface="Comic Sans MS" pitchFamily="66" charset="0"/>
                <a:cs typeface="Times New Roman" pitchFamily="18" charset="0"/>
              </a:rPr>
              <a:t>    </a:t>
            </a:r>
            <a:r>
              <a:rPr lang="tr-TR" sz="2000" dirty="0" err="1">
                <a:latin typeface="Comic Sans MS" pitchFamily="66" charset="0"/>
                <a:cs typeface="Times New Roman" pitchFamily="18" charset="0"/>
              </a:rPr>
              <a:t>Methylthiouracil</a:t>
            </a:r>
            <a:endParaRPr lang="tr-TR" sz="2000" dirty="0">
              <a:latin typeface="Comic Sans MS" pitchFamily="66" charset="0"/>
              <a:cs typeface="Times New Roman" pitchFamily="18" charset="0"/>
            </a:endParaRPr>
          </a:p>
          <a:p>
            <a:pPr lvl="2" eaLnBrk="0" hangingPunct="0">
              <a:buClr>
                <a:schemeClr val="hlink"/>
              </a:buClr>
              <a:buFont typeface="Wingdings" pitchFamily="2" charset="2"/>
              <a:buNone/>
              <a:tabLst>
                <a:tab pos="1704975" algn="l"/>
              </a:tabLst>
            </a:pPr>
            <a:r>
              <a:rPr lang="tr-TR" sz="2000" dirty="0">
                <a:latin typeface="Comic Sans MS" pitchFamily="66" charset="0"/>
                <a:cs typeface="Times New Roman" pitchFamily="18" charset="0"/>
              </a:rPr>
              <a:t>- </a:t>
            </a:r>
            <a:r>
              <a:rPr lang="tr-TR" sz="2000" dirty="0" err="1">
                <a:latin typeface="Comic Sans MS" pitchFamily="66" charset="0"/>
                <a:cs typeface="Times New Roman" pitchFamily="18" charset="0"/>
              </a:rPr>
              <a:t>İmidazole</a:t>
            </a:r>
            <a:r>
              <a:rPr lang="tr-TR" sz="20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Comic Sans MS" pitchFamily="66" charset="0"/>
                <a:cs typeface="Times New Roman" pitchFamily="18" charset="0"/>
              </a:rPr>
              <a:t>deriveleri</a:t>
            </a:r>
            <a:endParaRPr lang="tr-TR" sz="2000" dirty="0">
              <a:latin typeface="Comic Sans MS" pitchFamily="66" charset="0"/>
            </a:endParaRPr>
          </a:p>
          <a:p>
            <a:pPr lvl="2" eaLnBrk="0" hangingPunct="0">
              <a:buClr>
                <a:schemeClr val="hlink"/>
              </a:buClr>
              <a:buFont typeface="Wingdings" pitchFamily="2" charset="2"/>
              <a:buChar char="§"/>
              <a:tabLst>
                <a:tab pos="1704975" algn="l"/>
              </a:tabLst>
            </a:pPr>
            <a:r>
              <a:rPr lang="tr-TR" sz="2000" dirty="0">
                <a:latin typeface="Comic Sans MS" pitchFamily="66" charset="0"/>
                <a:cs typeface="Times New Roman" pitchFamily="18" charset="0"/>
              </a:rPr>
              <a:t>    </a:t>
            </a:r>
            <a:r>
              <a:rPr lang="tr-TR" sz="2000" dirty="0" err="1">
                <a:latin typeface="Comic Sans MS" pitchFamily="66" charset="0"/>
                <a:cs typeface="Times New Roman" pitchFamily="18" charset="0"/>
              </a:rPr>
              <a:t>Methimazole</a:t>
            </a:r>
            <a:r>
              <a:rPr lang="tr-TR" sz="2000" dirty="0">
                <a:latin typeface="Comic Sans MS" pitchFamily="66" charset="0"/>
                <a:cs typeface="Times New Roman" pitchFamily="18" charset="0"/>
              </a:rPr>
              <a:t>  </a:t>
            </a:r>
            <a:r>
              <a:rPr lang="tr-TR" sz="2000" dirty="0" smtClean="0">
                <a:latin typeface="Comic Sans MS" pitchFamily="66" charset="0"/>
                <a:cs typeface="Times New Roman" pitchFamily="18" charset="0"/>
              </a:rPr>
              <a:t>(</a:t>
            </a:r>
            <a:r>
              <a:rPr lang="tr-TR" sz="2000" dirty="0" err="1" smtClean="0">
                <a:latin typeface="Comic Sans MS" pitchFamily="66" charset="0"/>
                <a:cs typeface="Times New Roman" pitchFamily="18" charset="0"/>
              </a:rPr>
              <a:t>Thyramazol</a:t>
            </a:r>
            <a:r>
              <a:rPr lang="tr-TR" sz="20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tr-TR" sz="2000" dirty="0">
                <a:latin typeface="Comic Sans MS" pitchFamily="66" charset="0"/>
                <a:cs typeface="Times New Roman" pitchFamily="18" charset="0"/>
              </a:rPr>
              <a:t>5 mg </a:t>
            </a:r>
            <a:r>
              <a:rPr lang="tr-TR" sz="2000" dirty="0" err="1">
                <a:latin typeface="Comic Sans MS" pitchFamily="66" charset="0"/>
                <a:cs typeface="Times New Roman" pitchFamily="18" charset="0"/>
              </a:rPr>
              <a:t>tb</a:t>
            </a:r>
            <a:r>
              <a:rPr lang="tr-TR" sz="2000" dirty="0">
                <a:latin typeface="Comic Sans MS" pitchFamily="66" charset="0"/>
                <a:cs typeface="Times New Roman" pitchFamily="18" charset="0"/>
              </a:rPr>
              <a:t>)</a:t>
            </a:r>
            <a:endParaRPr lang="tr-TR" sz="2000" dirty="0">
              <a:latin typeface="Comic Sans MS" pitchFamily="66" charset="0"/>
            </a:endParaRPr>
          </a:p>
          <a:p>
            <a:pPr lvl="2" eaLnBrk="0" hangingPunct="0">
              <a:buClr>
                <a:schemeClr val="hlink"/>
              </a:buClr>
              <a:buFont typeface="Wingdings" pitchFamily="2" charset="2"/>
              <a:buChar char="§"/>
              <a:tabLst>
                <a:tab pos="1704975" algn="l"/>
              </a:tabLst>
            </a:pPr>
            <a:r>
              <a:rPr lang="tr-TR" sz="2000" dirty="0">
                <a:latin typeface="Comic Sans MS" pitchFamily="66" charset="0"/>
              </a:rPr>
              <a:t>    </a:t>
            </a:r>
            <a:r>
              <a:rPr lang="tr-TR" sz="2000" dirty="0" err="1" smtClean="0">
                <a:latin typeface="Comic Sans MS" pitchFamily="66" charset="0"/>
              </a:rPr>
              <a:t>Carbimazole</a:t>
            </a:r>
            <a:endParaRPr lang="tr-TR" sz="2000" dirty="0">
              <a:latin typeface="Comic Sans MS" pitchFamily="66" charset="0"/>
            </a:endParaRPr>
          </a:p>
        </p:txBody>
      </p:sp>
      <p:sp>
        <p:nvSpPr>
          <p:cNvPr id="23556" name="Rectangle 9"/>
          <p:cNvSpPr>
            <a:spLocks noChangeArrowheads="1"/>
          </p:cNvSpPr>
          <p:nvPr/>
        </p:nvSpPr>
        <p:spPr bwMode="auto">
          <a:xfrm>
            <a:off x="2555776" y="1404065"/>
            <a:ext cx="3619902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tr-TR" sz="3200" dirty="0" err="1">
                <a:solidFill>
                  <a:schemeClr val="tx2"/>
                </a:solidFill>
                <a:latin typeface="Comic Sans MS" pitchFamily="66" charset="0"/>
              </a:rPr>
              <a:t>Antitiroid</a:t>
            </a:r>
            <a:r>
              <a:rPr lang="tr-TR" sz="3200" dirty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tr-TR" sz="3200" dirty="0" smtClean="0">
                <a:solidFill>
                  <a:schemeClr val="tx2"/>
                </a:solidFill>
                <a:latin typeface="Comic Sans MS" pitchFamily="66" charset="0"/>
              </a:rPr>
              <a:t>Ajanlar</a:t>
            </a:r>
            <a:endParaRPr lang="tr-TR" sz="3200" dirty="0">
              <a:solidFill>
                <a:schemeClr val="tx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MURAT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9863" y="228600"/>
            <a:ext cx="34544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897063" y="6324600"/>
            <a:ext cx="487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tr-TR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897063" y="0"/>
            <a:ext cx="269875" cy="6400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tr-TR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6502400" y="0"/>
            <a:ext cx="338138" cy="6400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tr-TR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2100263" y="0"/>
            <a:ext cx="44704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ChangeArrowheads="1"/>
          </p:cNvSpPr>
          <p:nvPr/>
        </p:nvSpPr>
        <p:spPr bwMode="auto">
          <a:xfrm>
            <a:off x="0" y="2711450"/>
            <a:ext cx="184150" cy="3683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eaLnBrk="0" hangingPunct="0"/>
            <a:endParaRPr lang="tr-TR">
              <a:latin typeface="Comic Sans MS" pitchFamily="66" charset="0"/>
            </a:endParaRPr>
          </a:p>
        </p:txBody>
      </p:sp>
      <p:sp>
        <p:nvSpPr>
          <p:cNvPr id="24579" name="Rectangle 7"/>
          <p:cNvSpPr>
            <a:spLocks noChangeArrowheads="1"/>
          </p:cNvSpPr>
          <p:nvPr/>
        </p:nvSpPr>
        <p:spPr bwMode="auto">
          <a:xfrm>
            <a:off x="1116013" y="2092325"/>
            <a:ext cx="6438900" cy="3784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eaLnBrk="0" hangingPunct="0">
              <a:buClr>
                <a:schemeClr val="hlink"/>
              </a:buClr>
              <a:buFont typeface="Wingdings" pitchFamily="2" charset="2"/>
              <a:buChar char="§"/>
            </a:pPr>
            <a:r>
              <a:rPr lang="tr-TR" sz="2400" b="1">
                <a:latin typeface="Comic Sans MS" pitchFamily="66" charset="0"/>
              </a:rPr>
              <a:t> </a:t>
            </a:r>
            <a:r>
              <a:rPr lang="tr-TR" sz="2400">
                <a:latin typeface="Comic Sans MS" pitchFamily="66" charset="0"/>
                <a:cs typeface="Times New Roman" pitchFamily="18" charset="0"/>
              </a:rPr>
              <a:t>Lökopeni ve agranülositoz, trombositopeni</a:t>
            </a:r>
            <a:endParaRPr lang="tr-TR" sz="2400">
              <a:latin typeface="Comic Sans MS" pitchFamily="66" charset="0"/>
            </a:endParaRPr>
          </a:p>
          <a:p>
            <a:pPr eaLnBrk="0" hangingPunct="0">
              <a:buClr>
                <a:schemeClr val="hlink"/>
              </a:buClr>
              <a:buFont typeface="Wingdings" pitchFamily="2" charset="2"/>
              <a:buChar char="§"/>
            </a:pPr>
            <a:r>
              <a:rPr lang="tr-TR" sz="2400">
                <a:latin typeface="Comic Sans MS" pitchFamily="66" charset="0"/>
              </a:rPr>
              <a:t> Hepatotoksite, </a:t>
            </a:r>
            <a:r>
              <a:rPr lang="tr-TR" sz="2400">
                <a:latin typeface="Comic Sans MS" pitchFamily="66" charset="0"/>
                <a:cs typeface="Times New Roman" pitchFamily="18" charset="0"/>
              </a:rPr>
              <a:t>kolestatik hepatit </a:t>
            </a:r>
            <a:endParaRPr lang="tr-TR" sz="2400">
              <a:latin typeface="Comic Sans MS" pitchFamily="66" charset="0"/>
            </a:endParaRPr>
          </a:p>
          <a:p>
            <a:pPr eaLnBrk="0" hangingPunct="0">
              <a:buClr>
                <a:schemeClr val="hlink"/>
              </a:buClr>
              <a:buFont typeface="Wingdings" pitchFamily="2" charset="2"/>
              <a:buChar char="§"/>
            </a:pPr>
            <a:r>
              <a:rPr lang="tr-TR" sz="2400">
                <a:latin typeface="Comic Sans MS" pitchFamily="66" charset="0"/>
              </a:rPr>
              <a:t> </a:t>
            </a:r>
            <a:r>
              <a:rPr lang="tr-TR" sz="2400">
                <a:latin typeface="Comic Sans MS" pitchFamily="66" charset="0"/>
                <a:cs typeface="Times New Roman" pitchFamily="18" charset="0"/>
              </a:rPr>
              <a:t>Cilt lezyonları (ürtiker, raş vs.)</a:t>
            </a:r>
            <a:endParaRPr lang="tr-TR" sz="2400">
              <a:latin typeface="Comic Sans MS" pitchFamily="66" charset="0"/>
            </a:endParaRPr>
          </a:p>
          <a:p>
            <a:pPr eaLnBrk="0" hangingPunct="0">
              <a:buClr>
                <a:schemeClr val="hlink"/>
              </a:buClr>
              <a:buFont typeface="Wingdings" pitchFamily="2" charset="2"/>
              <a:buChar char="§"/>
            </a:pPr>
            <a:r>
              <a:rPr lang="tr-TR" sz="2400">
                <a:latin typeface="Comic Sans MS" pitchFamily="66" charset="0"/>
              </a:rPr>
              <a:t> </a:t>
            </a:r>
            <a:r>
              <a:rPr lang="tr-TR" sz="2400">
                <a:latin typeface="Comic Sans MS" pitchFamily="66" charset="0"/>
                <a:cs typeface="Times New Roman" pitchFamily="18" charset="0"/>
              </a:rPr>
              <a:t>Artralji, myalji, nörit</a:t>
            </a:r>
            <a:endParaRPr lang="tr-TR" sz="2400">
              <a:latin typeface="Comic Sans MS" pitchFamily="66" charset="0"/>
            </a:endParaRPr>
          </a:p>
          <a:p>
            <a:pPr eaLnBrk="0" hangingPunct="0">
              <a:buClr>
                <a:schemeClr val="hlink"/>
              </a:buClr>
              <a:buFont typeface="Wingdings" pitchFamily="2" charset="2"/>
              <a:buChar char="§"/>
            </a:pPr>
            <a:r>
              <a:rPr lang="tr-TR" sz="2400">
                <a:latin typeface="Comic Sans MS" pitchFamily="66" charset="0"/>
              </a:rPr>
              <a:t> </a:t>
            </a:r>
            <a:r>
              <a:rPr lang="tr-TR" sz="2400">
                <a:latin typeface="Comic Sans MS" pitchFamily="66" charset="0"/>
                <a:cs typeface="Times New Roman" pitchFamily="18" charset="0"/>
              </a:rPr>
              <a:t>Ödem</a:t>
            </a:r>
            <a:endParaRPr lang="tr-TR" sz="2400">
              <a:latin typeface="Comic Sans MS" pitchFamily="66" charset="0"/>
            </a:endParaRPr>
          </a:p>
          <a:p>
            <a:pPr eaLnBrk="0" hangingPunct="0">
              <a:buClr>
                <a:schemeClr val="hlink"/>
              </a:buClr>
              <a:buFont typeface="Wingdings" pitchFamily="2" charset="2"/>
              <a:buChar char="§"/>
            </a:pPr>
            <a:r>
              <a:rPr lang="tr-TR" sz="2400">
                <a:latin typeface="Comic Sans MS" pitchFamily="66" charset="0"/>
              </a:rPr>
              <a:t> </a:t>
            </a:r>
            <a:r>
              <a:rPr lang="tr-TR" sz="2400">
                <a:latin typeface="Comic Sans MS" pitchFamily="66" charset="0"/>
                <a:cs typeface="Times New Roman" pitchFamily="18" charset="0"/>
              </a:rPr>
              <a:t>Tükrük bezlerinin şişmesi</a:t>
            </a:r>
            <a:endParaRPr lang="tr-TR" sz="2400">
              <a:latin typeface="Comic Sans MS" pitchFamily="66" charset="0"/>
            </a:endParaRPr>
          </a:p>
          <a:p>
            <a:pPr eaLnBrk="0" hangingPunct="0">
              <a:buClr>
                <a:schemeClr val="hlink"/>
              </a:buClr>
              <a:buFont typeface="Wingdings" pitchFamily="2" charset="2"/>
              <a:buChar char="§"/>
            </a:pPr>
            <a:r>
              <a:rPr lang="tr-TR" sz="2400">
                <a:latin typeface="Comic Sans MS" pitchFamily="66" charset="0"/>
              </a:rPr>
              <a:t> </a:t>
            </a:r>
            <a:r>
              <a:rPr lang="tr-TR" sz="2400">
                <a:latin typeface="Comic Sans MS" pitchFamily="66" charset="0"/>
                <a:cs typeface="Times New Roman" pitchFamily="18" charset="0"/>
              </a:rPr>
              <a:t>Lenfadenopati</a:t>
            </a:r>
            <a:endParaRPr lang="tr-TR" sz="2400">
              <a:latin typeface="Comic Sans MS" pitchFamily="66" charset="0"/>
            </a:endParaRPr>
          </a:p>
          <a:p>
            <a:pPr eaLnBrk="0" hangingPunct="0">
              <a:buClr>
                <a:schemeClr val="hlink"/>
              </a:buClr>
              <a:buFont typeface="Wingdings" pitchFamily="2" charset="2"/>
              <a:buChar char="§"/>
            </a:pPr>
            <a:r>
              <a:rPr lang="tr-TR" sz="2400">
                <a:latin typeface="Comic Sans MS" pitchFamily="66" charset="0"/>
              </a:rPr>
              <a:t> </a:t>
            </a:r>
            <a:r>
              <a:rPr lang="tr-TR" sz="2400">
                <a:latin typeface="Comic Sans MS" pitchFamily="66" charset="0"/>
                <a:cs typeface="Times New Roman" pitchFamily="18" charset="0"/>
              </a:rPr>
              <a:t>Saç ağarması</a:t>
            </a:r>
            <a:endParaRPr lang="tr-TR" sz="2400">
              <a:latin typeface="Comic Sans MS" pitchFamily="66" charset="0"/>
            </a:endParaRPr>
          </a:p>
          <a:p>
            <a:pPr eaLnBrk="0" hangingPunct="0">
              <a:buClr>
                <a:schemeClr val="hlink"/>
              </a:buClr>
              <a:buFont typeface="Wingdings" pitchFamily="2" charset="2"/>
              <a:buChar char="§"/>
            </a:pPr>
            <a:r>
              <a:rPr lang="tr-TR" sz="2400">
                <a:latin typeface="Comic Sans MS" pitchFamily="66" charset="0"/>
              </a:rPr>
              <a:t> </a:t>
            </a:r>
            <a:r>
              <a:rPr lang="tr-TR" sz="2400">
                <a:latin typeface="Comic Sans MS" pitchFamily="66" charset="0"/>
                <a:cs typeface="Times New Roman" pitchFamily="18" charset="0"/>
              </a:rPr>
              <a:t>Tat duyusunun kaybı</a:t>
            </a:r>
            <a:endParaRPr lang="tr-TR" sz="2400">
              <a:latin typeface="Comic Sans MS" pitchFamily="66" charset="0"/>
            </a:endParaRPr>
          </a:p>
          <a:p>
            <a:pPr eaLnBrk="0" hangingPunct="0">
              <a:buClr>
                <a:schemeClr val="hlink"/>
              </a:buClr>
              <a:buFont typeface="Wingdings" pitchFamily="2" charset="2"/>
              <a:buChar char="§"/>
            </a:pPr>
            <a:r>
              <a:rPr lang="tr-TR" sz="2400">
                <a:latin typeface="Comic Sans MS" pitchFamily="66" charset="0"/>
              </a:rPr>
              <a:t> Bulantı, kusma vs.</a:t>
            </a:r>
          </a:p>
        </p:txBody>
      </p:sp>
      <p:sp>
        <p:nvSpPr>
          <p:cNvPr id="24580" name="Rectangle 9"/>
          <p:cNvSpPr>
            <a:spLocks noChangeArrowheads="1"/>
          </p:cNvSpPr>
          <p:nvPr/>
        </p:nvSpPr>
        <p:spPr bwMode="auto">
          <a:xfrm>
            <a:off x="1547813" y="1157288"/>
            <a:ext cx="6327775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tr-TR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tr-TR" sz="3200">
                <a:solidFill>
                  <a:schemeClr val="tx2"/>
                </a:solidFill>
                <a:latin typeface="Comic Sans MS" pitchFamily="66" charset="0"/>
              </a:rPr>
              <a:t>Antitiroid Ajanların Yan Etkileri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44786" y="704850"/>
            <a:ext cx="8229600" cy="1143000"/>
          </a:xfrm>
        </p:spPr>
        <p:txBody>
          <a:bodyPr/>
          <a:lstStyle/>
          <a:p>
            <a:r>
              <a:rPr lang="tr-TR" sz="2800" smtClean="0">
                <a:latin typeface="Comic Sans MS" pitchFamily="66" charset="0"/>
              </a:rPr>
              <a:t>Antitiroid Tedavi Dışında Kullanılan Diğer İlaçlar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2489200"/>
            <a:ext cx="8686800" cy="3532188"/>
          </a:xfrm>
        </p:spPr>
        <p:txBody>
          <a:bodyPr/>
          <a:lstStyle/>
          <a:p>
            <a:pPr>
              <a:buSzTx/>
              <a:buFont typeface="Wingdings" pitchFamily="2" charset="2"/>
              <a:buChar char="§"/>
            </a:pPr>
            <a:r>
              <a:rPr lang="tr-TR" sz="2400" dirty="0" smtClean="0">
                <a:latin typeface="Comic Sans MS" pitchFamily="66" charset="0"/>
              </a:rPr>
              <a:t>İyot  ( Kısa süreli, cerrahiye hazırlık)</a:t>
            </a:r>
          </a:p>
          <a:p>
            <a:pPr>
              <a:buSzTx/>
              <a:buFont typeface="Wingdings" pitchFamily="2" charset="2"/>
              <a:buChar char="§"/>
            </a:pPr>
            <a:r>
              <a:rPr lang="tr-TR" sz="2400" dirty="0" smtClean="0">
                <a:latin typeface="Comic Sans MS" pitchFamily="66" charset="0"/>
              </a:rPr>
              <a:t>İyot içeren </a:t>
            </a:r>
            <a:r>
              <a:rPr lang="tr-TR" sz="2400" dirty="0" err="1" smtClean="0">
                <a:latin typeface="Comic Sans MS" pitchFamily="66" charset="0"/>
              </a:rPr>
              <a:t>radyokontrast</a:t>
            </a:r>
            <a:r>
              <a:rPr lang="tr-TR" sz="2400" dirty="0" smtClean="0">
                <a:latin typeface="Comic Sans MS" pitchFamily="66" charset="0"/>
              </a:rPr>
              <a:t> ajanlar ( Kriz tedavisi)</a:t>
            </a:r>
          </a:p>
          <a:p>
            <a:pPr>
              <a:buSzTx/>
              <a:buFont typeface="Wingdings" pitchFamily="2" charset="2"/>
              <a:buChar char="§"/>
            </a:pPr>
            <a:r>
              <a:rPr lang="tr-TR" sz="2400" dirty="0" smtClean="0">
                <a:latin typeface="Comic Sans MS" pitchFamily="66" charset="0"/>
              </a:rPr>
              <a:t>Lityum</a:t>
            </a:r>
          </a:p>
          <a:p>
            <a:pPr>
              <a:buSzTx/>
              <a:buFont typeface="Wingdings" pitchFamily="2" charset="2"/>
              <a:buChar char="§"/>
            </a:pPr>
            <a:r>
              <a:rPr lang="tr-TR" sz="2400" dirty="0" err="1" smtClean="0">
                <a:latin typeface="Comic Sans MS" pitchFamily="66" charset="0"/>
              </a:rPr>
              <a:t>Glukokortikoidler</a:t>
            </a:r>
            <a:endParaRPr lang="tr-TR" sz="24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dirty="0" smtClean="0">
                <a:latin typeface="Comic Sans MS" pitchFamily="66" charset="0"/>
              </a:rPr>
              <a:t>    </a:t>
            </a:r>
            <a:r>
              <a:rPr lang="tr-TR" sz="3200" dirty="0" err="1" smtClean="0">
                <a:latin typeface="Comic Sans MS" pitchFamily="66" charset="0"/>
              </a:rPr>
              <a:t>İnfiltratif</a:t>
            </a:r>
            <a:r>
              <a:rPr lang="tr-TR" sz="3200" dirty="0" smtClean="0">
                <a:latin typeface="Comic Sans MS" pitchFamily="66" charset="0"/>
              </a:rPr>
              <a:t>  </a:t>
            </a:r>
            <a:r>
              <a:rPr lang="tr-TR" sz="3200" dirty="0" err="1" smtClean="0">
                <a:latin typeface="Comic Sans MS" pitchFamily="66" charset="0"/>
              </a:rPr>
              <a:t>Oftalmopati</a:t>
            </a:r>
            <a:r>
              <a:rPr lang="tr-TR" sz="3200" dirty="0" smtClean="0">
                <a:latin typeface="Comic Sans MS" pitchFamily="66" charset="0"/>
              </a:rPr>
              <a:t> Tedavisi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424113"/>
            <a:ext cx="8229600" cy="4389437"/>
          </a:xfrm>
        </p:spPr>
        <p:txBody>
          <a:bodyPr/>
          <a:lstStyle/>
          <a:p>
            <a:pPr>
              <a:buSzTx/>
              <a:buFont typeface="Wingdings" pitchFamily="2" charset="2"/>
              <a:buChar char="§"/>
            </a:pPr>
            <a:r>
              <a:rPr lang="tr-TR" sz="2400" dirty="0" smtClean="0">
                <a:latin typeface="Comic Sans MS" pitchFamily="66" charset="0"/>
              </a:rPr>
              <a:t>Genel tedbirler</a:t>
            </a:r>
          </a:p>
          <a:p>
            <a:pPr>
              <a:buSzTx/>
              <a:buFont typeface="Wingdings" pitchFamily="2" charset="2"/>
              <a:buChar char="§"/>
            </a:pPr>
            <a:r>
              <a:rPr lang="tr-TR" sz="2400" dirty="0" smtClean="0">
                <a:latin typeface="Comic Sans MS" pitchFamily="66" charset="0"/>
              </a:rPr>
              <a:t>% 1’lik </a:t>
            </a:r>
            <a:r>
              <a:rPr lang="tr-TR" sz="2400" dirty="0" err="1" smtClean="0">
                <a:latin typeface="Comic Sans MS" pitchFamily="66" charset="0"/>
              </a:rPr>
              <a:t>metilselüloz</a:t>
            </a:r>
            <a:r>
              <a:rPr lang="tr-TR" sz="2400" dirty="0" smtClean="0">
                <a:latin typeface="Comic Sans MS" pitchFamily="66" charset="0"/>
              </a:rPr>
              <a:t> gibi gözyaşı damlaları, koyu camlı gözlükler, yüksekte yatmak, uykudayken gözlerin kapatılması</a:t>
            </a:r>
          </a:p>
          <a:p>
            <a:pPr>
              <a:buSzTx/>
              <a:buFont typeface="Wingdings" pitchFamily="2" charset="2"/>
              <a:buChar char="§"/>
            </a:pPr>
            <a:r>
              <a:rPr lang="tr-TR" sz="2400" dirty="0" err="1" smtClean="0">
                <a:latin typeface="Comic Sans MS" pitchFamily="66" charset="0"/>
              </a:rPr>
              <a:t>Glukokortikoidler</a:t>
            </a:r>
            <a:r>
              <a:rPr lang="tr-TR" sz="2400" dirty="0" smtClean="0">
                <a:latin typeface="Comic Sans MS" pitchFamily="66" charset="0"/>
              </a:rPr>
              <a:t> ( İ.V. </a:t>
            </a:r>
            <a:r>
              <a:rPr lang="tr-TR" sz="2400" dirty="0" err="1" smtClean="0">
                <a:latin typeface="Comic Sans MS" pitchFamily="66" charset="0"/>
              </a:rPr>
              <a:t>pulse</a:t>
            </a:r>
            <a:r>
              <a:rPr lang="tr-TR" sz="2400" dirty="0" smtClean="0">
                <a:latin typeface="Comic Sans MS" pitchFamily="66" charset="0"/>
              </a:rPr>
              <a:t>)</a:t>
            </a:r>
          </a:p>
          <a:p>
            <a:pPr>
              <a:buSzTx/>
              <a:buFont typeface="Wingdings" pitchFamily="2" charset="2"/>
              <a:buChar char="§"/>
            </a:pPr>
            <a:r>
              <a:rPr lang="tr-TR" sz="2400" dirty="0" smtClean="0">
                <a:latin typeface="Comic Sans MS" pitchFamily="66" charset="0"/>
              </a:rPr>
              <a:t>Total </a:t>
            </a:r>
            <a:r>
              <a:rPr lang="tr-TR" sz="2400" dirty="0" err="1" smtClean="0">
                <a:latin typeface="Comic Sans MS" pitchFamily="66" charset="0"/>
              </a:rPr>
              <a:t>Tiroidektomi</a:t>
            </a:r>
            <a:endParaRPr lang="tr-TR" sz="2400" dirty="0" smtClean="0">
              <a:latin typeface="Comic Sans MS" pitchFamily="66" charset="0"/>
            </a:endParaRPr>
          </a:p>
          <a:p>
            <a:pPr>
              <a:buSzTx/>
              <a:buFont typeface="Wingdings" pitchFamily="2" charset="2"/>
              <a:buChar char="§"/>
            </a:pPr>
            <a:r>
              <a:rPr lang="tr-TR" sz="2400" dirty="0" err="1" smtClean="0">
                <a:latin typeface="Comic Sans MS" pitchFamily="66" charset="0"/>
              </a:rPr>
              <a:t>Orbitanın</a:t>
            </a:r>
            <a:r>
              <a:rPr lang="tr-TR" sz="2400" dirty="0" smtClean="0">
                <a:latin typeface="Comic Sans MS" pitchFamily="66" charset="0"/>
              </a:rPr>
              <a:t> </a:t>
            </a:r>
            <a:r>
              <a:rPr lang="tr-TR" sz="2400" dirty="0" err="1" smtClean="0">
                <a:latin typeface="Comic Sans MS" pitchFamily="66" charset="0"/>
              </a:rPr>
              <a:t>external</a:t>
            </a:r>
            <a:r>
              <a:rPr lang="tr-TR" sz="2400" dirty="0" smtClean="0">
                <a:latin typeface="Comic Sans MS" pitchFamily="66" charset="0"/>
              </a:rPr>
              <a:t> ışınlanması</a:t>
            </a:r>
          </a:p>
          <a:p>
            <a:pPr>
              <a:buSzTx/>
              <a:buFont typeface="Wingdings" pitchFamily="2" charset="2"/>
              <a:buChar char="§"/>
            </a:pPr>
            <a:r>
              <a:rPr lang="tr-TR" sz="2400" dirty="0" err="1" smtClean="0">
                <a:latin typeface="Comic Sans MS" pitchFamily="66" charset="0"/>
              </a:rPr>
              <a:t>Orbital</a:t>
            </a:r>
            <a:r>
              <a:rPr lang="tr-TR" sz="2400" dirty="0" smtClean="0">
                <a:latin typeface="Comic Sans MS" pitchFamily="66" charset="0"/>
              </a:rPr>
              <a:t> </a:t>
            </a:r>
            <a:r>
              <a:rPr lang="tr-TR" sz="2400" dirty="0" err="1" smtClean="0">
                <a:latin typeface="Comic Sans MS" pitchFamily="66" charset="0"/>
              </a:rPr>
              <a:t>dekopmresyon</a:t>
            </a:r>
            <a:r>
              <a:rPr lang="tr-TR" sz="2400" dirty="0" smtClean="0">
                <a:latin typeface="Comic Sans MS" pitchFamily="66" charset="0"/>
              </a:rPr>
              <a:t> ve göz kasları cerrahisi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smtClean="0">
                <a:latin typeface="Comic Sans MS" pitchFamily="66" charset="0"/>
              </a:rPr>
              <a:t>Toksik Nodüler Guatr</a:t>
            </a:r>
            <a:endParaRPr lang="en-US" sz="3200" smtClean="0">
              <a:latin typeface="Comic Sans MS" pitchFamily="66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916832"/>
            <a:ext cx="8229600" cy="4389437"/>
          </a:xfrm>
        </p:spPr>
        <p:txBody>
          <a:bodyPr/>
          <a:lstStyle/>
          <a:p>
            <a:r>
              <a:rPr lang="tr-TR" sz="2400" dirty="0" err="1" smtClean="0">
                <a:latin typeface="Comic Sans MS" pitchFamily="66" charset="0"/>
              </a:rPr>
              <a:t>Toksik</a:t>
            </a:r>
            <a:r>
              <a:rPr lang="tr-TR" sz="2400" dirty="0" smtClean="0">
                <a:latin typeface="Comic Sans MS" pitchFamily="66" charset="0"/>
              </a:rPr>
              <a:t> Adenomlar</a:t>
            </a:r>
          </a:p>
          <a:p>
            <a:r>
              <a:rPr lang="tr-TR" sz="2400" dirty="0" err="1" smtClean="0">
                <a:latin typeface="Comic Sans MS" pitchFamily="66" charset="0"/>
              </a:rPr>
              <a:t>Toksik</a:t>
            </a:r>
            <a:r>
              <a:rPr lang="tr-TR" sz="2400" dirty="0" smtClean="0">
                <a:latin typeface="Comic Sans MS" pitchFamily="66" charset="0"/>
              </a:rPr>
              <a:t> </a:t>
            </a:r>
            <a:r>
              <a:rPr lang="tr-TR" sz="2400" dirty="0" err="1" smtClean="0">
                <a:latin typeface="Comic Sans MS" pitchFamily="66" charset="0"/>
              </a:rPr>
              <a:t>Multi</a:t>
            </a:r>
            <a:r>
              <a:rPr lang="tr-TR" sz="2400" dirty="0" smtClean="0">
                <a:latin typeface="Comic Sans MS" pitchFamily="66" charset="0"/>
              </a:rPr>
              <a:t> </a:t>
            </a:r>
            <a:r>
              <a:rPr lang="tr-TR" sz="2400" dirty="0" err="1" smtClean="0">
                <a:latin typeface="Comic Sans MS" pitchFamily="66" charset="0"/>
              </a:rPr>
              <a:t>Nodüler</a:t>
            </a:r>
            <a:r>
              <a:rPr lang="tr-TR" sz="2400" dirty="0" smtClean="0">
                <a:latin typeface="Comic Sans MS" pitchFamily="66" charset="0"/>
              </a:rPr>
              <a:t> Guatr</a:t>
            </a:r>
          </a:p>
          <a:p>
            <a:r>
              <a:rPr lang="tr-TR" sz="2400" dirty="0" smtClean="0">
                <a:latin typeface="Comic Sans MS" pitchFamily="66" charset="0"/>
              </a:rPr>
              <a:t>Kesin Tanı- </a:t>
            </a:r>
            <a:r>
              <a:rPr lang="tr-TR" sz="2400" dirty="0" err="1" smtClean="0">
                <a:latin typeface="Comic Sans MS" pitchFamily="66" charset="0"/>
              </a:rPr>
              <a:t>Tiroid</a:t>
            </a:r>
            <a:r>
              <a:rPr lang="tr-TR" sz="2400" dirty="0" smtClean="0">
                <a:latin typeface="Comic Sans MS" pitchFamily="66" charset="0"/>
              </a:rPr>
              <a:t> sintigrafisi</a:t>
            </a:r>
          </a:p>
          <a:p>
            <a:r>
              <a:rPr lang="tr-TR" sz="2400" dirty="0" smtClean="0">
                <a:latin typeface="Comic Sans MS" pitchFamily="66" charset="0"/>
              </a:rPr>
              <a:t>TUSG- Gerekirse TİİAB</a:t>
            </a:r>
          </a:p>
          <a:p>
            <a:r>
              <a:rPr lang="tr-TR" sz="2400" dirty="0" err="1" smtClean="0">
                <a:latin typeface="Comic Sans MS" pitchFamily="66" charset="0"/>
              </a:rPr>
              <a:t>Antitiroid</a:t>
            </a:r>
            <a:r>
              <a:rPr lang="tr-TR" sz="2400" dirty="0" smtClean="0">
                <a:latin typeface="Comic Sans MS" pitchFamily="66" charset="0"/>
              </a:rPr>
              <a:t> ile  geçici tedavi (gerekirse)</a:t>
            </a:r>
          </a:p>
          <a:p>
            <a:r>
              <a:rPr lang="tr-TR" sz="2400" dirty="0" err="1" smtClean="0">
                <a:latin typeface="Comic Sans MS" pitchFamily="66" charset="0"/>
              </a:rPr>
              <a:t>Elektif</a:t>
            </a:r>
            <a:r>
              <a:rPr lang="tr-TR" sz="2400" dirty="0" smtClean="0">
                <a:latin typeface="Comic Sans MS" pitchFamily="66" charset="0"/>
              </a:rPr>
              <a:t> Tedavi- </a:t>
            </a:r>
            <a:r>
              <a:rPr lang="tr-TR" sz="2400" dirty="0" err="1" smtClean="0">
                <a:latin typeface="Comic Sans MS" pitchFamily="66" charset="0"/>
              </a:rPr>
              <a:t>Radyoiyot</a:t>
            </a:r>
            <a:r>
              <a:rPr lang="tr-TR" sz="2400" dirty="0" smtClean="0">
                <a:latin typeface="Comic Sans MS" pitchFamily="66" charset="0"/>
              </a:rPr>
              <a:t> </a:t>
            </a:r>
          </a:p>
          <a:p>
            <a:r>
              <a:rPr lang="tr-TR" sz="2400" dirty="0" smtClean="0">
                <a:latin typeface="Comic Sans MS" pitchFamily="66" charset="0"/>
              </a:rPr>
              <a:t>Cerrahi Tedavi- </a:t>
            </a:r>
            <a:r>
              <a:rPr lang="tr-TR" sz="2400" dirty="0" err="1" smtClean="0">
                <a:latin typeface="Comic Sans MS" pitchFamily="66" charset="0"/>
              </a:rPr>
              <a:t>Ötiroidizm</a:t>
            </a:r>
            <a:r>
              <a:rPr lang="tr-TR" sz="2400" dirty="0" smtClean="0">
                <a:latin typeface="Comic Sans MS" pitchFamily="66" charset="0"/>
              </a:rPr>
              <a:t> sağlandıktan sonra </a:t>
            </a:r>
            <a:endParaRPr lang="en-US" sz="2400" dirty="0" smtClean="0">
              <a:latin typeface="Comic Sans MS" pitchFamily="66" charset="0"/>
            </a:endParaRPr>
          </a:p>
        </p:txBody>
      </p:sp>
      <p:pic>
        <p:nvPicPr>
          <p:cNvPr id="4" name="Picture 2" descr="CA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836712"/>
            <a:ext cx="2808312" cy="2833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>
                <a:latin typeface="Comic Sans MS" pitchFamily="66" charset="0"/>
              </a:rPr>
              <a:t>Tirotoksik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Kriz</a:t>
            </a:r>
            <a:r>
              <a:rPr lang="en-US" sz="3200" dirty="0" smtClean="0">
                <a:latin typeface="Comic Sans MS" pitchFamily="66" charset="0"/>
              </a:rPr>
              <a:t> (</a:t>
            </a:r>
            <a:r>
              <a:rPr lang="en-US" sz="3200" dirty="0" err="1" smtClean="0">
                <a:latin typeface="Comic Sans MS" pitchFamily="66" charset="0"/>
              </a:rPr>
              <a:t>Tiroid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fırtınası</a:t>
            </a:r>
            <a:r>
              <a:rPr lang="en-US" sz="3200" dirty="0" smtClean="0">
                <a:latin typeface="Comic Sans MS" pitchFamily="66" charset="0"/>
              </a:rPr>
              <a:t>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507413" cy="4525963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n-US" sz="2400" dirty="0" err="1" smtClean="0">
                <a:latin typeface="Comic Sans MS" pitchFamily="66" charset="0"/>
              </a:rPr>
              <a:t>Tirotoksikozun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hayatı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tehdit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eden</a:t>
            </a:r>
            <a:r>
              <a:rPr lang="en-US" sz="2400" dirty="0" smtClean="0">
                <a:latin typeface="Comic Sans MS" pitchFamily="66" charset="0"/>
              </a:rPr>
              <a:t>  en </a:t>
            </a:r>
            <a:r>
              <a:rPr lang="en-US" sz="2400" dirty="0" err="1" smtClean="0">
                <a:latin typeface="Comic Sans MS" pitchFamily="66" charset="0"/>
              </a:rPr>
              <a:t>ekstrem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şeklidir</a:t>
            </a:r>
            <a:r>
              <a:rPr lang="en-US" sz="2400" dirty="0" smtClean="0">
                <a:latin typeface="Comic Sans MS" pitchFamily="66" charset="0"/>
              </a:rPr>
              <a:t>.</a:t>
            </a:r>
            <a:endParaRPr lang="tr-TR" sz="2400" dirty="0" smtClean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Kesin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tanı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kriterleri</a:t>
            </a:r>
            <a:r>
              <a:rPr lang="en-US" sz="2400" dirty="0" smtClean="0">
                <a:latin typeface="Comic Sans MS" pitchFamily="66" charset="0"/>
              </a:rPr>
              <a:t> belli</a:t>
            </a:r>
            <a:r>
              <a:rPr lang="tr-TR" sz="2400" dirty="0" smtClean="0">
                <a:latin typeface="Comic Sans MS" pitchFamily="66" charset="0"/>
              </a:rPr>
              <a:t> değildir.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tr-TR" sz="2400" dirty="0" smtClean="0">
                <a:latin typeface="Comic Sans MS" pitchFamily="66" charset="0"/>
              </a:rPr>
              <a:t>İ</a:t>
            </a:r>
            <a:r>
              <a:rPr lang="en-US" sz="2400" dirty="0" err="1" smtClean="0">
                <a:latin typeface="Comic Sans MS" pitchFamily="66" charset="0"/>
              </a:rPr>
              <a:t>nsidansıda</a:t>
            </a:r>
            <a:r>
              <a:rPr lang="en-US" sz="2400" dirty="0" smtClean="0">
                <a:latin typeface="Comic Sans MS" pitchFamily="66" charset="0"/>
              </a:rPr>
              <a:t> belli </a:t>
            </a:r>
            <a:r>
              <a:rPr lang="en-US" sz="2400" dirty="0" err="1" smtClean="0">
                <a:latin typeface="Comic Sans MS" pitchFamily="66" charset="0"/>
              </a:rPr>
              <a:t>değildir</a:t>
            </a:r>
            <a:r>
              <a:rPr lang="en-US" sz="2400" dirty="0" smtClean="0">
                <a:latin typeface="Comic Sans MS" pitchFamily="66" charset="0"/>
              </a:rPr>
              <a:t>. </a:t>
            </a:r>
            <a:endParaRPr lang="tr-TR" sz="2400" dirty="0" smtClean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tr-TR" sz="2400" dirty="0" smtClean="0">
                <a:latin typeface="Comic Sans MS" pitchFamily="66" charset="0"/>
              </a:rPr>
              <a:t>T</a:t>
            </a:r>
            <a:r>
              <a:rPr lang="en-US" sz="2400" dirty="0" err="1" smtClean="0">
                <a:latin typeface="Comic Sans MS" pitchFamily="66" charset="0"/>
              </a:rPr>
              <a:t>anı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yöntemlerinin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gelişmesi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ile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sıklığı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azalmaktadır</a:t>
            </a:r>
            <a:r>
              <a:rPr lang="en-US" sz="2400" dirty="0" smtClean="0">
                <a:latin typeface="Comic Sans MS" pitchFamily="66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2400" dirty="0" err="1" smtClean="0">
                <a:latin typeface="Comic Sans MS" pitchFamily="66" charset="0"/>
              </a:rPr>
              <a:t>Genellikle</a:t>
            </a:r>
            <a:r>
              <a:rPr lang="en-US" sz="2400" dirty="0" smtClean="0">
                <a:latin typeface="Comic Sans MS" pitchFamily="66" charset="0"/>
              </a:rPr>
              <a:t> Graves’ </a:t>
            </a:r>
            <a:r>
              <a:rPr lang="en-US" sz="2400" dirty="0" err="1" smtClean="0">
                <a:latin typeface="Comic Sans MS" pitchFamily="66" charset="0"/>
              </a:rPr>
              <a:t>hastalarında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ve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ophtalmopati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ile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birlikte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olan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ciddi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vakalarda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görülür</a:t>
            </a:r>
            <a:r>
              <a:rPr lang="tr-TR" sz="2400" dirty="0" smtClean="0">
                <a:latin typeface="Comic Sans MS" pitchFamily="66" charset="0"/>
              </a:rPr>
              <a:t>.</a:t>
            </a:r>
            <a:r>
              <a:rPr lang="en-US" sz="2400" dirty="0" smtClean="0">
                <a:latin typeface="Comic Sans MS" pitchFamily="66" charset="0"/>
              </a:rPr>
              <a:t> </a:t>
            </a:r>
            <a:endParaRPr lang="tr-TR" sz="2400" dirty="0" smtClean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n-US" sz="2400" dirty="0" err="1" smtClean="0">
                <a:latin typeface="Comic Sans MS" pitchFamily="66" charset="0"/>
              </a:rPr>
              <a:t>Birkaç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aylık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bir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hikaye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alınabilir</a:t>
            </a:r>
            <a:r>
              <a:rPr lang="en-US" sz="2400" dirty="0" smtClean="0">
                <a:latin typeface="Comic Sans MS" pitchFamily="66" charset="0"/>
              </a:rPr>
              <a:t>.</a:t>
            </a:r>
            <a:endParaRPr lang="tr-TR" sz="2400" dirty="0" smtClean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n-US" sz="2400" dirty="0" err="1" smtClean="0">
                <a:latin typeface="Comic Sans MS" pitchFamily="66" charset="0"/>
              </a:rPr>
              <a:t>Hastalarda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araya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giren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ve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tirotoksik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krizi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presipite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eden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bir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faktör</a:t>
            </a:r>
            <a:r>
              <a:rPr lang="tr-TR" sz="2400" dirty="0" smtClean="0">
                <a:latin typeface="Comic Sans MS" pitchFamily="66" charset="0"/>
              </a:rPr>
              <a:t> söz konusudur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tr-TR" sz="2400" dirty="0" smtClean="0">
                <a:latin typeface="Comic Sans MS" pitchFamily="66" charset="0"/>
              </a:rPr>
              <a:t>(C</a:t>
            </a:r>
            <a:r>
              <a:rPr lang="en-US" sz="2400" dirty="0" err="1" smtClean="0">
                <a:latin typeface="Comic Sans MS" pitchFamily="66" charset="0"/>
              </a:rPr>
              <a:t>errahi</a:t>
            </a:r>
            <a:r>
              <a:rPr lang="en-US" sz="2400" dirty="0" smtClean="0">
                <a:latin typeface="Comic Sans MS" pitchFamily="66" charset="0"/>
              </a:rPr>
              <a:t>, </a:t>
            </a:r>
            <a:r>
              <a:rPr lang="en-US" sz="2400" dirty="0" err="1" smtClean="0">
                <a:latin typeface="Comic Sans MS" pitchFamily="66" charset="0"/>
              </a:rPr>
              <a:t>radyo-iyot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tedavisi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tr-TR" sz="2400" dirty="0" smtClean="0">
                <a:latin typeface="Comic Sans MS" pitchFamily="66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tr-TR" sz="2400" dirty="0" err="1" smtClean="0">
                <a:latin typeface="Comic Sans MS" pitchFamily="66" charset="0"/>
              </a:rPr>
              <a:t>Toksik</a:t>
            </a:r>
            <a:r>
              <a:rPr lang="tr-TR" sz="2400" dirty="0" smtClean="0">
                <a:latin typeface="Comic Sans MS" pitchFamily="66" charset="0"/>
              </a:rPr>
              <a:t> hastada ateş, ishal, ajitasyon- YB da tedavi gerekir</a:t>
            </a:r>
            <a:endParaRPr lang="en-US" sz="2400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268413"/>
            <a:ext cx="8229600" cy="7778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err="1">
                <a:latin typeface="Comic Sans MS" pitchFamily="66" charset="0"/>
              </a:rPr>
              <a:t>Tirotoksik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 err="1">
                <a:latin typeface="Comic Sans MS" pitchFamily="66" charset="0"/>
              </a:rPr>
              <a:t>krizi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 err="1">
                <a:latin typeface="Comic Sans MS" pitchFamily="66" charset="0"/>
              </a:rPr>
              <a:t>provake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 err="1">
                <a:latin typeface="Comic Sans MS" pitchFamily="66" charset="0"/>
              </a:rPr>
              <a:t>edebilecek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 err="1">
                <a:latin typeface="Comic Sans MS" pitchFamily="66" charset="0"/>
              </a:rPr>
              <a:t>faktörler</a:t>
            </a:r>
            <a:r>
              <a:rPr lang="en-US" sz="3200" dirty="0">
                <a:latin typeface="Comic Sans MS" pitchFamily="66" charset="0"/>
              </a:rPr>
              <a:t/>
            </a:r>
            <a:br>
              <a:rPr lang="en-US" sz="3200" dirty="0">
                <a:latin typeface="Comic Sans MS" pitchFamily="66" charset="0"/>
              </a:rPr>
            </a:br>
            <a:endParaRPr lang="en-US" sz="3200" dirty="0">
              <a:latin typeface="Comic Sans MS" pitchFamily="66" charset="0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err="1">
                <a:latin typeface="Comic Sans MS" pitchFamily="66" charset="0"/>
              </a:rPr>
              <a:t>Radyo-iyot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tedavisi</a:t>
            </a:r>
            <a:endParaRPr lang="en-US" sz="2400" dirty="0">
              <a:latin typeface="Comic Sans MS" pitchFamily="66" charset="0"/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sz="2400" dirty="0" smtClean="0">
                <a:latin typeface="Comic Sans MS" pitchFamily="66" charset="0"/>
              </a:rPr>
              <a:t>Cerrahi (</a:t>
            </a:r>
            <a:r>
              <a:rPr lang="en-US" sz="2400" dirty="0" err="1" smtClean="0">
                <a:latin typeface="Comic Sans MS" pitchFamily="66" charset="0"/>
              </a:rPr>
              <a:t>Tiroidektomi</a:t>
            </a:r>
            <a:r>
              <a:rPr lang="tr-TR" sz="2400" dirty="0" smtClean="0">
                <a:latin typeface="Comic Sans MS" pitchFamily="66" charset="0"/>
              </a:rPr>
              <a:t>- </a:t>
            </a:r>
            <a:r>
              <a:rPr lang="en-US" sz="2400" dirty="0" err="1" smtClean="0">
                <a:latin typeface="Comic Sans MS" pitchFamily="66" charset="0"/>
              </a:rPr>
              <a:t>Tiroid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dışı</a:t>
            </a:r>
            <a:r>
              <a:rPr lang="tr-TR" sz="2400" dirty="0" smtClean="0">
                <a:latin typeface="Comic Sans MS" pitchFamily="66" charset="0"/>
              </a:rPr>
              <a:t>)</a:t>
            </a:r>
            <a:endParaRPr lang="tr-TR" sz="2400" dirty="0">
              <a:latin typeface="Comic Sans MS" pitchFamily="66" charset="0"/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err="1">
                <a:latin typeface="Comic Sans MS" pitchFamily="66" charset="0"/>
              </a:rPr>
              <a:t>Enfeksiyonlar</a:t>
            </a:r>
            <a:endParaRPr lang="en-US" sz="2400" dirty="0">
              <a:latin typeface="Comic Sans MS" pitchFamily="66" charset="0"/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err="1">
                <a:latin typeface="Comic Sans MS" pitchFamily="66" charset="0"/>
              </a:rPr>
              <a:t>Akut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tıbbi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hastalıklar</a:t>
            </a:r>
            <a:endParaRPr lang="en-US" sz="2400" dirty="0">
              <a:latin typeface="Comic Sans MS" pitchFamily="66" charset="0"/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err="1">
                <a:latin typeface="Comic Sans MS" pitchFamily="66" charset="0"/>
              </a:rPr>
              <a:t>Akut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emosyonel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stres</a:t>
            </a:r>
            <a:endParaRPr lang="en-US" sz="2400" dirty="0">
              <a:latin typeface="Comic Sans MS" pitchFamily="66" charset="0"/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err="1">
                <a:latin typeface="Comic Sans MS" pitchFamily="66" charset="0"/>
              </a:rPr>
              <a:t>Akut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pisikoz</a:t>
            </a:r>
            <a:endParaRPr lang="en-US" sz="2400" dirty="0">
              <a:latin typeface="Comic Sans MS" pitchFamily="66" charset="0"/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err="1" smtClean="0">
                <a:latin typeface="Comic Sans MS" pitchFamily="66" charset="0"/>
              </a:rPr>
              <a:t>Doğum</a:t>
            </a:r>
            <a:endParaRPr lang="en-US" sz="2400" dirty="0">
              <a:latin typeface="Comic Sans MS" pitchFamily="66" charset="0"/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err="1">
                <a:latin typeface="Comic Sans MS" pitchFamily="66" charset="0"/>
              </a:rPr>
              <a:t>Yüksek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doz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iyot</a:t>
            </a:r>
            <a:r>
              <a:rPr lang="tr-TR" sz="2400" dirty="0">
                <a:latin typeface="Comic Sans MS" pitchFamily="66" charset="0"/>
              </a:rPr>
              <a:t> alımı</a:t>
            </a:r>
            <a:r>
              <a:rPr lang="en-US" sz="2400" dirty="0">
                <a:latin typeface="Comic Sans MS" pitchFamily="66" charset="0"/>
              </a:rPr>
              <a:t> 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err="1">
                <a:latin typeface="Comic Sans MS" pitchFamily="66" charset="0"/>
              </a:rPr>
              <a:t>Antitiroid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tedavinin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kesilmesi</a:t>
            </a:r>
            <a:endParaRPr lang="en-US" sz="2400" dirty="0">
              <a:latin typeface="Comic Sans MS" pitchFamily="66" charset="0"/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err="1">
                <a:latin typeface="Comic Sans MS" pitchFamily="66" charset="0"/>
              </a:rPr>
              <a:t>Tiroid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bezinin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tekrar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tekrar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palpasyonu</a:t>
            </a: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/>
          <p:cNvSpPr>
            <a:spLocks noChangeArrowheads="1"/>
          </p:cNvSpPr>
          <p:nvPr/>
        </p:nvSpPr>
        <p:spPr bwMode="auto">
          <a:xfrm>
            <a:off x="-1127125" y="2193925"/>
            <a:ext cx="184150" cy="3683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eaLnBrk="0" hangingPunct="0"/>
            <a:endParaRPr lang="tr-TR">
              <a:latin typeface="Comic Sans MS" pitchFamily="66" charset="0"/>
            </a:endParaRPr>
          </a:p>
        </p:txBody>
      </p:sp>
      <p:sp>
        <p:nvSpPr>
          <p:cNvPr id="32771" name="Rectangle 7"/>
          <p:cNvSpPr>
            <a:spLocks noChangeArrowheads="1"/>
          </p:cNvSpPr>
          <p:nvPr/>
        </p:nvSpPr>
        <p:spPr bwMode="auto">
          <a:xfrm>
            <a:off x="142875" y="1441450"/>
            <a:ext cx="8893175" cy="4359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 eaLnBrk="0" hangingPunct="0">
              <a:buClr>
                <a:schemeClr val="hlink"/>
              </a:buClr>
              <a:buFont typeface="Wingdings" pitchFamily="2" charset="2"/>
              <a:buChar char="§"/>
              <a:tabLst>
                <a:tab pos="831850" algn="l"/>
              </a:tabLst>
            </a:pPr>
            <a:r>
              <a:rPr lang="tr-TR" sz="2000" b="1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tr-TR" sz="2000">
                <a:latin typeface="Comic Sans MS" pitchFamily="66" charset="0"/>
                <a:cs typeface="Times New Roman" pitchFamily="18" charset="0"/>
              </a:rPr>
              <a:t>Tiroid hormonlarının seviyesini azaltmak: </a:t>
            </a:r>
            <a:endParaRPr lang="tr-TR" sz="2000">
              <a:latin typeface="Comic Sans MS" pitchFamily="66" charset="0"/>
            </a:endParaRPr>
          </a:p>
          <a:p>
            <a:pPr eaLnBrk="0" hangingPunct="0">
              <a:buClr>
                <a:schemeClr val="hlink"/>
              </a:buClr>
              <a:buFont typeface="Wingdings" pitchFamily="2" charset="2"/>
              <a:buNone/>
              <a:tabLst>
                <a:tab pos="831850" algn="l"/>
              </a:tabLst>
            </a:pPr>
            <a:r>
              <a:rPr lang="tr-TR" sz="2000">
                <a:latin typeface="Comic Sans MS" pitchFamily="66" charset="0"/>
              </a:rPr>
              <a:t>   -</a:t>
            </a:r>
            <a:r>
              <a:rPr lang="tr-TR" sz="2000">
                <a:latin typeface="Comic Sans MS" pitchFamily="66" charset="0"/>
                <a:cs typeface="Times New Roman" pitchFamily="18" charset="0"/>
              </a:rPr>
              <a:t>Hormon sentezini engellemek: antitiroid ajanlar (iyottan 1 saat  </a:t>
            </a:r>
          </a:p>
          <a:p>
            <a:pPr eaLnBrk="0" hangingPunct="0">
              <a:buClr>
                <a:schemeClr val="hlink"/>
              </a:buClr>
              <a:buFont typeface="Wingdings" pitchFamily="2" charset="2"/>
              <a:buNone/>
              <a:tabLst>
                <a:tab pos="831850" algn="l"/>
              </a:tabLst>
            </a:pPr>
            <a:r>
              <a:rPr lang="tr-TR" sz="2000">
                <a:latin typeface="Comic Sans MS" pitchFamily="66" charset="0"/>
                <a:cs typeface="Times New Roman" pitchFamily="18" charset="0"/>
              </a:rPr>
              <a:t>     önce verilmelidirler</a:t>
            </a:r>
            <a:endParaRPr lang="tr-TR" sz="2000">
              <a:latin typeface="Comic Sans MS" pitchFamily="66" charset="0"/>
            </a:endParaRPr>
          </a:p>
          <a:p>
            <a:pPr eaLnBrk="0" hangingPunct="0">
              <a:buClr>
                <a:schemeClr val="hlink"/>
              </a:buClr>
              <a:buFont typeface="Wingdings" pitchFamily="2" charset="2"/>
              <a:buNone/>
              <a:tabLst>
                <a:tab pos="831850" algn="l"/>
              </a:tabLst>
            </a:pPr>
            <a:r>
              <a:rPr lang="tr-TR" sz="2000">
                <a:latin typeface="Comic Sans MS" pitchFamily="66" charset="0"/>
              </a:rPr>
              <a:t>   -</a:t>
            </a:r>
            <a:r>
              <a:rPr lang="tr-TR" sz="2000">
                <a:latin typeface="Comic Sans MS" pitchFamily="66" charset="0"/>
                <a:cs typeface="Times New Roman" pitchFamily="18" charset="0"/>
              </a:rPr>
              <a:t>Hormonların kana verilmesini engellemek: iyot, radyoopak ajanlar, </a:t>
            </a:r>
          </a:p>
          <a:p>
            <a:pPr eaLnBrk="0" hangingPunct="0">
              <a:buClr>
                <a:schemeClr val="hlink"/>
              </a:buClr>
              <a:buFont typeface="Wingdings" pitchFamily="2" charset="2"/>
              <a:buNone/>
              <a:tabLst>
                <a:tab pos="831850" algn="l"/>
              </a:tabLst>
            </a:pPr>
            <a:r>
              <a:rPr lang="tr-TR" sz="2000">
                <a:latin typeface="Comic Sans MS" pitchFamily="66" charset="0"/>
                <a:cs typeface="Times New Roman" pitchFamily="18" charset="0"/>
              </a:rPr>
              <a:t>     lityum</a:t>
            </a:r>
            <a:endParaRPr lang="tr-TR" sz="2000">
              <a:latin typeface="Comic Sans MS" pitchFamily="66" charset="0"/>
            </a:endParaRPr>
          </a:p>
          <a:p>
            <a:pPr eaLnBrk="0" hangingPunct="0">
              <a:buClr>
                <a:schemeClr val="hlink"/>
              </a:buClr>
              <a:buFont typeface="Wingdings" pitchFamily="2" charset="2"/>
              <a:buChar char="§"/>
              <a:tabLst>
                <a:tab pos="831850" algn="l"/>
              </a:tabLst>
            </a:pPr>
            <a:r>
              <a:rPr lang="tr-TR" sz="200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tr-TR" sz="2000">
                <a:latin typeface="Comic Sans MS" pitchFamily="66" charset="0"/>
                <a:cs typeface="Times New Roman" pitchFamily="18" charset="0"/>
              </a:rPr>
              <a:t> Periferik T-3 dönüşümünü engellemek: “propylthiouracil (PTU)”,  </a:t>
            </a:r>
          </a:p>
          <a:p>
            <a:pPr eaLnBrk="0" hangingPunct="0">
              <a:buClr>
                <a:schemeClr val="hlink"/>
              </a:buClr>
              <a:buFont typeface="Wingdings" pitchFamily="2" charset="2"/>
              <a:buNone/>
              <a:tabLst>
                <a:tab pos="831850" algn="l"/>
              </a:tabLst>
            </a:pPr>
            <a:r>
              <a:rPr lang="tr-TR" sz="2000">
                <a:latin typeface="Comic Sans MS" pitchFamily="66" charset="0"/>
                <a:cs typeface="Times New Roman" pitchFamily="18" charset="0"/>
              </a:rPr>
              <a:t>   glukokortikoidler, propranolol, radyoopak ajanlar.</a:t>
            </a:r>
            <a:endParaRPr lang="tr-TR" sz="2000">
              <a:latin typeface="Comic Sans MS" pitchFamily="66" charset="0"/>
            </a:endParaRPr>
          </a:p>
          <a:p>
            <a:pPr eaLnBrk="0" hangingPunct="0">
              <a:buClr>
                <a:schemeClr val="hlink"/>
              </a:buClr>
              <a:buFont typeface="Wingdings" pitchFamily="2" charset="2"/>
              <a:buChar char="§"/>
              <a:tabLst>
                <a:tab pos="831850" algn="l"/>
              </a:tabLst>
            </a:pPr>
            <a:r>
              <a:rPr lang="tr-TR" sz="200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 </a:t>
            </a:r>
            <a:r>
              <a:rPr lang="tr-TR" sz="2000">
                <a:latin typeface="Comic Sans MS" pitchFamily="66" charset="0"/>
                <a:cs typeface="Times New Roman" pitchFamily="18" charset="0"/>
              </a:rPr>
              <a:t>Tiroid hormonlarının adrenerjik etkilerini bloke etmek: propranolol  </a:t>
            </a:r>
          </a:p>
          <a:p>
            <a:pPr eaLnBrk="0" hangingPunct="0">
              <a:buClr>
                <a:schemeClr val="hlink"/>
              </a:buClr>
              <a:buFont typeface="Wingdings" pitchFamily="2" charset="2"/>
              <a:buNone/>
              <a:tabLst>
                <a:tab pos="831850" algn="l"/>
              </a:tabLst>
            </a:pPr>
            <a:r>
              <a:rPr lang="tr-TR" sz="2000">
                <a:latin typeface="Comic Sans MS" pitchFamily="66" charset="0"/>
                <a:cs typeface="Times New Roman" pitchFamily="18" charset="0"/>
              </a:rPr>
              <a:t>   veya rezerpin</a:t>
            </a:r>
            <a:endParaRPr lang="tr-TR" sz="2000">
              <a:latin typeface="Comic Sans MS" pitchFamily="66" charset="0"/>
            </a:endParaRPr>
          </a:p>
          <a:p>
            <a:pPr eaLnBrk="0" hangingPunct="0">
              <a:buClr>
                <a:schemeClr val="hlink"/>
              </a:buClr>
              <a:buFont typeface="Wingdings" pitchFamily="2" charset="2"/>
              <a:buChar char="§"/>
              <a:tabLst>
                <a:tab pos="831850" algn="l"/>
              </a:tabLst>
            </a:pPr>
            <a:r>
              <a:rPr lang="tr-TR" sz="200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 </a:t>
            </a:r>
            <a:r>
              <a:rPr lang="tr-TR" sz="2000">
                <a:latin typeface="Comic Sans MS" pitchFamily="66" charset="0"/>
                <a:cs typeface="Times New Roman" pitchFamily="18" charset="0"/>
              </a:rPr>
              <a:t>Genel destekleyici tedbirler: glukokortikoidler; ateşi düşürmek için </a:t>
            </a:r>
          </a:p>
          <a:p>
            <a:pPr eaLnBrk="0" hangingPunct="0">
              <a:buClr>
                <a:schemeClr val="hlink"/>
              </a:buClr>
              <a:buFont typeface="Wingdings" pitchFamily="2" charset="2"/>
              <a:buNone/>
              <a:tabLst>
                <a:tab pos="831850" algn="l"/>
              </a:tabLst>
            </a:pPr>
            <a:r>
              <a:rPr lang="tr-TR" sz="2000">
                <a:latin typeface="Comic Sans MS" pitchFamily="66" charset="0"/>
                <a:cs typeface="Times New Roman" pitchFamily="18" charset="0"/>
              </a:rPr>
              <a:t>   soğutma, antipiretikler ve klorpromazin ile meperidin ; damar içi </a:t>
            </a:r>
          </a:p>
          <a:p>
            <a:pPr eaLnBrk="0" hangingPunct="0">
              <a:buClr>
                <a:schemeClr val="hlink"/>
              </a:buClr>
              <a:buFont typeface="Wingdings" pitchFamily="2" charset="2"/>
              <a:buNone/>
              <a:tabLst>
                <a:tab pos="831850" algn="l"/>
              </a:tabLst>
            </a:pPr>
            <a:r>
              <a:rPr lang="tr-TR" sz="2000">
                <a:latin typeface="Comic Sans MS" pitchFamily="66" charset="0"/>
                <a:cs typeface="Times New Roman" pitchFamily="18" charset="0"/>
              </a:rPr>
              <a:t>   sıvı (Glukoz, elektrolitler, vitaminler)</a:t>
            </a:r>
            <a:endParaRPr lang="tr-TR" sz="2000">
              <a:latin typeface="Comic Sans MS" pitchFamily="66" charset="0"/>
            </a:endParaRPr>
          </a:p>
          <a:p>
            <a:pPr eaLnBrk="0" hangingPunct="0">
              <a:buClr>
                <a:schemeClr val="hlink"/>
              </a:buClr>
              <a:buFont typeface="Wingdings" pitchFamily="2" charset="2"/>
              <a:buChar char="§"/>
              <a:tabLst>
                <a:tab pos="831850" algn="l"/>
              </a:tabLst>
            </a:pPr>
            <a:r>
              <a:rPr lang="tr-TR" sz="2000">
                <a:latin typeface="Comic Sans MS" pitchFamily="66" charset="0"/>
                <a:cs typeface="Times New Roman" pitchFamily="18" charset="0"/>
              </a:rPr>
              <a:t>  Tiroid krizini hazırlayıcı olayın tanı ve tedavisi,</a:t>
            </a:r>
            <a:endParaRPr lang="tr-TR" sz="2000">
              <a:latin typeface="Comic Sans MS" pitchFamily="66" charset="0"/>
            </a:endParaRPr>
          </a:p>
          <a:p>
            <a:pPr eaLnBrk="0" hangingPunct="0">
              <a:buClr>
                <a:schemeClr val="hlink"/>
              </a:buClr>
              <a:buFont typeface="Wingdings" pitchFamily="2" charset="2"/>
              <a:buChar char="§"/>
              <a:tabLst>
                <a:tab pos="831850" algn="l"/>
              </a:tabLst>
            </a:pPr>
            <a:r>
              <a:rPr lang="tr-TR" sz="2000">
                <a:solidFill>
                  <a:srgbClr val="FFFF00"/>
                </a:solidFill>
                <a:latin typeface="Comic Sans MS" pitchFamily="66" charset="0"/>
              </a:rPr>
              <a:t>  </a:t>
            </a:r>
            <a:r>
              <a:rPr lang="tr-TR" sz="2000">
                <a:latin typeface="Comic Sans MS" pitchFamily="66" charset="0"/>
              </a:rPr>
              <a:t>Kalp yetmezliği ve aritmilerin tedavisi</a:t>
            </a:r>
          </a:p>
        </p:txBody>
      </p:sp>
      <p:sp>
        <p:nvSpPr>
          <p:cNvPr id="32772" name="Rectangle 9"/>
          <p:cNvSpPr>
            <a:spLocks noChangeArrowheads="1"/>
          </p:cNvSpPr>
          <p:nvPr/>
        </p:nvSpPr>
        <p:spPr bwMode="auto">
          <a:xfrm>
            <a:off x="1979613" y="822325"/>
            <a:ext cx="4576762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buClr>
                <a:schemeClr val="hlink"/>
              </a:buClr>
              <a:buFont typeface="Wingdings" pitchFamily="2" charset="2"/>
              <a:buNone/>
            </a:pPr>
            <a:r>
              <a:rPr lang="tr-TR" sz="2800" b="1">
                <a:solidFill>
                  <a:schemeClr val="tx2"/>
                </a:solidFill>
                <a:latin typeface="Comic Sans MS" pitchFamily="66" charset="0"/>
              </a:rPr>
              <a:t>Tirotoksik Krizin Tedavisi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z="3600">
                <a:latin typeface="Comic Sans MS" pitchFamily="66" charset="0"/>
              </a:rPr>
              <a:t>Tiroiditler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1836738" y="1109663"/>
            <a:ext cx="6264275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 eaLnBrk="0" hangingPunct="0"/>
            <a:r>
              <a:rPr lang="tr-TR" sz="2800" b="1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Tiroiditlerin sınıflandırılması</a:t>
            </a:r>
            <a:endParaRPr lang="tr-TR" sz="2800" b="1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1116013" y="1978025"/>
            <a:ext cx="5400675" cy="40624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 eaLnBrk="0" hangingPunct="0">
              <a:buClr>
                <a:srgbClr val="FFFF00"/>
              </a:buClr>
              <a:tabLst>
                <a:tab pos="1133475" algn="l"/>
              </a:tabLst>
            </a:pPr>
            <a:r>
              <a:rPr lang="tr-TR" b="1">
                <a:latin typeface="Comic Sans MS" pitchFamily="66" charset="0"/>
              </a:rPr>
              <a:t/>
            </a:r>
            <a:br>
              <a:rPr lang="tr-TR" b="1">
                <a:latin typeface="Comic Sans MS" pitchFamily="66" charset="0"/>
              </a:rPr>
            </a:br>
            <a:r>
              <a:rPr lang="tr-TR" sz="2400">
                <a:solidFill>
                  <a:srgbClr val="FFFF00"/>
                </a:solidFill>
                <a:latin typeface="Comic Sans MS" pitchFamily="66" charset="0"/>
              </a:rPr>
              <a:t>1.  </a:t>
            </a:r>
            <a:r>
              <a:rPr lang="tr-TR" sz="2400">
                <a:latin typeface="Comic Sans MS" pitchFamily="66" charset="0"/>
              </a:rPr>
              <a:t>A</a:t>
            </a:r>
            <a:r>
              <a:rPr lang="tr-TR" sz="2400">
                <a:latin typeface="Comic Sans MS" pitchFamily="66" charset="0"/>
                <a:cs typeface="Times New Roman" pitchFamily="18" charset="0"/>
              </a:rPr>
              <a:t>kut Süpüratif</a:t>
            </a:r>
            <a:endParaRPr lang="tr-TR" sz="2400">
              <a:latin typeface="Comic Sans MS" pitchFamily="66" charset="0"/>
            </a:endParaRPr>
          </a:p>
          <a:p>
            <a:pPr eaLnBrk="0" hangingPunct="0">
              <a:buClr>
                <a:srgbClr val="FFFF00"/>
              </a:buClr>
              <a:tabLst>
                <a:tab pos="1133475" algn="l"/>
              </a:tabLst>
            </a:pPr>
            <a:r>
              <a:rPr lang="tr-TR" sz="240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2. </a:t>
            </a:r>
            <a:r>
              <a:rPr lang="tr-TR" sz="2400">
                <a:latin typeface="Comic Sans MS" pitchFamily="66" charset="0"/>
                <a:cs typeface="Times New Roman" pitchFamily="18" charset="0"/>
              </a:rPr>
              <a:t>Subakut – Granulomatöz</a:t>
            </a:r>
            <a:endParaRPr lang="tr-TR" sz="2400">
              <a:latin typeface="Comic Sans MS" pitchFamily="66" charset="0"/>
            </a:endParaRPr>
          </a:p>
          <a:p>
            <a:pPr eaLnBrk="0" hangingPunct="0">
              <a:buClr>
                <a:srgbClr val="FFFF00"/>
              </a:buClr>
              <a:tabLst>
                <a:tab pos="1133475" algn="l"/>
              </a:tabLst>
            </a:pPr>
            <a:r>
              <a:rPr lang="tr-TR" sz="240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3. </a:t>
            </a:r>
            <a:r>
              <a:rPr lang="tr-TR" sz="2400">
                <a:latin typeface="Comic Sans MS" pitchFamily="66" charset="0"/>
                <a:cs typeface="Times New Roman" pitchFamily="18" charset="0"/>
              </a:rPr>
              <a:t>Sessiz   – Ağrısız</a:t>
            </a:r>
            <a:endParaRPr lang="tr-TR" sz="2400">
              <a:latin typeface="Comic Sans MS" pitchFamily="66" charset="0"/>
            </a:endParaRPr>
          </a:p>
          <a:p>
            <a:pPr lvl="1" eaLnBrk="0" hangingPunct="0">
              <a:buClr>
                <a:srgbClr val="FFFF00"/>
              </a:buClr>
              <a:buFont typeface="Times New Roman" pitchFamily="18" charset="0"/>
              <a:buChar char="-"/>
              <a:tabLst>
                <a:tab pos="1133475" algn="l"/>
              </a:tabLst>
            </a:pPr>
            <a:r>
              <a:rPr lang="tr-TR" sz="2400">
                <a:latin typeface="Comic Sans MS" pitchFamily="66" charset="0"/>
                <a:cs typeface="Times New Roman" pitchFamily="18" charset="0"/>
              </a:rPr>
              <a:t>Postpartum</a:t>
            </a:r>
            <a:endParaRPr lang="tr-TR" sz="2400">
              <a:latin typeface="Comic Sans MS" pitchFamily="66" charset="0"/>
            </a:endParaRPr>
          </a:p>
          <a:p>
            <a:pPr lvl="1" eaLnBrk="0" hangingPunct="0">
              <a:buClr>
                <a:srgbClr val="FFFF00"/>
              </a:buClr>
              <a:buFont typeface="Times New Roman" pitchFamily="18" charset="0"/>
              <a:buChar char="-"/>
              <a:tabLst>
                <a:tab pos="1133475" algn="l"/>
              </a:tabLst>
            </a:pPr>
            <a:r>
              <a:rPr lang="tr-TR" sz="2400">
                <a:latin typeface="Comic Sans MS" pitchFamily="66" charset="0"/>
                <a:cs typeface="Times New Roman" pitchFamily="18" charset="0"/>
              </a:rPr>
              <a:t>Sporadik – Spontan</a:t>
            </a:r>
            <a:endParaRPr lang="tr-TR" sz="2400">
              <a:latin typeface="Comic Sans MS" pitchFamily="66" charset="0"/>
            </a:endParaRPr>
          </a:p>
          <a:p>
            <a:pPr eaLnBrk="0" hangingPunct="0">
              <a:buClr>
                <a:srgbClr val="FFFF00"/>
              </a:buClr>
              <a:tabLst>
                <a:tab pos="1133475" algn="l"/>
              </a:tabLst>
            </a:pPr>
            <a:r>
              <a:rPr lang="tr-TR" sz="240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4. </a:t>
            </a:r>
            <a:r>
              <a:rPr lang="tr-TR" sz="2400">
                <a:latin typeface="Comic Sans MS" pitchFamily="66" charset="0"/>
                <a:cs typeface="Times New Roman" pitchFamily="18" charset="0"/>
              </a:rPr>
              <a:t>Kronik</a:t>
            </a:r>
            <a:endParaRPr lang="tr-TR" sz="2400">
              <a:latin typeface="Comic Sans MS" pitchFamily="66" charset="0"/>
            </a:endParaRPr>
          </a:p>
          <a:p>
            <a:pPr lvl="1" eaLnBrk="0" hangingPunct="0">
              <a:buClr>
                <a:schemeClr val="hlink"/>
              </a:buClr>
              <a:buFont typeface="Wingdings" pitchFamily="2" charset="2"/>
              <a:buNone/>
              <a:tabLst>
                <a:tab pos="1133475" algn="l"/>
              </a:tabLst>
            </a:pPr>
            <a:r>
              <a:rPr lang="tr-TR" sz="2400">
                <a:latin typeface="Comic Sans MS" pitchFamily="66" charset="0"/>
                <a:cs typeface="Times New Roman" pitchFamily="18" charset="0"/>
              </a:rPr>
              <a:t>-Otoimmün</a:t>
            </a:r>
            <a:r>
              <a:rPr lang="tr-TR" sz="2400">
                <a:latin typeface="Comic Sans MS" pitchFamily="66" charset="0"/>
              </a:rPr>
              <a:t> (</a:t>
            </a:r>
            <a:r>
              <a:rPr lang="tr-TR" sz="2400">
                <a:latin typeface="Comic Sans MS" pitchFamily="66" charset="0"/>
                <a:cs typeface="Times New Roman" pitchFamily="18" charset="0"/>
              </a:rPr>
              <a:t>Hashimoto)</a:t>
            </a:r>
            <a:endParaRPr lang="tr-TR" sz="2400">
              <a:latin typeface="Comic Sans MS" pitchFamily="66" charset="0"/>
            </a:endParaRPr>
          </a:p>
          <a:p>
            <a:pPr lvl="1" eaLnBrk="0" hangingPunct="0">
              <a:buClr>
                <a:srgbClr val="FFFF00"/>
              </a:buClr>
              <a:buFont typeface="Times New Roman" pitchFamily="18" charset="0"/>
              <a:buChar char="-"/>
              <a:tabLst>
                <a:tab pos="1133475" algn="l"/>
              </a:tabLst>
            </a:pPr>
            <a:r>
              <a:rPr lang="tr-TR" sz="2400">
                <a:latin typeface="Comic Sans MS" pitchFamily="66" charset="0"/>
                <a:cs typeface="Times New Roman" pitchFamily="18" charset="0"/>
              </a:rPr>
              <a:t>Riedel struma</a:t>
            </a:r>
            <a:endParaRPr lang="tr-TR" sz="2400">
              <a:latin typeface="Comic Sans MS" pitchFamily="66" charset="0"/>
            </a:endParaRPr>
          </a:p>
          <a:p>
            <a:pPr lvl="1" eaLnBrk="0" hangingPunct="0">
              <a:buClr>
                <a:srgbClr val="FFFF00"/>
              </a:buClr>
              <a:buFont typeface="Times New Roman" pitchFamily="18" charset="0"/>
              <a:buChar char="-"/>
              <a:tabLst>
                <a:tab pos="1133475" algn="l"/>
              </a:tabLst>
            </a:pPr>
            <a:endParaRPr lang="tr-TR" sz="2400">
              <a:latin typeface="Comic Sans MS" pitchFamily="66" charset="0"/>
            </a:endParaRPr>
          </a:p>
          <a:p>
            <a:pPr eaLnBrk="0" hangingPunct="0">
              <a:buClr>
                <a:srgbClr val="FFFF00"/>
              </a:buClr>
              <a:tabLst>
                <a:tab pos="1133475" algn="l"/>
              </a:tabLst>
            </a:pPr>
            <a:endParaRPr lang="tr-TR" sz="2400">
              <a:latin typeface="Comic Sans MS" pitchFamily="66" charset="0"/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1708150" y="6015038"/>
            <a:ext cx="1841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2"/>
          <p:cNvGrpSpPr>
            <a:grpSpLocks/>
          </p:cNvGrpSpPr>
          <p:nvPr/>
        </p:nvGrpSpPr>
        <p:grpSpPr bwMode="auto">
          <a:xfrm>
            <a:off x="395288" y="2324100"/>
            <a:ext cx="8785225" cy="3049588"/>
            <a:chOff x="476" y="1464"/>
            <a:chExt cx="4218" cy="1474"/>
          </a:xfrm>
        </p:grpSpPr>
        <p:sp>
          <p:nvSpPr>
            <p:cNvPr id="36869" name="Text Box 3"/>
            <p:cNvSpPr txBox="1">
              <a:spLocks noChangeArrowheads="1"/>
            </p:cNvSpPr>
            <p:nvPr/>
          </p:nvSpPr>
          <p:spPr bwMode="auto">
            <a:xfrm>
              <a:off x="4107" y="2108"/>
              <a:ext cx="587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tr-TR" sz="1600" b="1">
                  <a:cs typeface="Times New Roman" pitchFamily="18" charset="0"/>
                </a:rPr>
                <a:t>Normal</a:t>
              </a:r>
              <a:endParaRPr lang="tr-TR" sz="2400"/>
            </a:p>
          </p:txBody>
        </p:sp>
        <p:sp>
          <p:nvSpPr>
            <p:cNvPr id="36870" name="Text Box 4"/>
            <p:cNvSpPr txBox="1">
              <a:spLocks noChangeArrowheads="1"/>
            </p:cNvSpPr>
            <p:nvPr/>
          </p:nvSpPr>
          <p:spPr bwMode="auto">
            <a:xfrm>
              <a:off x="4107" y="2370"/>
              <a:ext cx="449" cy="15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tr-TR" sz="1600" b="1">
                  <a:cs typeface="Times New Roman" pitchFamily="18" charset="0"/>
                </a:rPr>
                <a:t>Hipo</a:t>
              </a:r>
              <a:endParaRPr lang="tr-TR" sz="1600" b="1"/>
            </a:p>
          </p:txBody>
        </p:sp>
        <p:sp>
          <p:nvSpPr>
            <p:cNvPr id="36871" name="Text Box 5"/>
            <p:cNvSpPr txBox="1">
              <a:spLocks noChangeArrowheads="1"/>
            </p:cNvSpPr>
            <p:nvPr/>
          </p:nvSpPr>
          <p:spPr bwMode="auto">
            <a:xfrm>
              <a:off x="4107" y="1837"/>
              <a:ext cx="449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tr-TR" sz="1600" b="1">
                  <a:cs typeface="Times New Roman" pitchFamily="18" charset="0"/>
                </a:rPr>
                <a:t>Hiper</a:t>
              </a:r>
              <a:endParaRPr lang="tr-TR" sz="2400"/>
            </a:p>
          </p:txBody>
        </p:sp>
        <p:sp>
          <p:nvSpPr>
            <p:cNvPr id="36872" name="Line 6"/>
            <p:cNvSpPr>
              <a:spLocks noChangeShapeType="1"/>
            </p:cNvSpPr>
            <p:nvPr/>
          </p:nvSpPr>
          <p:spPr bwMode="auto">
            <a:xfrm>
              <a:off x="1040" y="1464"/>
              <a:ext cx="0" cy="14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6873" name="Line 7"/>
            <p:cNvSpPr>
              <a:spLocks noChangeShapeType="1"/>
            </p:cNvSpPr>
            <p:nvPr/>
          </p:nvSpPr>
          <p:spPr bwMode="auto">
            <a:xfrm>
              <a:off x="1788" y="1464"/>
              <a:ext cx="0" cy="14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6874" name="Line 8"/>
            <p:cNvSpPr>
              <a:spLocks noChangeShapeType="1"/>
            </p:cNvSpPr>
            <p:nvPr/>
          </p:nvSpPr>
          <p:spPr bwMode="auto">
            <a:xfrm>
              <a:off x="2611" y="1464"/>
              <a:ext cx="0" cy="14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6875" name="Line 9"/>
            <p:cNvSpPr>
              <a:spLocks noChangeShapeType="1"/>
            </p:cNvSpPr>
            <p:nvPr/>
          </p:nvSpPr>
          <p:spPr bwMode="auto">
            <a:xfrm>
              <a:off x="3359" y="1464"/>
              <a:ext cx="0" cy="14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6876" name="Line 10"/>
            <p:cNvSpPr>
              <a:spLocks noChangeShapeType="1"/>
            </p:cNvSpPr>
            <p:nvPr/>
          </p:nvSpPr>
          <p:spPr bwMode="auto">
            <a:xfrm>
              <a:off x="4032" y="1464"/>
              <a:ext cx="0" cy="14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6877" name="Line 11"/>
            <p:cNvSpPr>
              <a:spLocks noChangeShapeType="1"/>
            </p:cNvSpPr>
            <p:nvPr/>
          </p:nvSpPr>
          <p:spPr bwMode="auto">
            <a:xfrm>
              <a:off x="1020" y="2931"/>
              <a:ext cx="29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6878" name="Line 12"/>
            <p:cNvSpPr>
              <a:spLocks noChangeShapeType="1"/>
            </p:cNvSpPr>
            <p:nvPr/>
          </p:nvSpPr>
          <p:spPr bwMode="auto">
            <a:xfrm>
              <a:off x="1040" y="2210"/>
              <a:ext cx="29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6879" name="Arc 13"/>
            <p:cNvSpPr>
              <a:spLocks/>
            </p:cNvSpPr>
            <p:nvPr/>
          </p:nvSpPr>
          <p:spPr bwMode="auto">
            <a:xfrm flipV="1">
              <a:off x="2686" y="2159"/>
              <a:ext cx="673" cy="355"/>
            </a:xfrm>
            <a:custGeom>
              <a:avLst/>
              <a:gdLst>
                <a:gd name="T0" fmla="*/ 92 w 21600"/>
                <a:gd name="T1" fmla="*/ 0 h 21396"/>
                <a:gd name="T2" fmla="*/ 673 w 21600"/>
                <a:gd name="T3" fmla="*/ 355 h 21396"/>
                <a:gd name="T4" fmla="*/ 0 w 21600"/>
                <a:gd name="T5" fmla="*/ 355 h 21396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396"/>
                <a:gd name="T11" fmla="*/ 21600 w 21600"/>
                <a:gd name="T12" fmla="*/ 21396 h 213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396" fill="none" extrusionOk="0">
                  <a:moveTo>
                    <a:pt x="2964" y="0"/>
                  </a:moveTo>
                  <a:cubicBezTo>
                    <a:pt x="13646" y="1480"/>
                    <a:pt x="21600" y="10612"/>
                    <a:pt x="21600" y="21396"/>
                  </a:cubicBezTo>
                </a:path>
                <a:path w="21600" h="21396" stroke="0" extrusionOk="0">
                  <a:moveTo>
                    <a:pt x="2964" y="0"/>
                  </a:moveTo>
                  <a:cubicBezTo>
                    <a:pt x="13646" y="1480"/>
                    <a:pt x="21600" y="10612"/>
                    <a:pt x="21600" y="21396"/>
                  </a:cubicBezTo>
                  <a:lnTo>
                    <a:pt x="0" y="21396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6880" name="Arc 14"/>
            <p:cNvSpPr>
              <a:spLocks/>
            </p:cNvSpPr>
            <p:nvPr/>
          </p:nvSpPr>
          <p:spPr bwMode="auto">
            <a:xfrm rot="15365395" flipH="1">
              <a:off x="2308" y="2044"/>
              <a:ext cx="463" cy="594"/>
            </a:xfrm>
            <a:custGeom>
              <a:avLst/>
              <a:gdLst>
                <a:gd name="T0" fmla="*/ 22 w 21354"/>
                <a:gd name="T1" fmla="*/ 0 h 21575"/>
                <a:gd name="T2" fmla="*/ 463 w 21354"/>
                <a:gd name="T3" fmla="*/ 505 h 21575"/>
                <a:gd name="T4" fmla="*/ 0 w 21354"/>
                <a:gd name="T5" fmla="*/ 594 h 21575"/>
                <a:gd name="T6" fmla="*/ 0 60000 65536"/>
                <a:gd name="T7" fmla="*/ 0 60000 65536"/>
                <a:gd name="T8" fmla="*/ 0 60000 65536"/>
                <a:gd name="T9" fmla="*/ 0 w 21354"/>
                <a:gd name="T10" fmla="*/ 0 h 21575"/>
                <a:gd name="T11" fmla="*/ 21354 w 21354"/>
                <a:gd name="T12" fmla="*/ 21575 h 2157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354" h="21575" fill="none" extrusionOk="0">
                  <a:moveTo>
                    <a:pt x="1029" y="-1"/>
                  </a:moveTo>
                  <a:cubicBezTo>
                    <a:pt x="11304" y="489"/>
                    <a:pt x="19808" y="8157"/>
                    <a:pt x="21354" y="18327"/>
                  </a:cubicBezTo>
                </a:path>
                <a:path w="21354" h="21575" stroke="0" extrusionOk="0">
                  <a:moveTo>
                    <a:pt x="1029" y="-1"/>
                  </a:moveTo>
                  <a:cubicBezTo>
                    <a:pt x="11304" y="489"/>
                    <a:pt x="19808" y="8157"/>
                    <a:pt x="21354" y="18327"/>
                  </a:cubicBezTo>
                  <a:lnTo>
                    <a:pt x="0" y="21575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6881" name="Arc 15"/>
            <p:cNvSpPr>
              <a:spLocks/>
            </p:cNvSpPr>
            <p:nvPr/>
          </p:nvSpPr>
          <p:spPr bwMode="auto">
            <a:xfrm rot="-3228820">
              <a:off x="1279" y="1710"/>
              <a:ext cx="730" cy="923"/>
            </a:xfrm>
            <a:custGeom>
              <a:avLst/>
              <a:gdLst>
                <a:gd name="T0" fmla="*/ 0 w 21600"/>
                <a:gd name="T1" fmla="*/ 0 h 29659"/>
                <a:gd name="T2" fmla="*/ 677 w 21600"/>
                <a:gd name="T3" fmla="*/ 923 h 29659"/>
                <a:gd name="T4" fmla="*/ 0 w 21600"/>
                <a:gd name="T5" fmla="*/ 672 h 2965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9659"/>
                <a:gd name="T11" fmla="*/ 21600 w 21600"/>
                <a:gd name="T12" fmla="*/ 29659 h 2965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965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4361"/>
                    <a:pt x="21070" y="27097"/>
                    <a:pt x="20040" y="29659"/>
                  </a:cubicBezTo>
                </a:path>
                <a:path w="21600" h="2965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4361"/>
                    <a:pt x="21070" y="27097"/>
                    <a:pt x="20040" y="29659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6882" name="Line 16"/>
            <p:cNvSpPr>
              <a:spLocks noChangeShapeType="1"/>
            </p:cNvSpPr>
            <p:nvPr/>
          </p:nvSpPr>
          <p:spPr bwMode="auto">
            <a:xfrm>
              <a:off x="2611" y="2531"/>
              <a:ext cx="142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6883" name="Text Box 17"/>
            <p:cNvSpPr txBox="1">
              <a:spLocks noChangeArrowheads="1"/>
            </p:cNvSpPr>
            <p:nvPr/>
          </p:nvSpPr>
          <p:spPr bwMode="auto">
            <a:xfrm>
              <a:off x="476" y="2108"/>
              <a:ext cx="489" cy="20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tr-TR" sz="1600" b="1">
                  <a:cs typeface="Times New Roman" pitchFamily="18" charset="0"/>
                </a:rPr>
                <a:t>T3 – T4</a:t>
              </a:r>
              <a:endParaRPr lang="tr-TR" sz="1600" b="1"/>
            </a:p>
          </p:txBody>
        </p:sp>
        <p:sp>
          <p:nvSpPr>
            <p:cNvPr id="36884" name="Text Box 18"/>
            <p:cNvSpPr txBox="1">
              <a:spLocks noChangeArrowheads="1"/>
            </p:cNvSpPr>
            <p:nvPr/>
          </p:nvSpPr>
          <p:spPr bwMode="auto">
            <a:xfrm>
              <a:off x="1136" y="1464"/>
              <a:ext cx="370" cy="16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tr-TR" sz="1600" b="1">
                  <a:cs typeface="Times New Roman" pitchFamily="18" charset="0"/>
                </a:rPr>
                <a:t>1.faz</a:t>
              </a:r>
              <a:endParaRPr lang="tr-TR" sz="1600" b="1"/>
            </a:p>
          </p:txBody>
        </p:sp>
        <p:sp>
          <p:nvSpPr>
            <p:cNvPr id="36885" name="Text Box 19"/>
            <p:cNvSpPr txBox="1">
              <a:spLocks noChangeArrowheads="1"/>
            </p:cNvSpPr>
            <p:nvPr/>
          </p:nvSpPr>
          <p:spPr bwMode="auto">
            <a:xfrm>
              <a:off x="1884" y="1464"/>
              <a:ext cx="427" cy="16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tr-TR" sz="1600" b="1">
                  <a:cs typeface="Times New Roman" pitchFamily="18" charset="0"/>
                </a:rPr>
                <a:t>2.faz</a:t>
              </a:r>
              <a:endParaRPr lang="tr-TR" sz="1600" b="1"/>
            </a:p>
          </p:txBody>
        </p:sp>
        <p:sp>
          <p:nvSpPr>
            <p:cNvPr id="36886" name="Text Box 20"/>
            <p:cNvSpPr txBox="1">
              <a:spLocks noChangeArrowheads="1"/>
            </p:cNvSpPr>
            <p:nvPr/>
          </p:nvSpPr>
          <p:spPr bwMode="auto">
            <a:xfrm>
              <a:off x="2691" y="1464"/>
              <a:ext cx="444" cy="22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tr-TR" sz="1600" b="1">
                  <a:cs typeface="Times New Roman" pitchFamily="18" charset="0"/>
                </a:rPr>
                <a:t>3.faz</a:t>
              </a:r>
              <a:endParaRPr lang="tr-TR" sz="1600" b="1"/>
            </a:p>
          </p:txBody>
        </p:sp>
        <p:sp>
          <p:nvSpPr>
            <p:cNvPr id="36887" name="Text Box 21"/>
            <p:cNvSpPr txBox="1">
              <a:spLocks noChangeArrowheads="1"/>
            </p:cNvSpPr>
            <p:nvPr/>
          </p:nvSpPr>
          <p:spPr bwMode="auto">
            <a:xfrm>
              <a:off x="3440" y="1464"/>
              <a:ext cx="368" cy="22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tr-TR" sz="1600" b="1">
                  <a:cs typeface="Times New Roman" pitchFamily="18" charset="0"/>
                </a:rPr>
                <a:t>4.faz</a:t>
              </a:r>
              <a:endParaRPr lang="tr-TR" sz="1600" b="1"/>
            </a:p>
          </p:txBody>
        </p:sp>
      </p:grpSp>
      <p:sp>
        <p:nvSpPr>
          <p:cNvPr id="36867" name="Rectangle 22"/>
          <p:cNvSpPr>
            <a:spLocks noChangeArrowheads="1"/>
          </p:cNvSpPr>
          <p:nvPr/>
        </p:nvSpPr>
        <p:spPr bwMode="auto">
          <a:xfrm>
            <a:off x="1187624" y="1099592"/>
            <a:ext cx="73437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tr-TR" sz="2400" b="1" dirty="0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Sessiz ve </a:t>
            </a:r>
            <a:r>
              <a:rPr lang="tr-TR" sz="2400" b="1" dirty="0" err="1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subakut</a:t>
            </a:r>
            <a:r>
              <a:rPr lang="tr-TR" sz="2400" b="1" dirty="0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tr-TR" sz="2400" b="1" dirty="0" err="1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tiroiditinin</a:t>
            </a:r>
            <a:r>
              <a:rPr lang="tr-TR" sz="2400" b="1" dirty="0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 klinik fazları</a:t>
            </a:r>
            <a:endParaRPr lang="tr-TR" sz="24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36868" name="Text Box 23"/>
          <p:cNvSpPr txBox="1">
            <a:spLocks noChangeArrowheads="1"/>
          </p:cNvSpPr>
          <p:nvPr/>
        </p:nvSpPr>
        <p:spPr bwMode="auto">
          <a:xfrm>
            <a:off x="1527175" y="5613400"/>
            <a:ext cx="436562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tr-TR"/>
              <a:t>NSAID, Kortikosteroidler, B Blokerler </a:t>
            </a:r>
          </a:p>
          <a:p>
            <a:pPr eaLnBrk="0" hangingPunct="0"/>
            <a:r>
              <a:rPr lang="tr-TR"/>
              <a:t>Anti-tiroidler etkisizdir.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508125" y="1141413"/>
            <a:ext cx="6270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tr-TR" sz="3600" b="1">
                <a:latin typeface="Times New Roman" pitchFamily="18" charset="0"/>
              </a:rPr>
              <a:t>ÖTİROİD     DİFFÜZ        GUATR</a:t>
            </a:r>
          </a:p>
        </p:txBody>
      </p:sp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1911350" y="1987550"/>
            <a:ext cx="520700" cy="2730500"/>
          </a:xfrm>
          <a:prstGeom prst="downArrow">
            <a:avLst>
              <a:gd name="adj1" fmla="val 50000"/>
              <a:gd name="adj2" fmla="val 262219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tr-TR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593725" y="4937125"/>
            <a:ext cx="30638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tr-TR" sz="2400" b="1">
                <a:latin typeface="Times New Roman" pitchFamily="18" charset="0"/>
              </a:rPr>
              <a:t>TİROİD FONKSİYONU</a:t>
            </a:r>
          </a:p>
          <a:p>
            <a:pPr eaLnBrk="0" hangingPunct="0"/>
            <a:r>
              <a:rPr lang="tr-TR" sz="2400" b="1">
                <a:latin typeface="Times New Roman" pitchFamily="18" charset="0"/>
              </a:rPr>
              <a:t>normal (basit)</a:t>
            </a:r>
          </a:p>
          <a:p>
            <a:pPr eaLnBrk="0" hangingPunct="0"/>
            <a:r>
              <a:rPr lang="tr-TR" sz="2400" b="1">
                <a:latin typeface="Times New Roman" pitchFamily="18" charset="0"/>
              </a:rPr>
              <a:t>hipertiroidi-Toksik</a:t>
            </a:r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4349750" y="1987550"/>
            <a:ext cx="520700" cy="596900"/>
          </a:xfrm>
          <a:prstGeom prst="downArrow">
            <a:avLst>
              <a:gd name="adj1" fmla="val 50000"/>
              <a:gd name="adj2" fmla="val 57322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tr-TR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3013075" y="2803525"/>
            <a:ext cx="335438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tr-TR" sz="2400">
                <a:latin typeface="Times New Roman" pitchFamily="18" charset="0"/>
              </a:rPr>
              <a:t> </a:t>
            </a:r>
            <a:r>
              <a:rPr lang="tr-TR" sz="2400" b="1">
                <a:latin typeface="Times New Roman" pitchFamily="18" charset="0"/>
              </a:rPr>
              <a:t>MORFOLOJİK  YAPI</a:t>
            </a:r>
          </a:p>
          <a:p>
            <a:pPr eaLnBrk="0" hangingPunct="0"/>
            <a:r>
              <a:rPr lang="tr-TR" sz="2400" b="1">
                <a:latin typeface="Times New Roman" pitchFamily="18" charset="0"/>
              </a:rPr>
              <a:t>Diffüz (bilateral simetrik)</a:t>
            </a:r>
          </a:p>
          <a:p>
            <a:pPr eaLnBrk="0" hangingPunct="0"/>
            <a:r>
              <a:rPr lang="tr-TR" sz="2400" b="1">
                <a:latin typeface="Times New Roman" pitchFamily="18" charset="0"/>
              </a:rPr>
              <a:t>Nodüler (nodüller şeklinde)</a:t>
            </a:r>
          </a:p>
          <a:p>
            <a:pPr eaLnBrk="0" hangingPunct="0"/>
            <a:r>
              <a:rPr lang="tr-TR" sz="2400" b="1">
                <a:latin typeface="Times New Roman" pitchFamily="18" charset="0"/>
              </a:rPr>
              <a:t>Diffüz +  nodüler</a:t>
            </a:r>
          </a:p>
        </p:txBody>
      </p:sp>
      <p:sp>
        <p:nvSpPr>
          <p:cNvPr id="7175" name="AutoShape 7"/>
          <p:cNvSpPr>
            <a:spLocks noChangeArrowheads="1"/>
          </p:cNvSpPr>
          <p:nvPr/>
        </p:nvSpPr>
        <p:spPr bwMode="auto">
          <a:xfrm>
            <a:off x="6788150" y="1987550"/>
            <a:ext cx="520700" cy="2730500"/>
          </a:xfrm>
          <a:prstGeom prst="downArrow">
            <a:avLst>
              <a:gd name="adj1" fmla="val 50000"/>
              <a:gd name="adj2" fmla="val 262219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tr-TR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4860925" y="4860925"/>
            <a:ext cx="384968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tr-TR" sz="2400" b="1">
                <a:latin typeface="Times New Roman" pitchFamily="18" charset="0"/>
              </a:rPr>
              <a:t>           TİROİD    GLANDININ </a:t>
            </a:r>
          </a:p>
          <a:p>
            <a:pPr eaLnBrk="0" hangingPunct="0"/>
            <a:r>
              <a:rPr lang="tr-TR" sz="2400" b="1">
                <a:latin typeface="Times New Roman" pitchFamily="18" charset="0"/>
              </a:rPr>
              <a:t>                    BÜYÜMESİ</a:t>
            </a:r>
          </a:p>
          <a:p>
            <a:pPr eaLnBrk="0" hangingPunct="0"/>
            <a:r>
              <a:rPr lang="tr-TR" sz="2400" b="1">
                <a:latin typeface="Times New Roman" pitchFamily="18" charset="0"/>
              </a:rPr>
              <a:t>            ne sebeple olursa  olsun </a:t>
            </a:r>
          </a:p>
          <a:p>
            <a:pPr eaLnBrk="0" hangingPunct="0"/>
            <a:r>
              <a:rPr lang="tr-TR" sz="2400" b="1">
                <a:latin typeface="Times New Roman" pitchFamily="18" charset="0"/>
              </a:rPr>
              <a:t>        ( Normal Ağırlık: 20-25 gr)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109"/>
          <p:cNvGrpSpPr>
            <a:grpSpLocks/>
          </p:cNvGrpSpPr>
          <p:nvPr/>
        </p:nvGrpSpPr>
        <p:grpSpPr bwMode="auto">
          <a:xfrm>
            <a:off x="0" y="188391"/>
            <a:ext cx="9144000" cy="6480698"/>
            <a:chOff x="453" y="-16"/>
            <a:chExt cx="5307" cy="4036"/>
          </a:xfrm>
        </p:grpSpPr>
        <p:sp>
          <p:nvSpPr>
            <p:cNvPr id="37891" name="Line 34"/>
            <p:cNvSpPr>
              <a:spLocks noChangeShapeType="1"/>
            </p:cNvSpPr>
            <p:nvPr/>
          </p:nvSpPr>
          <p:spPr bwMode="auto">
            <a:xfrm>
              <a:off x="2602" y="458"/>
              <a:ext cx="0" cy="2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7892" name="Line 35"/>
            <p:cNvSpPr>
              <a:spLocks noChangeShapeType="1"/>
            </p:cNvSpPr>
            <p:nvPr/>
          </p:nvSpPr>
          <p:spPr bwMode="auto">
            <a:xfrm flipH="1">
              <a:off x="1630" y="458"/>
              <a:ext cx="748" cy="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7893" name="Line 36"/>
            <p:cNvSpPr>
              <a:spLocks noChangeShapeType="1"/>
            </p:cNvSpPr>
            <p:nvPr/>
          </p:nvSpPr>
          <p:spPr bwMode="auto">
            <a:xfrm>
              <a:off x="2827" y="458"/>
              <a:ext cx="748" cy="2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7894" name="Line 31"/>
            <p:cNvSpPr>
              <a:spLocks noChangeShapeType="1"/>
            </p:cNvSpPr>
            <p:nvPr/>
          </p:nvSpPr>
          <p:spPr bwMode="auto">
            <a:xfrm>
              <a:off x="1480" y="857"/>
              <a:ext cx="0" cy="2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7895" name="Line 33"/>
            <p:cNvSpPr>
              <a:spLocks noChangeShapeType="1"/>
            </p:cNvSpPr>
            <p:nvPr/>
          </p:nvSpPr>
          <p:spPr bwMode="auto">
            <a:xfrm>
              <a:off x="3729" y="875"/>
              <a:ext cx="0" cy="6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7896" name="Line 28"/>
            <p:cNvSpPr>
              <a:spLocks noChangeShapeType="1"/>
            </p:cNvSpPr>
            <p:nvPr/>
          </p:nvSpPr>
          <p:spPr bwMode="auto">
            <a:xfrm flipH="1">
              <a:off x="997" y="1192"/>
              <a:ext cx="224" cy="2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7897" name="Line 29"/>
            <p:cNvSpPr>
              <a:spLocks noChangeShapeType="1"/>
            </p:cNvSpPr>
            <p:nvPr/>
          </p:nvSpPr>
          <p:spPr bwMode="auto">
            <a:xfrm>
              <a:off x="1723" y="1192"/>
              <a:ext cx="283" cy="2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2314" name="Text Box 26"/>
            <p:cNvSpPr txBox="1">
              <a:spLocks noChangeArrowheads="1"/>
            </p:cNvSpPr>
            <p:nvPr/>
          </p:nvSpPr>
          <p:spPr bwMode="auto">
            <a:xfrm>
              <a:off x="543" y="1419"/>
              <a:ext cx="524" cy="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r>
                <a:rPr lang="tr-TR" sz="1050">
                  <a:latin typeface="Comic Sans MS" pitchFamily="66" charset="0"/>
                  <a:cs typeface="Times New Roman" pitchFamily="18" charset="0"/>
                </a:rPr>
                <a:t>Göz bulguları+ guatr+</a:t>
              </a:r>
              <a:endParaRPr lang="tr-TR" sz="2000">
                <a:latin typeface="Comic Sans MS" pitchFamily="66" charset="0"/>
                <a:cs typeface="+mn-cs"/>
              </a:endParaRPr>
            </a:p>
          </p:txBody>
        </p:sp>
        <p:sp>
          <p:nvSpPr>
            <p:cNvPr id="37899" name="Line 30"/>
            <p:cNvSpPr>
              <a:spLocks noChangeShapeType="1"/>
            </p:cNvSpPr>
            <p:nvPr/>
          </p:nvSpPr>
          <p:spPr bwMode="auto">
            <a:xfrm>
              <a:off x="1496" y="1192"/>
              <a:ext cx="0" cy="2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2313" name="Text Box 25"/>
            <p:cNvSpPr txBox="1">
              <a:spLocks noChangeArrowheads="1"/>
            </p:cNvSpPr>
            <p:nvPr/>
          </p:nvSpPr>
          <p:spPr bwMode="auto">
            <a:xfrm>
              <a:off x="1269" y="1465"/>
              <a:ext cx="449" cy="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r>
                <a:rPr lang="tr-TR" sz="1050">
                  <a:latin typeface="Comic Sans MS" pitchFamily="66" charset="0"/>
                  <a:cs typeface="Times New Roman" pitchFamily="18" charset="0"/>
                </a:rPr>
                <a:t>Göz bulguları-guatr-</a:t>
              </a:r>
              <a:endParaRPr lang="tr-TR" sz="2000">
                <a:latin typeface="Comic Sans MS" pitchFamily="66" charset="0"/>
                <a:cs typeface="+mn-cs"/>
              </a:endParaRPr>
            </a:p>
          </p:txBody>
        </p:sp>
        <p:sp>
          <p:nvSpPr>
            <p:cNvPr id="12315" name="Text Box 27"/>
            <p:cNvSpPr txBox="1">
              <a:spLocks noChangeArrowheads="1"/>
            </p:cNvSpPr>
            <p:nvPr/>
          </p:nvSpPr>
          <p:spPr bwMode="auto">
            <a:xfrm>
              <a:off x="1787" y="1449"/>
              <a:ext cx="449" cy="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r>
                <a:rPr lang="tr-TR" sz="1050">
                  <a:latin typeface="Comic Sans MS" pitchFamily="66" charset="0"/>
                  <a:cs typeface="Times New Roman" pitchFamily="18" charset="0"/>
                </a:rPr>
                <a:t>Göz bulguları-guatr+</a:t>
              </a:r>
              <a:endParaRPr lang="tr-TR" sz="2000">
                <a:latin typeface="Comic Sans MS" pitchFamily="66" charset="0"/>
                <a:cs typeface="+mn-cs"/>
              </a:endParaRPr>
            </a:p>
          </p:txBody>
        </p:sp>
        <p:sp>
          <p:nvSpPr>
            <p:cNvPr id="37902" name="Line 21"/>
            <p:cNvSpPr>
              <a:spLocks noChangeShapeType="1"/>
            </p:cNvSpPr>
            <p:nvPr/>
          </p:nvSpPr>
          <p:spPr bwMode="auto">
            <a:xfrm>
              <a:off x="770" y="1737"/>
              <a:ext cx="0" cy="2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2308" name="Text Box 20"/>
            <p:cNvSpPr txBox="1">
              <a:spLocks noChangeArrowheads="1"/>
            </p:cNvSpPr>
            <p:nvPr/>
          </p:nvSpPr>
          <p:spPr bwMode="auto">
            <a:xfrm>
              <a:off x="543" y="1964"/>
              <a:ext cx="449" cy="2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r>
                <a:rPr lang="tr-TR" sz="1050">
                  <a:latin typeface="Comic Sans MS" pitchFamily="66" charset="0"/>
                  <a:cs typeface="Times New Roman" pitchFamily="18" charset="0"/>
                </a:rPr>
                <a:t>Graves hastalığı</a:t>
              </a:r>
              <a:endParaRPr lang="tr-TR" sz="2000">
                <a:latin typeface="Comic Sans MS" pitchFamily="66" charset="0"/>
                <a:cs typeface="+mn-cs"/>
              </a:endParaRPr>
            </a:p>
          </p:txBody>
        </p:sp>
        <p:sp>
          <p:nvSpPr>
            <p:cNvPr id="37904" name="Line 19"/>
            <p:cNvSpPr>
              <a:spLocks noChangeShapeType="1"/>
            </p:cNvSpPr>
            <p:nvPr/>
          </p:nvSpPr>
          <p:spPr bwMode="auto">
            <a:xfrm>
              <a:off x="1496" y="1827"/>
              <a:ext cx="0" cy="2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7905" name="Line 18"/>
            <p:cNvSpPr>
              <a:spLocks noChangeShapeType="1"/>
            </p:cNvSpPr>
            <p:nvPr/>
          </p:nvSpPr>
          <p:spPr bwMode="auto">
            <a:xfrm flipH="1">
              <a:off x="1859" y="1827"/>
              <a:ext cx="150" cy="2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2305" name="Text Box 17"/>
            <p:cNvSpPr txBox="1">
              <a:spLocks noChangeArrowheads="1"/>
            </p:cNvSpPr>
            <p:nvPr/>
          </p:nvSpPr>
          <p:spPr bwMode="auto">
            <a:xfrm>
              <a:off x="1360" y="2054"/>
              <a:ext cx="673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r>
                <a:rPr lang="tr-TR" sz="1050">
                  <a:latin typeface="Comic Sans MS" pitchFamily="66" charset="0"/>
                  <a:cs typeface="Times New Roman" pitchFamily="18" charset="0"/>
                </a:rPr>
                <a:t>I</a:t>
              </a:r>
              <a:r>
                <a:rPr lang="tr-TR" sz="1050" baseline="30000">
                  <a:latin typeface="Comic Sans MS" pitchFamily="66" charset="0"/>
                  <a:cs typeface="Times New Roman" pitchFamily="18" charset="0"/>
                </a:rPr>
                <a:t>131</a:t>
              </a:r>
              <a:r>
                <a:rPr lang="tr-TR" sz="1050">
                  <a:latin typeface="Comic Sans MS" pitchFamily="66" charset="0"/>
                  <a:cs typeface="Times New Roman" pitchFamily="18" charset="0"/>
                </a:rPr>
                <a:t> uptake</a:t>
              </a:r>
              <a:endParaRPr lang="tr-TR" sz="2000">
                <a:latin typeface="Comic Sans MS" pitchFamily="66" charset="0"/>
                <a:cs typeface="+mn-cs"/>
              </a:endParaRPr>
            </a:p>
          </p:txBody>
        </p:sp>
        <p:sp>
          <p:nvSpPr>
            <p:cNvPr id="37907" name="Line 16"/>
            <p:cNvSpPr>
              <a:spLocks noChangeShapeType="1"/>
            </p:cNvSpPr>
            <p:nvPr/>
          </p:nvSpPr>
          <p:spPr bwMode="auto">
            <a:xfrm flipH="1">
              <a:off x="1360" y="2190"/>
              <a:ext cx="224" cy="2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7908" name="Line 15"/>
            <p:cNvSpPr>
              <a:spLocks noChangeShapeType="1"/>
            </p:cNvSpPr>
            <p:nvPr/>
          </p:nvSpPr>
          <p:spPr bwMode="auto">
            <a:xfrm>
              <a:off x="1723" y="2190"/>
              <a:ext cx="224" cy="2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7909" name="Text Box 14"/>
            <p:cNvSpPr txBox="1">
              <a:spLocks noChangeArrowheads="1"/>
            </p:cNvSpPr>
            <p:nvPr/>
          </p:nvSpPr>
          <p:spPr bwMode="auto">
            <a:xfrm>
              <a:off x="951" y="2372"/>
              <a:ext cx="449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tr-TR" sz="1400">
                  <a:latin typeface="Comic Sans MS" pitchFamily="66" charset="0"/>
                  <a:cs typeface="Times New Roman" pitchFamily="18" charset="0"/>
                </a:rPr>
                <a:t>Yüksek </a:t>
              </a:r>
              <a:endParaRPr lang="tr-TR" sz="2000">
                <a:latin typeface="Comic Sans MS" pitchFamily="66" charset="0"/>
              </a:endParaRPr>
            </a:p>
          </p:txBody>
        </p:sp>
        <p:sp>
          <p:nvSpPr>
            <p:cNvPr id="37910" name="Line 13"/>
            <p:cNvSpPr>
              <a:spLocks noChangeShapeType="1"/>
            </p:cNvSpPr>
            <p:nvPr/>
          </p:nvSpPr>
          <p:spPr bwMode="auto">
            <a:xfrm>
              <a:off x="1042" y="2553"/>
              <a:ext cx="0" cy="2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7911" name="Text Box 12"/>
            <p:cNvSpPr txBox="1">
              <a:spLocks noChangeArrowheads="1"/>
            </p:cNvSpPr>
            <p:nvPr/>
          </p:nvSpPr>
          <p:spPr bwMode="auto">
            <a:xfrm>
              <a:off x="453" y="2780"/>
              <a:ext cx="1088" cy="4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tr-TR" sz="1400">
                  <a:latin typeface="Comic Sans MS" pitchFamily="66" charset="0"/>
                  <a:cs typeface="Times New Roman" pitchFamily="18" charset="0"/>
                </a:rPr>
                <a:t>Graves hastalığı         Toksik nodüler guatr</a:t>
              </a:r>
              <a:endParaRPr lang="tr-TR" sz="2000">
                <a:latin typeface="Comic Sans MS" pitchFamily="66" charset="0"/>
              </a:endParaRPr>
            </a:p>
          </p:txBody>
        </p:sp>
        <p:sp>
          <p:nvSpPr>
            <p:cNvPr id="37912" name="Text Box 11"/>
            <p:cNvSpPr txBox="1">
              <a:spLocks noChangeArrowheads="1"/>
            </p:cNvSpPr>
            <p:nvPr/>
          </p:nvSpPr>
          <p:spPr bwMode="auto">
            <a:xfrm>
              <a:off x="1477" y="2417"/>
              <a:ext cx="1646" cy="1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tr-TR" sz="1400" dirty="0">
                  <a:latin typeface="Comic Sans MS" pitchFamily="66" charset="0"/>
                  <a:cs typeface="Times New Roman" pitchFamily="18" charset="0"/>
                </a:rPr>
                <a:t>Düşük </a:t>
              </a:r>
              <a:endParaRPr lang="tr-TR" sz="1000" dirty="0">
                <a:latin typeface="Comic Sans MS" pitchFamily="66" charset="0"/>
              </a:endParaRPr>
            </a:p>
            <a:p>
              <a:pPr eaLnBrk="0" hangingPunct="0"/>
              <a:r>
                <a:rPr lang="tr-TR" sz="1400" dirty="0" err="1">
                  <a:latin typeface="Comic Sans MS" pitchFamily="66" charset="0"/>
                  <a:cs typeface="Times New Roman" pitchFamily="18" charset="0"/>
                </a:rPr>
                <a:t>Spontan</a:t>
              </a:r>
              <a:r>
                <a:rPr lang="tr-TR" sz="1400" dirty="0">
                  <a:latin typeface="Comic Sans MS" pitchFamily="66" charset="0"/>
                  <a:cs typeface="Times New Roman" pitchFamily="18" charset="0"/>
                </a:rPr>
                <a:t> düzelen </a:t>
              </a:r>
              <a:r>
                <a:rPr lang="tr-TR" sz="1400" dirty="0" err="1">
                  <a:latin typeface="Comic Sans MS" pitchFamily="66" charset="0"/>
                  <a:cs typeface="Times New Roman" pitchFamily="18" charset="0"/>
                </a:rPr>
                <a:t>tirotoksikoz</a:t>
              </a:r>
              <a:r>
                <a:rPr lang="tr-TR" sz="1400" dirty="0">
                  <a:latin typeface="Comic Sans MS" pitchFamily="66" charset="0"/>
                  <a:cs typeface="Times New Roman" pitchFamily="18" charset="0"/>
                </a:rPr>
                <a:t> </a:t>
              </a:r>
              <a:r>
                <a:rPr lang="tr-TR" sz="1400" dirty="0" smtClean="0">
                  <a:latin typeface="Comic Sans MS" pitchFamily="66" charset="0"/>
                  <a:cs typeface="Times New Roman" pitchFamily="18" charset="0"/>
                </a:rPr>
                <a:t> </a:t>
              </a:r>
              <a:endParaRPr lang="tr-TR" sz="1050" dirty="0">
                <a:latin typeface="Comic Sans MS" pitchFamily="66" charset="0"/>
              </a:endParaRPr>
            </a:p>
            <a:p>
              <a:pPr eaLnBrk="0" hangingPunct="0"/>
              <a:r>
                <a:rPr lang="tr-TR" sz="1400" dirty="0">
                  <a:latin typeface="Comic Sans MS" pitchFamily="66" charset="0"/>
                  <a:cs typeface="Times New Roman" pitchFamily="18" charset="0"/>
                </a:rPr>
                <a:t>İyot </a:t>
              </a:r>
              <a:r>
                <a:rPr lang="tr-TR" sz="1400" dirty="0" err="1" smtClean="0">
                  <a:latin typeface="Comic Sans MS" pitchFamily="66" charset="0"/>
                  <a:cs typeface="Times New Roman" pitchFamily="18" charset="0"/>
                </a:rPr>
                <a:t>maruziyeti</a:t>
              </a:r>
              <a:r>
                <a:rPr lang="tr-TR" sz="1400" dirty="0" smtClean="0">
                  <a:latin typeface="Comic Sans MS" pitchFamily="66" charset="0"/>
                  <a:cs typeface="Times New Roman" pitchFamily="18" charset="0"/>
                </a:rPr>
                <a:t> (</a:t>
              </a:r>
              <a:r>
                <a:rPr lang="tr-TR" sz="1400" dirty="0" err="1" smtClean="0">
                  <a:latin typeface="Comic Sans MS" pitchFamily="66" charset="0"/>
                  <a:cs typeface="Times New Roman" pitchFamily="18" charset="0"/>
                </a:rPr>
                <a:t>Graves</a:t>
              </a:r>
              <a:r>
                <a:rPr lang="tr-TR" sz="1400" dirty="0" smtClean="0">
                  <a:latin typeface="Comic Sans MS" pitchFamily="66" charset="0"/>
                  <a:cs typeface="Times New Roman" pitchFamily="18" charset="0"/>
                </a:rPr>
                <a:t> </a:t>
              </a:r>
              <a:r>
                <a:rPr lang="tr-TR" sz="1400" dirty="0">
                  <a:latin typeface="Comic Sans MS" pitchFamily="66" charset="0"/>
                  <a:cs typeface="Times New Roman" pitchFamily="18" charset="0"/>
                </a:rPr>
                <a:t>hastalığı        veya </a:t>
              </a:r>
              <a:r>
                <a:rPr lang="tr-TR" sz="1400" dirty="0" err="1">
                  <a:latin typeface="Comic Sans MS" pitchFamily="66" charset="0"/>
                  <a:cs typeface="Times New Roman" pitchFamily="18" charset="0"/>
                </a:rPr>
                <a:t>toksik</a:t>
              </a:r>
              <a:r>
                <a:rPr lang="tr-TR" sz="1400" dirty="0">
                  <a:latin typeface="Comic Sans MS" pitchFamily="66" charset="0"/>
                  <a:cs typeface="Times New Roman" pitchFamily="18" charset="0"/>
                </a:rPr>
                <a:t> </a:t>
              </a:r>
              <a:r>
                <a:rPr lang="tr-TR" sz="1400" dirty="0" err="1">
                  <a:latin typeface="Comic Sans MS" pitchFamily="66" charset="0"/>
                  <a:cs typeface="Times New Roman" pitchFamily="18" charset="0"/>
                </a:rPr>
                <a:t>nodüler</a:t>
              </a:r>
              <a:r>
                <a:rPr lang="tr-TR" sz="1400" dirty="0">
                  <a:latin typeface="Comic Sans MS" pitchFamily="66" charset="0"/>
                  <a:cs typeface="Times New Roman" pitchFamily="18" charset="0"/>
                </a:rPr>
                <a:t> </a:t>
              </a:r>
              <a:r>
                <a:rPr lang="tr-TR" sz="1400" dirty="0" smtClean="0">
                  <a:latin typeface="Comic Sans MS" pitchFamily="66" charset="0"/>
                  <a:cs typeface="Times New Roman" pitchFamily="18" charset="0"/>
                </a:rPr>
                <a:t>guatr) </a:t>
              </a:r>
              <a:endParaRPr lang="tr-TR" sz="1050" dirty="0">
                <a:latin typeface="Comic Sans MS" pitchFamily="66" charset="0"/>
              </a:endParaRPr>
            </a:p>
            <a:p>
              <a:pPr eaLnBrk="0" hangingPunct="0"/>
              <a:r>
                <a:rPr lang="tr-TR" sz="1400" dirty="0" err="1">
                  <a:latin typeface="Comic Sans MS" pitchFamily="66" charset="0"/>
                  <a:cs typeface="Times New Roman" pitchFamily="18" charset="0"/>
                </a:rPr>
                <a:t>Levotiroksin</a:t>
              </a:r>
              <a:r>
                <a:rPr lang="tr-TR" sz="1400" dirty="0">
                  <a:latin typeface="Comic Sans MS" pitchFamily="66" charset="0"/>
                  <a:cs typeface="Times New Roman" pitchFamily="18" charset="0"/>
                </a:rPr>
                <a:t> tedavisi </a:t>
              </a:r>
              <a:r>
                <a:rPr lang="tr-TR" sz="1400" dirty="0" smtClean="0">
                  <a:latin typeface="Comic Sans MS" pitchFamily="66" charset="0"/>
                  <a:cs typeface="Times New Roman" pitchFamily="18" charset="0"/>
                </a:rPr>
                <a:t>/kullanımı</a:t>
              </a:r>
              <a:endParaRPr lang="tr-TR" sz="1050" dirty="0">
                <a:latin typeface="Comic Sans MS" pitchFamily="66" charset="0"/>
              </a:endParaRPr>
            </a:p>
            <a:p>
              <a:pPr eaLnBrk="0" hangingPunct="0"/>
              <a:r>
                <a:rPr lang="tr-TR" sz="1400" dirty="0" err="1">
                  <a:latin typeface="Comic Sans MS" pitchFamily="66" charset="0"/>
                  <a:cs typeface="Times New Roman" pitchFamily="18" charset="0"/>
                </a:rPr>
                <a:t>Struma</a:t>
              </a:r>
              <a:r>
                <a:rPr lang="tr-TR" sz="1400" dirty="0">
                  <a:latin typeface="Comic Sans MS" pitchFamily="66" charset="0"/>
                  <a:cs typeface="Times New Roman" pitchFamily="18" charset="0"/>
                </a:rPr>
                <a:t> </a:t>
              </a:r>
              <a:r>
                <a:rPr lang="tr-TR" sz="1400" dirty="0" err="1">
                  <a:latin typeface="Comic Sans MS" pitchFamily="66" charset="0"/>
                  <a:cs typeface="Times New Roman" pitchFamily="18" charset="0"/>
                </a:rPr>
                <a:t>ovari</a:t>
              </a:r>
              <a:endParaRPr lang="tr-TR" sz="2400" dirty="0">
                <a:latin typeface="Comic Sans MS" pitchFamily="66" charset="0"/>
              </a:endParaRPr>
            </a:p>
          </p:txBody>
        </p:sp>
        <p:sp>
          <p:nvSpPr>
            <p:cNvPr id="37913" name="Line 23"/>
            <p:cNvSpPr>
              <a:spLocks noChangeShapeType="1"/>
            </p:cNvSpPr>
            <p:nvPr/>
          </p:nvSpPr>
          <p:spPr bwMode="auto">
            <a:xfrm flipH="1">
              <a:off x="3492" y="1691"/>
              <a:ext cx="150" cy="4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7914" name="Line 24"/>
            <p:cNvSpPr>
              <a:spLocks noChangeShapeType="1"/>
            </p:cNvSpPr>
            <p:nvPr/>
          </p:nvSpPr>
          <p:spPr bwMode="auto">
            <a:xfrm>
              <a:off x="3809" y="1691"/>
              <a:ext cx="300" cy="4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7915" name="Text Box 10"/>
            <p:cNvSpPr txBox="1">
              <a:spLocks noChangeArrowheads="1"/>
            </p:cNvSpPr>
            <p:nvPr/>
          </p:nvSpPr>
          <p:spPr bwMode="auto">
            <a:xfrm>
              <a:off x="3265" y="2190"/>
              <a:ext cx="568" cy="15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 eaLnBrk="0" hangingPunct="0"/>
              <a:r>
                <a:rPr lang="tr-TR" sz="1400">
                  <a:latin typeface="Comic Sans MS" pitchFamily="66" charset="0"/>
                  <a:cs typeface="Times New Roman" pitchFamily="18" charset="0"/>
                </a:rPr>
                <a:t>Yüksek </a:t>
              </a:r>
              <a:endParaRPr lang="tr-TR" sz="1400">
                <a:latin typeface="Comic Sans MS" pitchFamily="66" charset="0"/>
              </a:endParaRPr>
            </a:p>
          </p:txBody>
        </p:sp>
        <p:sp>
          <p:nvSpPr>
            <p:cNvPr id="37916" name="Text Box 9"/>
            <p:cNvSpPr txBox="1">
              <a:spLocks noChangeArrowheads="1"/>
            </p:cNvSpPr>
            <p:nvPr/>
          </p:nvSpPr>
          <p:spPr bwMode="auto">
            <a:xfrm>
              <a:off x="3945" y="2190"/>
              <a:ext cx="449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 eaLnBrk="0" hangingPunct="0"/>
              <a:r>
                <a:rPr lang="tr-TR" sz="1400">
                  <a:latin typeface="Comic Sans MS" pitchFamily="66" charset="0"/>
                  <a:cs typeface="Times New Roman" pitchFamily="18" charset="0"/>
                </a:rPr>
                <a:t>Düşük  </a:t>
              </a:r>
              <a:endParaRPr lang="tr-TR" sz="2000">
                <a:latin typeface="Comic Sans MS" pitchFamily="66" charset="0"/>
              </a:endParaRPr>
            </a:p>
          </p:txBody>
        </p:sp>
        <p:sp>
          <p:nvSpPr>
            <p:cNvPr id="37917" name="Line 8"/>
            <p:cNvSpPr>
              <a:spLocks noChangeShapeType="1"/>
            </p:cNvSpPr>
            <p:nvPr/>
          </p:nvSpPr>
          <p:spPr bwMode="auto">
            <a:xfrm>
              <a:off x="3446" y="2372"/>
              <a:ext cx="0" cy="2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7918" name="Line 7"/>
            <p:cNvSpPr>
              <a:spLocks noChangeShapeType="1"/>
            </p:cNvSpPr>
            <p:nvPr/>
          </p:nvSpPr>
          <p:spPr bwMode="auto">
            <a:xfrm>
              <a:off x="4263" y="2326"/>
              <a:ext cx="150" cy="2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7919" name="Text Box 6"/>
            <p:cNvSpPr txBox="1">
              <a:spLocks noChangeArrowheads="1"/>
            </p:cNvSpPr>
            <p:nvPr/>
          </p:nvSpPr>
          <p:spPr bwMode="auto">
            <a:xfrm>
              <a:off x="3112" y="2514"/>
              <a:ext cx="1287" cy="3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tr-TR" sz="1400">
                  <a:latin typeface="Comic Sans MS" pitchFamily="66" charset="0"/>
                  <a:cs typeface="Times New Roman" pitchFamily="18" charset="0"/>
                </a:rPr>
                <a:t>Başlangıç Graves hastalığı </a:t>
              </a:r>
              <a:endParaRPr lang="tr-TR" sz="1000">
                <a:latin typeface="Comic Sans MS" pitchFamily="66" charset="0"/>
              </a:endParaRPr>
            </a:p>
            <a:p>
              <a:pPr eaLnBrk="0" hangingPunct="0"/>
              <a:r>
                <a:rPr lang="tr-TR" sz="1400">
                  <a:latin typeface="Comic Sans MS" pitchFamily="66" charset="0"/>
                  <a:cs typeface="Times New Roman" pitchFamily="18" charset="0"/>
                </a:rPr>
                <a:t>Toksik nodüler guatr</a:t>
              </a:r>
              <a:endParaRPr lang="tr-TR" sz="2000">
                <a:latin typeface="Comic Sans MS" pitchFamily="66" charset="0"/>
              </a:endParaRPr>
            </a:p>
          </p:txBody>
        </p:sp>
        <p:sp>
          <p:nvSpPr>
            <p:cNvPr id="37920" name="Text Box 5"/>
            <p:cNvSpPr txBox="1">
              <a:spLocks noChangeArrowheads="1"/>
            </p:cNvSpPr>
            <p:nvPr/>
          </p:nvSpPr>
          <p:spPr bwMode="auto">
            <a:xfrm>
              <a:off x="4399" y="2508"/>
              <a:ext cx="1361" cy="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tr-TR" sz="1400">
                  <a:latin typeface="Comic Sans MS" pitchFamily="66" charset="0"/>
                  <a:cs typeface="Times New Roman" pitchFamily="18" charset="0"/>
                </a:rPr>
                <a:t>Ötiroid hasta sendromu   İlaçlar: Dopamin, glukokortikoidler</a:t>
              </a:r>
              <a:endParaRPr lang="tr-TR" sz="2000">
                <a:latin typeface="Comic Sans MS" pitchFamily="66" charset="0"/>
              </a:endParaRPr>
            </a:p>
          </p:txBody>
        </p:sp>
        <p:sp>
          <p:nvSpPr>
            <p:cNvPr id="37921" name="Text Box 4"/>
            <p:cNvSpPr txBox="1">
              <a:spLocks noChangeArrowheads="1"/>
            </p:cNvSpPr>
            <p:nvPr/>
          </p:nvSpPr>
          <p:spPr bwMode="auto">
            <a:xfrm>
              <a:off x="768" y="3657"/>
              <a:ext cx="4971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tr-TR" sz="1400" dirty="0">
                  <a:latin typeface="Comic Sans MS" pitchFamily="66" charset="0"/>
                  <a:cs typeface="Times New Roman" pitchFamily="18" charset="0"/>
                </a:rPr>
                <a:t>ST</a:t>
              </a:r>
              <a:r>
                <a:rPr lang="tr-TR" sz="1400" baseline="-30000" dirty="0">
                  <a:latin typeface="Comic Sans MS" pitchFamily="66" charset="0"/>
                  <a:cs typeface="Times New Roman" pitchFamily="18" charset="0"/>
                </a:rPr>
                <a:t>4</a:t>
              </a:r>
              <a:r>
                <a:rPr lang="tr-TR" sz="1400" dirty="0">
                  <a:latin typeface="Comic Sans MS" pitchFamily="66" charset="0"/>
                  <a:cs typeface="Times New Roman" pitchFamily="18" charset="0"/>
                </a:rPr>
                <a:t>: Serbest tiroksin; ST</a:t>
              </a:r>
              <a:r>
                <a:rPr lang="tr-TR" sz="1400" baseline="-30000" dirty="0">
                  <a:latin typeface="Comic Sans MS" pitchFamily="66" charset="0"/>
                  <a:cs typeface="Times New Roman" pitchFamily="18" charset="0"/>
                </a:rPr>
                <a:t>3 </a:t>
              </a:r>
              <a:r>
                <a:rPr lang="tr-TR" sz="1400" dirty="0">
                  <a:latin typeface="Comic Sans MS" pitchFamily="66" charset="0"/>
                  <a:cs typeface="Times New Roman" pitchFamily="18" charset="0"/>
                </a:rPr>
                <a:t>: Serbest </a:t>
              </a:r>
              <a:r>
                <a:rPr lang="tr-TR" sz="1400" dirty="0" err="1">
                  <a:latin typeface="Comic Sans MS" pitchFamily="66" charset="0"/>
                  <a:cs typeface="Times New Roman" pitchFamily="18" charset="0"/>
                </a:rPr>
                <a:t>triiyodotironin</a:t>
              </a:r>
              <a:r>
                <a:rPr lang="tr-TR" sz="1400" dirty="0">
                  <a:latin typeface="Comic Sans MS" pitchFamily="66" charset="0"/>
                  <a:cs typeface="Times New Roman" pitchFamily="18" charset="0"/>
                </a:rPr>
                <a:t>; TSH: Tiroidi </a:t>
              </a:r>
              <a:r>
                <a:rPr lang="tr-TR" sz="1400" dirty="0" err="1">
                  <a:latin typeface="Comic Sans MS" pitchFamily="66" charset="0"/>
                  <a:cs typeface="Times New Roman" pitchFamily="18" charset="0"/>
                </a:rPr>
                <a:t>stimüle</a:t>
              </a:r>
              <a:r>
                <a:rPr lang="tr-TR" sz="1400" dirty="0">
                  <a:latin typeface="Comic Sans MS" pitchFamily="66" charset="0"/>
                  <a:cs typeface="Times New Roman" pitchFamily="18" charset="0"/>
                </a:rPr>
                <a:t> eden hormon;</a:t>
              </a:r>
              <a:endParaRPr lang="tr-TR" sz="900" dirty="0">
                <a:latin typeface="Comic Sans MS" pitchFamily="66" charset="0"/>
              </a:endParaRPr>
            </a:p>
            <a:p>
              <a:pPr eaLnBrk="0" hangingPunct="0"/>
              <a:r>
                <a:rPr lang="tr-TR" sz="1400" dirty="0">
                  <a:latin typeface="Comic Sans MS" pitchFamily="66" charset="0"/>
                  <a:cs typeface="Times New Roman" pitchFamily="18" charset="0"/>
                </a:rPr>
                <a:t>THGD: </a:t>
              </a:r>
              <a:r>
                <a:rPr lang="tr-TR" sz="1400" dirty="0" err="1">
                  <a:latin typeface="Comic Sans MS" pitchFamily="66" charset="0"/>
                  <a:cs typeface="Times New Roman" pitchFamily="18" charset="0"/>
                </a:rPr>
                <a:t>Tiroid</a:t>
              </a:r>
              <a:r>
                <a:rPr lang="tr-TR" sz="1400" dirty="0">
                  <a:latin typeface="Comic Sans MS" pitchFamily="66" charset="0"/>
                  <a:cs typeface="Times New Roman" pitchFamily="18" charset="0"/>
                </a:rPr>
                <a:t> hormonlarına genel </a:t>
              </a:r>
              <a:r>
                <a:rPr lang="tr-TR" sz="1400" dirty="0" smtClean="0">
                  <a:latin typeface="Comic Sans MS" pitchFamily="66" charset="0"/>
                  <a:cs typeface="Times New Roman" pitchFamily="18" charset="0"/>
                </a:rPr>
                <a:t>duyarsızlık (</a:t>
              </a:r>
              <a:r>
                <a:rPr lang="tr-TR" sz="1400" dirty="0" err="1" smtClean="0">
                  <a:latin typeface="Comic Sans MS" pitchFamily="66" charset="0"/>
                  <a:cs typeface="Times New Roman" pitchFamily="18" charset="0"/>
                </a:rPr>
                <a:t>Retetoff</a:t>
              </a:r>
              <a:r>
                <a:rPr lang="tr-TR" sz="1400" dirty="0" smtClean="0">
                  <a:latin typeface="Comic Sans MS" pitchFamily="66" charset="0"/>
                  <a:cs typeface="Times New Roman" pitchFamily="18" charset="0"/>
                </a:rPr>
                <a:t> Sendromu) </a:t>
              </a:r>
              <a:endParaRPr lang="tr-TR" dirty="0">
                <a:latin typeface="Comic Sans MS" pitchFamily="66" charset="0"/>
              </a:endParaRPr>
            </a:p>
          </p:txBody>
        </p:sp>
        <p:sp>
          <p:nvSpPr>
            <p:cNvPr id="37922" name="Rectangle 37"/>
            <p:cNvSpPr>
              <a:spLocks noChangeArrowheads="1"/>
            </p:cNvSpPr>
            <p:nvPr/>
          </p:nvSpPr>
          <p:spPr bwMode="auto">
            <a:xfrm>
              <a:off x="1304" y="-16"/>
              <a:ext cx="3641" cy="2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tr-TR" sz="2400" b="1" dirty="0" err="1">
                  <a:solidFill>
                    <a:schemeClr val="tx2"/>
                  </a:solidFill>
                  <a:latin typeface="Comic Sans MS" pitchFamily="66" charset="0"/>
                  <a:cs typeface="Times New Roman" pitchFamily="18" charset="0"/>
                </a:rPr>
                <a:t>Tirotoksikoz</a:t>
              </a:r>
              <a:r>
                <a:rPr lang="tr-TR" sz="2400" b="1" dirty="0">
                  <a:solidFill>
                    <a:schemeClr val="tx2"/>
                  </a:solidFill>
                  <a:latin typeface="Comic Sans MS" pitchFamily="66" charset="0"/>
                  <a:cs typeface="Times New Roman" pitchFamily="18" charset="0"/>
                </a:rPr>
                <a:t> tanısında izlenecek şema</a:t>
              </a:r>
              <a:endParaRPr lang="tr-TR" sz="2400" b="1" dirty="0">
                <a:solidFill>
                  <a:schemeClr val="tx2"/>
                </a:solidFill>
                <a:latin typeface="Comic Sans MS" pitchFamily="66" charset="0"/>
              </a:endParaRPr>
            </a:p>
          </p:txBody>
        </p:sp>
        <p:sp>
          <p:nvSpPr>
            <p:cNvPr id="37923" name="Rectangle 38"/>
            <p:cNvSpPr>
              <a:spLocks noChangeArrowheads="1"/>
            </p:cNvSpPr>
            <p:nvPr/>
          </p:nvSpPr>
          <p:spPr bwMode="auto">
            <a:xfrm>
              <a:off x="2382" y="243"/>
              <a:ext cx="725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anchor="ctr">
              <a:spAutoFit/>
            </a:bodyPr>
            <a:lstStyle/>
            <a:p>
              <a:pPr eaLnBrk="0" hangingPunct="0"/>
              <a:r>
                <a:rPr lang="tr-TR" sz="1400">
                  <a:latin typeface="Comic Sans MS" pitchFamily="66" charset="0"/>
                  <a:cs typeface="Times New Roman" pitchFamily="18" charset="0"/>
                </a:rPr>
                <a:t>ST</a:t>
              </a:r>
              <a:r>
                <a:rPr lang="tr-TR" sz="1400" baseline="-30000">
                  <a:latin typeface="Comic Sans MS" pitchFamily="66" charset="0"/>
                  <a:cs typeface="Times New Roman" pitchFamily="18" charset="0"/>
                </a:rPr>
                <a:t>4</a:t>
              </a:r>
              <a:r>
                <a:rPr lang="tr-TR" sz="1400">
                  <a:latin typeface="Comic Sans MS" pitchFamily="66" charset="0"/>
                  <a:cs typeface="Times New Roman" pitchFamily="18" charset="0"/>
                </a:rPr>
                <a:t> ve TSH</a:t>
              </a:r>
              <a:endParaRPr lang="tr-TR" sz="2000">
                <a:latin typeface="Comic Sans MS" pitchFamily="66" charset="0"/>
              </a:endParaRPr>
            </a:p>
          </p:txBody>
        </p:sp>
        <p:sp>
          <p:nvSpPr>
            <p:cNvPr id="37924" name="Rectangle 39"/>
            <p:cNvSpPr>
              <a:spLocks noChangeArrowheads="1"/>
            </p:cNvSpPr>
            <p:nvPr/>
          </p:nvSpPr>
          <p:spPr bwMode="auto">
            <a:xfrm>
              <a:off x="1178" y="688"/>
              <a:ext cx="3083" cy="19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anchor="ctr">
              <a:spAutoFit/>
            </a:bodyPr>
            <a:lstStyle/>
            <a:p>
              <a:pPr eaLnBrk="0" hangingPunct="0"/>
              <a:r>
                <a:rPr lang="tr-TR" sz="1400">
                  <a:latin typeface="Comic Sans MS" pitchFamily="66" charset="0"/>
                  <a:cs typeface="Times New Roman" pitchFamily="18" charset="0"/>
                </a:rPr>
                <a:t>ST</a:t>
              </a:r>
              <a:r>
                <a:rPr lang="tr-TR" sz="1400" baseline="-30000">
                  <a:latin typeface="Comic Sans MS" pitchFamily="66" charset="0"/>
                  <a:cs typeface="Times New Roman" pitchFamily="18" charset="0"/>
                </a:rPr>
                <a:t>4</a:t>
              </a:r>
              <a:r>
                <a:rPr lang="tr-TR" sz="1400">
                  <a:latin typeface="Comic Sans MS" pitchFamily="66" charset="0"/>
                  <a:cs typeface="Times New Roman" pitchFamily="18" charset="0"/>
                </a:rPr>
                <a:t> </a:t>
              </a:r>
              <a:r>
                <a:rPr lang="tr-TR" sz="1400">
                  <a:latin typeface="Comic Sans MS" pitchFamily="66" charset="0"/>
                  <a:cs typeface="Times New Roman" pitchFamily="18" charset="0"/>
                  <a:sym typeface="Symbol" pitchFamily="18" charset="2"/>
                </a:rPr>
                <a:t></a:t>
              </a:r>
              <a:r>
                <a:rPr lang="tr-TR" sz="1400">
                  <a:latin typeface="Comic Sans MS" pitchFamily="66" charset="0"/>
                  <a:cs typeface="Times New Roman" pitchFamily="18" charset="0"/>
                </a:rPr>
                <a:t>, TSH</a:t>
              </a:r>
              <a:r>
                <a:rPr lang="tr-TR" sz="1400">
                  <a:latin typeface="Comic Sans MS" pitchFamily="66" charset="0"/>
                  <a:cs typeface="Times New Roman" pitchFamily="18" charset="0"/>
                  <a:sym typeface="Symbol" pitchFamily="18" charset="2"/>
                </a:rPr>
                <a:t></a:t>
              </a:r>
              <a:r>
                <a:rPr lang="tr-TR" sz="1400">
                  <a:latin typeface="Comic Sans MS" pitchFamily="66" charset="0"/>
                  <a:cs typeface="Times New Roman" pitchFamily="18" charset="0"/>
                </a:rPr>
                <a:t>  </a:t>
              </a:r>
              <a:r>
                <a:rPr lang="tr-TR" sz="1400">
                  <a:latin typeface="Comic Sans MS" pitchFamily="66" charset="0"/>
                  <a:cs typeface="Times New Roman" pitchFamily="18" charset="0"/>
                  <a:sym typeface="Symbol" pitchFamily="18" charset="2"/>
                </a:rPr>
                <a:t>     ST</a:t>
              </a:r>
              <a:r>
                <a:rPr lang="tr-TR" sz="1400" baseline="-30000">
                  <a:latin typeface="Comic Sans MS" pitchFamily="66" charset="0"/>
                  <a:cs typeface="Times New Roman" pitchFamily="18" charset="0"/>
                  <a:sym typeface="Symbol" pitchFamily="18" charset="2"/>
                </a:rPr>
                <a:t>4</a:t>
              </a:r>
              <a:r>
                <a:rPr lang="tr-TR" sz="1400">
                  <a:latin typeface="Comic Sans MS" pitchFamily="66" charset="0"/>
                  <a:cs typeface="Times New Roman" pitchFamily="18" charset="0"/>
                  <a:sym typeface="Symbol" pitchFamily="18" charset="2"/>
                </a:rPr>
                <a:t> </a:t>
              </a:r>
              <a:r>
                <a:rPr lang="tr-TR" sz="1400">
                  <a:latin typeface="Comic Sans MS" pitchFamily="66" charset="0"/>
                  <a:cs typeface="Times New Roman" pitchFamily="18" charset="0"/>
                </a:rPr>
                <a:t>, TSH</a:t>
              </a:r>
              <a:r>
                <a:rPr lang="tr-TR" sz="1400">
                  <a:latin typeface="Comic Sans MS" pitchFamily="66" charset="0"/>
                  <a:cs typeface="Times New Roman" pitchFamily="18" charset="0"/>
                  <a:sym typeface="Symbol" pitchFamily="18" charset="2"/>
                </a:rPr>
                <a:t></a:t>
              </a:r>
              <a:r>
                <a:rPr lang="tr-TR" sz="1400">
                  <a:latin typeface="Comic Sans MS" pitchFamily="66" charset="0"/>
                  <a:cs typeface="Times New Roman" pitchFamily="18" charset="0"/>
                </a:rPr>
                <a:t>                    </a:t>
              </a:r>
              <a:r>
                <a:rPr lang="tr-TR" sz="1400">
                  <a:latin typeface="Comic Sans MS" pitchFamily="66" charset="0"/>
                  <a:cs typeface="Times New Roman" pitchFamily="18" charset="0"/>
                  <a:sym typeface="Symbol" pitchFamily="18" charset="2"/>
                </a:rPr>
                <a:t>ST</a:t>
              </a:r>
              <a:r>
                <a:rPr lang="tr-TR" sz="1400" baseline="-30000">
                  <a:latin typeface="Comic Sans MS" pitchFamily="66" charset="0"/>
                  <a:cs typeface="Times New Roman" pitchFamily="18" charset="0"/>
                  <a:sym typeface="Symbol" pitchFamily="18" charset="2"/>
                </a:rPr>
                <a:t>4</a:t>
              </a:r>
              <a:r>
                <a:rPr lang="tr-TR" sz="1400">
                  <a:latin typeface="Comic Sans MS" pitchFamily="66" charset="0"/>
                  <a:cs typeface="Times New Roman" pitchFamily="18" charset="0"/>
                  <a:sym typeface="Symbol" pitchFamily="18" charset="2"/>
                </a:rPr>
                <a:t>  N, TSH</a:t>
              </a:r>
            </a:p>
          </p:txBody>
        </p:sp>
        <p:sp>
          <p:nvSpPr>
            <p:cNvPr id="37925" name="Rectangle 40"/>
            <p:cNvSpPr>
              <a:spLocks noChangeArrowheads="1"/>
            </p:cNvSpPr>
            <p:nvPr/>
          </p:nvSpPr>
          <p:spPr bwMode="auto">
            <a:xfrm>
              <a:off x="1178" y="933"/>
              <a:ext cx="768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anchor="ctr">
              <a:spAutoFit/>
            </a:bodyPr>
            <a:lstStyle/>
            <a:p>
              <a:pPr eaLnBrk="0" hangingPunct="0"/>
              <a:r>
                <a:rPr lang="tr-TR" sz="1400">
                  <a:latin typeface="Comic Sans MS" pitchFamily="66" charset="0"/>
                  <a:cs typeface="Times New Roman" pitchFamily="18" charset="0"/>
                </a:rPr>
                <a:t>Tirotoksikoz</a:t>
              </a:r>
              <a:endParaRPr lang="tr-TR" sz="2000">
                <a:latin typeface="Comic Sans MS" pitchFamily="66" charset="0"/>
              </a:endParaRPr>
            </a:p>
          </p:txBody>
        </p:sp>
        <p:sp>
          <p:nvSpPr>
            <p:cNvPr id="37926" name="Line 105"/>
            <p:cNvSpPr>
              <a:spLocks noChangeShapeType="1"/>
            </p:cNvSpPr>
            <p:nvPr/>
          </p:nvSpPr>
          <p:spPr bwMode="auto">
            <a:xfrm>
              <a:off x="2630" y="875"/>
              <a:ext cx="0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7927" name="Rectangle 106"/>
            <p:cNvSpPr>
              <a:spLocks noChangeArrowheads="1"/>
            </p:cNvSpPr>
            <p:nvPr/>
          </p:nvSpPr>
          <p:spPr bwMode="auto">
            <a:xfrm>
              <a:off x="2267" y="1011"/>
              <a:ext cx="1132" cy="46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eaLnBrk="0" hangingPunct="0"/>
              <a:r>
                <a:rPr lang="tr-TR" sz="1400" dirty="0">
                  <a:latin typeface="Comic Sans MS" pitchFamily="66" charset="0"/>
                </a:rPr>
                <a:t>TSH salgılayan </a:t>
              </a:r>
            </a:p>
            <a:p>
              <a:pPr eaLnBrk="0" hangingPunct="0"/>
              <a:r>
                <a:rPr lang="tr-TR" sz="1400" dirty="0">
                  <a:latin typeface="Comic Sans MS" pitchFamily="66" charset="0"/>
                </a:rPr>
                <a:t>hipofiz tümörü</a:t>
              </a:r>
            </a:p>
            <a:p>
              <a:pPr eaLnBrk="0" hangingPunct="0"/>
              <a:r>
                <a:rPr lang="tr-TR" sz="1400" dirty="0">
                  <a:latin typeface="Comic Sans MS" pitchFamily="66" charset="0"/>
                </a:rPr>
                <a:t>THGD </a:t>
              </a:r>
            </a:p>
          </p:txBody>
        </p:sp>
        <p:sp>
          <p:nvSpPr>
            <p:cNvPr id="37928" name="Text Box 107"/>
            <p:cNvSpPr txBox="1">
              <a:spLocks noChangeArrowheads="1"/>
            </p:cNvSpPr>
            <p:nvPr/>
          </p:nvSpPr>
          <p:spPr bwMode="auto">
            <a:xfrm>
              <a:off x="3582" y="1510"/>
              <a:ext cx="408" cy="19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tr-TR" sz="1400">
                  <a:latin typeface="Comic Sans MS" pitchFamily="66" charset="0"/>
                </a:rPr>
                <a:t>ST3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URAT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228600"/>
            <a:ext cx="34544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Metin kutusu"/>
          <p:cNvSpPr txBox="1"/>
          <p:nvPr/>
        </p:nvSpPr>
        <p:spPr>
          <a:xfrm>
            <a:off x="4644008" y="2500734"/>
            <a:ext cx="4198938" cy="25844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tr-TR" dirty="0" err="1">
                <a:latin typeface="Comic Sans MS" pitchFamily="66" charset="0"/>
                <a:cs typeface="+mn-cs"/>
              </a:rPr>
              <a:t>Subklinik</a:t>
            </a:r>
            <a:r>
              <a:rPr lang="tr-TR" dirty="0">
                <a:latin typeface="Comic Sans MS" pitchFamily="66" charset="0"/>
                <a:cs typeface="+mn-cs"/>
              </a:rPr>
              <a:t>  </a:t>
            </a:r>
            <a:r>
              <a:rPr lang="tr-TR" dirty="0" err="1">
                <a:latin typeface="Comic Sans MS" pitchFamily="66" charset="0"/>
                <a:cs typeface="+mn-cs"/>
              </a:rPr>
              <a:t>Primer</a:t>
            </a:r>
            <a:r>
              <a:rPr lang="tr-TR" dirty="0">
                <a:latin typeface="Comic Sans MS" pitchFamily="66" charset="0"/>
                <a:cs typeface="+mn-cs"/>
              </a:rPr>
              <a:t>  </a:t>
            </a:r>
            <a:r>
              <a:rPr lang="tr-TR" dirty="0" err="1">
                <a:latin typeface="Comic Sans MS" pitchFamily="66" charset="0"/>
                <a:cs typeface="+mn-cs"/>
              </a:rPr>
              <a:t>Hipotiroidizm</a:t>
            </a:r>
            <a:endParaRPr lang="tr-TR" dirty="0">
              <a:latin typeface="Comic Sans MS" pitchFamily="66" charset="0"/>
              <a:cs typeface="+mn-cs"/>
            </a:endParaRPr>
          </a:p>
          <a:p>
            <a:pPr eaLnBrk="0" hangingPunct="0">
              <a:defRPr/>
            </a:pPr>
            <a:r>
              <a:rPr lang="tr-TR" dirty="0">
                <a:latin typeface="Comic Sans MS" pitchFamily="66" charset="0"/>
                <a:cs typeface="+mn-cs"/>
              </a:rPr>
              <a:t>Aşikar   </a:t>
            </a:r>
            <a:r>
              <a:rPr lang="tr-TR" dirty="0" err="1">
                <a:latin typeface="Comic Sans MS" pitchFamily="66" charset="0"/>
                <a:cs typeface="+mn-cs"/>
              </a:rPr>
              <a:t>Primer</a:t>
            </a:r>
            <a:r>
              <a:rPr lang="tr-TR" dirty="0">
                <a:latin typeface="Comic Sans MS" pitchFamily="66" charset="0"/>
                <a:cs typeface="+mn-cs"/>
              </a:rPr>
              <a:t>       </a:t>
            </a:r>
            <a:r>
              <a:rPr lang="tr-TR" dirty="0" err="1">
                <a:latin typeface="Comic Sans MS" pitchFamily="66" charset="0"/>
                <a:cs typeface="+mn-cs"/>
              </a:rPr>
              <a:t>Hipotiroidizm</a:t>
            </a:r>
            <a:endParaRPr lang="tr-TR" dirty="0">
              <a:latin typeface="Comic Sans MS" pitchFamily="66" charset="0"/>
              <a:cs typeface="+mn-cs"/>
            </a:endParaRPr>
          </a:p>
          <a:p>
            <a:pPr eaLnBrk="0" hangingPunct="0">
              <a:defRPr/>
            </a:pPr>
            <a:r>
              <a:rPr lang="tr-TR" dirty="0" err="1">
                <a:latin typeface="Comic Sans MS" pitchFamily="66" charset="0"/>
                <a:cs typeface="+mn-cs"/>
              </a:rPr>
              <a:t>Sekonder</a:t>
            </a:r>
            <a:r>
              <a:rPr lang="tr-TR" dirty="0">
                <a:latin typeface="Comic Sans MS" pitchFamily="66" charset="0"/>
                <a:cs typeface="+mn-cs"/>
              </a:rPr>
              <a:t> ve Tersiyer </a:t>
            </a:r>
            <a:r>
              <a:rPr lang="tr-TR" dirty="0" err="1" smtClean="0">
                <a:latin typeface="Comic Sans MS" pitchFamily="66" charset="0"/>
                <a:cs typeface="+mn-cs"/>
              </a:rPr>
              <a:t>Hipotiroidizm</a:t>
            </a:r>
            <a:endParaRPr lang="tr-TR" dirty="0">
              <a:latin typeface="Comic Sans MS" pitchFamily="66" charset="0"/>
              <a:cs typeface="+mn-cs"/>
            </a:endParaRPr>
          </a:p>
          <a:p>
            <a:pPr eaLnBrk="0" hangingPunct="0">
              <a:defRPr/>
            </a:pPr>
            <a:endParaRPr lang="tr-TR" dirty="0">
              <a:latin typeface="Comic Sans MS" pitchFamily="66" charset="0"/>
              <a:cs typeface="+mn-cs"/>
            </a:endParaRPr>
          </a:p>
          <a:p>
            <a:pPr marL="342900" indent="-342900" eaLnBrk="0" hangingPunct="0">
              <a:buFontTx/>
              <a:buAutoNum type="arabicParenR"/>
              <a:defRPr/>
            </a:pPr>
            <a:r>
              <a:rPr lang="tr-TR" dirty="0">
                <a:latin typeface="Comic Sans MS" pitchFamily="66" charset="0"/>
                <a:cs typeface="+mn-cs"/>
              </a:rPr>
              <a:t>T4 düşer</a:t>
            </a:r>
          </a:p>
          <a:p>
            <a:pPr marL="342900" indent="-342900" eaLnBrk="0" hangingPunct="0">
              <a:buFontTx/>
              <a:buAutoNum type="arabicParenR"/>
              <a:defRPr/>
            </a:pPr>
            <a:r>
              <a:rPr lang="tr-TR" dirty="0">
                <a:latin typeface="Comic Sans MS" pitchFamily="66" charset="0"/>
                <a:cs typeface="+mn-cs"/>
              </a:rPr>
              <a:t>TSH yükselir- T4  </a:t>
            </a:r>
            <a:r>
              <a:rPr lang="tr-TR" dirty="0" err="1">
                <a:latin typeface="Comic Sans MS" pitchFamily="66" charset="0"/>
                <a:cs typeface="+mn-cs"/>
              </a:rPr>
              <a:t>Normalize</a:t>
            </a:r>
            <a:r>
              <a:rPr lang="tr-TR" dirty="0">
                <a:latin typeface="Comic Sans MS" pitchFamily="66" charset="0"/>
                <a:cs typeface="+mn-cs"/>
              </a:rPr>
              <a:t> eder</a:t>
            </a:r>
          </a:p>
          <a:p>
            <a:pPr marL="342900" indent="-342900" eaLnBrk="0" hangingPunct="0">
              <a:buFontTx/>
              <a:buAutoNum type="arabicParenR"/>
              <a:defRPr/>
            </a:pPr>
            <a:r>
              <a:rPr lang="tr-TR" dirty="0">
                <a:latin typeface="Comic Sans MS" pitchFamily="66" charset="0"/>
                <a:cs typeface="+mn-cs"/>
              </a:rPr>
              <a:t>TSH &gt;10 </a:t>
            </a:r>
            <a:r>
              <a:rPr lang="tr-TR" dirty="0" err="1">
                <a:latin typeface="Comic Sans MS" pitchFamily="66" charset="0"/>
                <a:cs typeface="+mn-cs"/>
              </a:rPr>
              <a:t>mIU</a:t>
            </a:r>
            <a:r>
              <a:rPr lang="tr-TR" dirty="0">
                <a:latin typeface="Comic Sans MS" pitchFamily="66" charset="0"/>
                <a:cs typeface="+mn-cs"/>
              </a:rPr>
              <a:t>/L  , T4 düşer</a:t>
            </a:r>
          </a:p>
          <a:p>
            <a:pPr marL="342900" indent="-342900" eaLnBrk="0" hangingPunct="0">
              <a:buFontTx/>
              <a:buAutoNum type="arabicParenR"/>
              <a:defRPr/>
            </a:pPr>
            <a:r>
              <a:rPr lang="tr-TR" dirty="0">
                <a:latin typeface="Comic Sans MS" pitchFamily="66" charset="0"/>
                <a:cs typeface="+mn-cs"/>
              </a:rPr>
              <a:t>T3 düşer   </a:t>
            </a:r>
          </a:p>
          <a:p>
            <a:pPr marL="342900" indent="-342900" eaLnBrk="0" hangingPunct="0">
              <a:buFontTx/>
              <a:buAutoNum type="arabicParenR"/>
              <a:defRPr/>
            </a:pPr>
            <a:endParaRPr lang="tr-TR" dirty="0">
              <a:latin typeface="Comic Sans MS" pitchFamily="66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2339975" y="688975"/>
            <a:ext cx="4954588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just"/>
            <a:r>
              <a:rPr lang="tr-TR" sz="3200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Hipotiroidizmin sebepleri</a:t>
            </a:r>
            <a:endParaRPr lang="tr-TR" sz="32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250825" y="2129085"/>
            <a:ext cx="8713788" cy="32316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 algn="just">
              <a:buClr>
                <a:srgbClr val="FFFF00"/>
              </a:buClr>
              <a:buFontTx/>
              <a:buAutoNum type="arabicPeriod"/>
              <a:tabLst>
                <a:tab pos="1160463" algn="l"/>
                <a:tab pos="1349375" algn="l"/>
              </a:tabLst>
            </a:pPr>
            <a:r>
              <a:rPr lang="tr-TR" sz="2400" dirty="0" smtClean="0">
                <a:latin typeface="Comic Sans MS" pitchFamily="66" charset="0"/>
                <a:cs typeface="Times New Roman" pitchFamily="18" charset="0"/>
              </a:rPr>
              <a:t>                    </a:t>
            </a:r>
            <a:r>
              <a:rPr lang="tr-TR" sz="2400" dirty="0" err="1" smtClean="0">
                <a:latin typeface="Comic Sans MS" pitchFamily="66" charset="0"/>
                <a:cs typeface="Times New Roman" pitchFamily="18" charset="0"/>
              </a:rPr>
              <a:t>Primer</a:t>
            </a:r>
            <a:r>
              <a:rPr lang="tr-TR" sz="24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Comic Sans MS" pitchFamily="66" charset="0"/>
                <a:cs typeface="Times New Roman" pitchFamily="18" charset="0"/>
              </a:rPr>
              <a:t>hipotiroidizm</a:t>
            </a:r>
            <a:r>
              <a:rPr lang="tr-TR" dirty="0" smtClean="0">
                <a:latin typeface="Comic Sans MS" pitchFamily="66" charset="0"/>
                <a:cs typeface="Times New Roman" pitchFamily="18" charset="0"/>
              </a:rPr>
              <a:t> </a:t>
            </a:r>
          </a:p>
          <a:p>
            <a:pPr algn="just">
              <a:buClr>
                <a:srgbClr val="FFFF00"/>
              </a:buClr>
              <a:tabLst>
                <a:tab pos="1160463" algn="l"/>
                <a:tab pos="1349375" algn="l"/>
              </a:tabLst>
            </a:pPr>
            <a:endParaRPr lang="tr-TR" dirty="0">
              <a:latin typeface="Comic Sans MS" pitchFamily="66" charset="0"/>
            </a:endParaRPr>
          </a:p>
          <a:p>
            <a:pPr algn="just" eaLnBrk="0" hangingPunct="0">
              <a:buClr>
                <a:srgbClr val="FFFF00"/>
              </a:buClr>
              <a:buFont typeface="Wingdings" pitchFamily="2" charset="2"/>
              <a:buChar char="q"/>
              <a:tabLst>
                <a:tab pos="1160463" algn="l"/>
                <a:tab pos="1349375" algn="l"/>
              </a:tabLst>
            </a:pPr>
            <a:r>
              <a:rPr lang="tr-TR" dirty="0" smtClean="0">
                <a:latin typeface="Comic Sans MS" pitchFamily="66" charset="0"/>
              </a:rPr>
              <a:t>   </a:t>
            </a:r>
            <a:r>
              <a:rPr lang="tr-TR" dirty="0" err="1" smtClean="0">
                <a:latin typeface="Comic Sans MS" pitchFamily="66" charset="0"/>
                <a:cs typeface="Times New Roman" pitchFamily="18" charset="0"/>
              </a:rPr>
              <a:t>Hashimoto</a:t>
            </a:r>
            <a:r>
              <a:rPr lang="tr-TR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tr-TR" dirty="0" err="1" smtClean="0">
                <a:latin typeface="Comic Sans MS" pitchFamily="66" charset="0"/>
                <a:cs typeface="Times New Roman" pitchFamily="18" charset="0"/>
              </a:rPr>
              <a:t>Tiroiditi</a:t>
            </a:r>
            <a:r>
              <a:rPr lang="tr-TR" dirty="0" smtClean="0">
                <a:latin typeface="Comic Sans MS" pitchFamily="66" charset="0"/>
                <a:cs typeface="Times New Roman" pitchFamily="18" charset="0"/>
              </a:rPr>
              <a:t>(</a:t>
            </a:r>
            <a:r>
              <a:rPr lang="tr-TR" dirty="0" err="1" smtClean="0">
                <a:latin typeface="Comic Sans MS" pitchFamily="66" charset="0"/>
                <a:cs typeface="Times New Roman" pitchFamily="18" charset="0"/>
              </a:rPr>
              <a:t>otoimmın</a:t>
            </a:r>
            <a:r>
              <a:rPr lang="tr-TR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tr-TR" dirty="0">
                <a:latin typeface="Comic Sans MS" pitchFamily="66" charset="0"/>
                <a:cs typeface="Times New Roman" pitchFamily="18" charset="0"/>
              </a:rPr>
              <a:t>sebepler</a:t>
            </a:r>
            <a:r>
              <a:rPr lang="tr-TR" dirty="0" smtClean="0">
                <a:latin typeface="Comic Sans MS" pitchFamily="66" charset="0"/>
                <a:cs typeface="Times New Roman" pitchFamily="18" charset="0"/>
              </a:rPr>
              <a:t>). </a:t>
            </a:r>
            <a:r>
              <a:rPr lang="tr-TR" dirty="0" smtClean="0">
                <a:latin typeface="Comic Sans MS" pitchFamily="66" charset="0"/>
              </a:rPr>
              <a:t>–</a:t>
            </a:r>
          </a:p>
          <a:p>
            <a:pPr algn="just" eaLnBrk="0" hangingPunct="0">
              <a:buClr>
                <a:srgbClr val="FFFF00"/>
              </a:buClr>
              <a:buFont typeface="Wingdings" pitchFamily="2" charset="2"/>
              <a:buChar char="q"/>
              <a:tabLst>
                <a:tab pos="1160463" algn="l"/>
                <a:tab pos="1349375" algn="l"/>
              </a:tabLst>
            </a:pPr>
            <a:r>
              <a:rPr lang="tr-TR" dirty="0">
                <a:latin typeface="Comic Sans MS" pitchFamily="66" charset="0"/>
              </a:rPr>
              <a:t> </a:t>
            </a:r>
            <a:r>
              <a:rPr lang="tr-TR" dirty="0" smtClean="0">
                <a:latin typeface="Comic Sans MS" pitchFamily="66" charset="0"/>
              </a:rPr>
              <a:t>  </a:t>
            </a:r>
            <a:r>
              <a:rPr lang="tr-TR" dirty="0">
                <a:latin typeface="Comic Sans MS" pitchFamily="66" charset="0"/>
                <a:cs typeface="Times New Roman" pitchFamily="18" charset="0"/>
              </a:rPr>
              <a:t>I</a:t>
            </a:r>
            <a:r>
              <a:rPr lang="tr-TR" baseline="30000" dirty="0">
                <a:latin typeface="Comic Sans MS" pitchFamily="66" charset="0"/>
                <a:cs typeface="Times New Roman" pitchFamily="18" charset="0"/>
              </a:rPr>
              <a:t>131</a:t>
            </a:r>
            <a:r>
              <a:rPr lang="tr-TR" dirty="0">
                <a:latin typeface="Comic Sans MS" pitchFamily="66" charset="0"/>
                <a:cs typeface="Times New Roman" pitchFamily="18" charset="0"/>
              </a:rPr>
              <a:t> tedavisi</a:t>
            </a:r>
            <a:r>
              <a:rPr lang="tr-TR" dirty="0" smtClean="0">
                <a:latin typeface="Comic Sans MS" pitchFamily="66" charset="0"/>
                <a:cs typeface="Times New Roman" pitchFamily="18" charset="0"/>
              </a:rPr>
              <a:t>, (post ablatif </a:t>
            </a:r>
            <a:r>
              <a:rPr lang="tr-TR" dirty="0" err="1" smtClean="0">
                <a:latin typeface="Comic Sans MS" pitchFamily="66" charset="0"/>
                <a:cs typeface="Times New Roman" pitchFamily="18" charset="0"/>
              </a:rPr>
              <a:t>hipotiroidi</a:t>
            </a:r>
            <a:r>
              <a:rPr lang="tr-TR" dirty="0" smtClean="0">
                <a:latin typeface="Comic Sans MS" pitchFamily="66" charset="0"/>
                <a:cs typeface="Times New Roman" pitchFamily="18" charset="0"/>
              </a:rPr>
              <a:t>)</a:t>
            </a:r>
            <a:endParaRPr lang="tr-TR" dirty="0">
              <a:latin typeface="Comic Sans MS" pitchFamily="66" charset="0"/>
              <a:cs typeface="Times New Roman" pitchFamily="18" charset="0"/>
            </a:endParaRPr>
          </a:p>
          <a:p>
            <a:pPr algn="just" eaLnBrk="0" hangingPunct="0">
              <a:buClr>
                <a:srgbClr val="FFFF00"/>
              </a:buClr>
              <a:buFont typeface="Wingdings" pitchFamily="2" charset="2"/>
              <a:buChar char="q"/>
              <a:tabLst>
                <a:tab pos="1160463" algn="l"/>
                <a:tab pos="1349375" algn="l"/>
              </a:tabLst>
            </a:pPr>
            <a:r>
              <a:rPr lang="tr-TR" dirty="0">
                <a:latin typeface="Comic Sans MS" pitchFamily="66" charset="0"/>
                <a:cs typeface="Times New Roman" pitchFamily="18" charset="0"/>
              </a:rPr>
              <a:t>   </a:t>
            </a:r>
            <a:r>
              <a:rPr lang="tr-TR" dirty="0" smtClean="0">
                <a:latin typeface="Comic Sans MS" pitchFamily="66" charset="0"/>
                <a:cs typeface="Times New Roman" pitchFamily="18" charset="0"/>
              </a:rPr>
              <a:t>Cerrahi </a:t>
            </a:r>
            <a:r>
              <a:rPr lang="tr-TR" dirty="0" err="1" smtClean="0">
                <a:latin typeface="Comic Sans MS" pitchFamily="66" charset="0"/>
                <a:cs typeface="Times New Roman" pitchFamily="18" charset="0"/>
              </a:rPr>
              <a:t>tiroidektomi</a:t>
            </a:r>
            <a:r>
              <a:rPr lang="tr-TR" dirty="0" smtClean="0">
                <a:latin typeface="Comic Sans MS" pitchFamily="66" charset="0"/>
                <a:cs typeface="Times New Roman" pitchFamily="18" charset="0"/>
              </a:rPr>
              <a:t> (post </a:t>
            </a:r>
            <a:r>
              <a:rPr lang="tr-TR" dirty="0" err="1" smtClean="0">
                <a:latin typeface="Comic Sans MS" pitchFamily="66" charset="0"/>
                <a:cs typeface="Times New Roman" pitchFamily="18" charset="0"/>
              </a:rPr>
              <a:t>trioidektomi</a:t>
            </a:r>
            <a:r>
              <a:rPr lang="tr-TR" dirty="0" smtClean="0">
                <a:latin typeface="Comic Sans MS" pitchFamily="66" charset="0"/>
                <a:cs typeface="Times New Roman" pitchFamily="18" charset="0"/>
              </a:rPr>
              <a:t>) </a:t>
            </a:r>
            <a:endParaRPr lang="tr-TR" dirty="0">
              <a:latin typeface="Comic Sans MS" pitchFamily="66" charset="0"/>
              <a:cs typeface="Times New Roman" pitchFamily="18" charset="0"/>
            </a:endParaRPr>
          </a:p>
          <a:p>
            <a:pPr algn="just" eaLnBrk="0" hangingPunct="0">
              <a:buClr>
                <a:srgbClr val="FFFF00"/>
              </a:buClr>
              <a:buFont typeface="Wingdings" pitchFamily="2" charset="2"/>
              <a:buChar char="q"/>
              <a:tabLst>
                <a:tab pos="1160463" algn="l"/>
                <a:tab pos="1349375" algn="l"/>
              </a:tabLst>
            </a:pPr>
            <a:r>
              <a:rPr lang="tr-TR" dirty="0" smtClean="0">
                <a:latin typeface="Comic Sans MS" pitchFamily="66" charset="0"/>
                <a:cs typeface="Times New Roman" pitchFamily="18" charset="0"/>
              </a:rPr>
              <a:t>   </a:t>
            </a:r>
            <a:r>
              <a:rPr lang="tr-TR" dirty="0" err="1">
                <a:latin typeface="Comic Sans MS" pitchFamily="66" charset="0"/>
                <a:cs typeface="Times New Roman" pitchFamily="18" charset="0"/>
              </a:rPr>
              <a:t>E</a:t>
            </a:r>
            <a:r>
              <a:rPr lang="tr-TR" dirty="0" err="1" smtClean="0">
                <a:latin typeface="Comic Sans MS" pitchFamily="66" charset="0"/>
                <a:cs typeface="Times New Roman" pitchFamily="18" charset="0"/>
              </a:rPr>
              <a:t>ksternal</a:t>
            </a:r>
            <a:r>
              <a:rPr lang="tr-TR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tr-TR" dirty="0">
                <a:latin typeface="Comic Sans MS" pitchFamily="66" charset="0"/>
                <a:cs typeface="Times New Roman" pitchFamily="18" charset="0"/>
              </a:rPr>
              <a:t>ışınlama </a:t>
            </a:r>
            <a:r>
              <a:rPr lang="tr-TR" dirty="0" smtClean="0">
                <a:latin typeface="Comic Sans MS" pitchFamily="66" charset="0"/>
                <a:cs typeface="Times New Roman" pitchFamily="18" charset="0"/>
              </a:rPr>
              <a:t>(</a:t>
            </a:r>
            <a:r>
              <a:rPr lang="tr-TR" dirty="0" err="1" smtClean="0">
                <a:latin typeface="Comic Sans MS" pitchFamily="66" charset="0"/>
                <a:cs typeface="Times New Roman" pitchFamily="18" charset="0"/>
              </a:rPr>
              <a:t>Hodgkin</a:t>
            </a:r>
            <a:r>
              <a:rPr lang="tr-TR" dirty="0" smtClean="0">
                <a:latin typeface="Comic Sans MS" pitchFamily="66" charset="0"/>
                <a:cs typeface="Times New Roman" pitchFamily="18" charset="0"/>
              </a:rPr>
              <a:t> vb) </a:t>
            </a:r>
            <a:endParaRPr lang="tr-TR" dirty="0">
              <a:latin typeface="Comic Sans MS" pitchFamily="66" charset="0"/>
            </a:endParaRPr>
          </a:p>
          <a:p>
            <a:pPr algn="just" eaLnBrk="0" hangingPunct="0">
              <a:buClr>
                <a:srgbClr val="FFFF00"/>
              </a:buClr>
              <a:buFont typeface="Wingdings" pitchFamily="2" charset="2"/>
              <a:buChar char="q"/>
              <a:tabLst>
                <a:tab pos="1160463" algn="l"/>
                <a:tab pos="1349375" algn="l"/>
              </a:tabLst>
            </a:pPr>
            <a:r>
              <a:rPr lang="tr-TR" dirty="0">
                <a:latin typeface="Comic Sans MS" pitchFamily="66" charset="0"/>
              </a:rPr>
              <a:t>   </a:t>
            </a:r>
            <a:r>
              <a:rPr lang="tr-TR" dirty="0" err="1" smtClean="0">
                <a:latin typeface="Comic Sans MS" pitchFamily="66" charset="0"/>
                <a:cs typeface="Times New Roman" pitchFamily="18" charset="0"/>
              </a:rPr>
              <a:t>Sporadik</a:t>
            </a:r>
            <a:r>
              <a:rPr lang="tr-TR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tr-TR" dirty="0" err="1">
                <a:latin typeface="Comic Sans MS" pitchFamily="66" charset="0"/>
                <a:cs typeface="Times New Roman" pitchFamily="18" charset="0"/>
              </a:rPr>
              <a:t>tiroid</a:t>
            </a:r>
            <a:r>
              <a:rPr lang="tr-TR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tr-TR" dirty="0" err="1">
                <a:latin typeface="Comic Sans MS" pitchFamily="66" charset="0"/>
                <a:cs typeface="Times New Roman" pitchFamily="18" charset="0"/>
              </a:rPr>
              <a:t>agenezisi</a:t>
            </a:r>
            <a:r>
              <a:rPr lang="tr-TR" dirty="0">
                <a:latin typeface="Comic Sans MS" pitchFamily="66" charset="0"/>
                <a:cs typeface="Times New Roman" pitchFamily="18" charset="0"/>
              </a:rPr>
              <a:t> veya </a:t>
            </a:r>
            <a:r>
              <a:rPr lang="tr-TR" dirty="0" err="1">
                <a:latin typeface="Comic Sans MS" pitchFamily="66" charset="0"/>
                <a:cs typeface="Times New Roman" pitchFamily="18" charset="0"/>
              </a:rPr>
              <a:t>displazisi</a:t>
            </a:r>
            <a:r>
              <a:rPr lang="tr-TR" dirty="0">
                <a:latin typeface="Comic Sans MS" pitchFamily="66" charset="0"/>
                <a:cs typeface="Times New Roman" pitchFamily="18" charset="0"/>
              </a:rPr>
              <a:t> </a:t>
            </a:r>
            <a:endParaRPr lang="tr-TR" dirty="0">
              <a:latin typeface="Comic Sans MS" pitchFamily="66" charset="0"/>
            </a:endParaRPr>
          </a:p>
          <a:p>
            <a:pPr algn="just" eaLnBrk="0" hangingPunct="0">
              <a:buClr>
                <a:srgbClr val="FFFF00"/>
              </a:buClr>
              <a:buFont typeface="Wingdings" pitchFamily="2" charset="2"/>
              <a:buChar char="q"/>
              <a:tabLst>
                <a:tab pos="1160463" algn="l"/>
                <a:tab pos="1349375" algn="l"/>
              </a:tabLst>
            </a:pPr>
            <a:r>
              <a:rPr lang="tr-TR" dirty="0" smtClean="0">
                <a:latin typeface="Comic Sans MS" pitchFamily="66" charset="0"/>
                <a:cs typeface="Times New Roman" pitchFamily="18" charset="0"/>
              </a:rPr>
              <a:t>   Ciddi endemik </a:t>
            </a:r>
            <a:r>
              <a:rPr lang="tr-TR" dirty="0">
                <a:latin typeface="Comic Sans MS" pitchFamily="66" charset="0"/>
                <a:cs typeface="Times New Roman" pitchFamily="18" charset="0"/>
              </a:rPr>
              <a:t>iyot  eksikliği </a:t>
            </a:r>
            <a:endParaRPr lang="tr-TR" dirty="0">
              <a:latin typeface="Comic Sans MS" pitchFamily="66" charset="0"/>
            </a:endParaRPr>
          </a:p>
          <a:p>
            <a:pPr algn="just" eaLnBrk="0" hangingPunct="0">
              <a:buClr>
                <a:srgbClr val="FFFF00"/>
              </a:buClr>
              <a:buFont typeface="Wingdings" pitchFamily="2" charset="2"/>
              <a:buChar char="q"/>
              <a:tabLst>
                <a:tab pos="1160463" algn="l"/>
                <a:tab pos="1349375" algn="l"/>
              </a:tabLst>
            </a:pPr>
            <a:r>
              <a:rPr lang="tr-TR" dirty="0">
                <a:latin typeface="Comic Sans MS" pitchFamily="66" charset="0"/>
              </a:rPr>
              <a:t>   </a:t>
            </a:r>
            <a:r>
              <a:rPr lang="tr-TR" dirty="0" smtClean="0">
                <a:latin typeface="Comic Sans MS" pitchFamily="66" charset="0"/>
              </a:rPr>
              <a:t>Yüksek </a:t>
            </a:r>
            <a:r>
              <a:rPr lang="tr-TR" dirty="0">
                <a:latin typeface="Comic Sans MS" pitchFamily="66" charset="0"/>
              </a:rPr>
              <a:t>doz </a:t>
            </a:r>
            <a:r>
              <a:rPr lang="tr-TR" dirty="0">
                <a:latin typeface="Comic Sans MS" pitchFamily="66" charset="0"/>
                <a:cs typeface="Times New Roman" pitchFamily="18" charset="0"/>
              </a:rPr>
              <a:t>İyoda bağlı </a:t>
            </a:r>
            <a:r>
              <a:rPr lang="tr-TR" dirty="0" err="1">
                <a:latin typeface="Comic Sans MS" pitchFamily="66" charset="0"/>
                <a:cs typeface="Times New Roman" pitchFamily="18" charset="0"/>
              </a:rPr>
              <a:t>hipotirodizm</a:t>
            </a:r>
            <a:r>
              <a:rPr lang="tr-TR" dirty="0">
                <a:latin typeface="Comic Sans MS" pitchFamily="66" charset="0"/>
                <a:cs typeface="Times New Roman" pitchFamily="18" charset="0"/>
              </a:rPr>
              <a:t> </a:t>
            </a:r>
            <a:endParaRPr lang="tr-TR" dirty="0">
              <a:latin typeface="Comic Sans MS" pitchFamily="66" charset="0"/>
            </a:endParaRPr>
          </a:p>
          <a:p>
            <a:pPr algn="just" eaLnBrk="0" hangingPunct="0">
              <a:buClr>
                <a:srgbClr val="FFFF00"/>
              </a:buClr>
              <a:buFont typeface="Wingdings" pitchFamily="2" charset="2"/>
              <a:buChar char="q"/>
              <a:tabLst>
                <a:tab pos="1160463" algn="l"/>
                <a:tab pos="1349375" algn="l"/>
              </a:tabLst>
            </a:pPr>
            <a:r>
              <a:rPr lang="tr-TR" dirty="0">
                <a:latin typeface="Comic Sans MS" pitchFamily="66" charset="0"/>
              </a:rPr>
              <a:t>   </a:t>
            </a:r>
            <a:r>
              <a:rPr lang="tr-TR" dirty="0" err="1" smtClean="0">
                <a:latin typeface="Comic Sans MS" pitchFamily="66" charset="0"/>
                <a:cs typeface="Times New Roman" pitchFamily="18" charset="0"/>
              </a:rPr>
              <a:t>Antitiroid</a:t>
            </a:r>
            <a:r>
              <a:rPr lang="tr-TR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tr-TR" dirty="0">
                <a:latin typeface="Comic Sans MS" pitchFamily="66" charset="0"/>
                <a:cs typeface="Times New Roman" pitchFamily="18" charset="0"/>
              </a:rPr>
              <a:t>ajanlar </a:t>
            </a:r>
          </a:p>
          <a:p>
            <a:pPr algn="just" eaLnBrk="0" hangingPunct="0">
              <a:buClr>
                <a:srgbClr val="FFFF00"/>
              </a:buClr>
              <a:tabLst>
                <a:tab pos="1160463" algn="l"/>
                <a:tab pos="1349375" algn="l"/>
              </a:tabLst>
            </a:pPr>
            <a:r>
              <a:rPr lang="tr-TR" dirty="0" smtClean="0">
                <a:latin typeface="Comic Sans MS" pitchFamily="66" charset="0"/>
                <a:cs typeface="Times New Roman" pitchFamily="18" charset="0"/>
              </a:rPr>
              <a:t> </a:t>
            </a:r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250825" y="188913"/>
            <a:ext cx="8893175" cy="58785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342900" indent="-342900" eaLnBrk="0" hangingPunct="0"/>
            <a:r>
              <a:rPr lang="tr-TR" sz="2400" dirty="0">
                <a:solidFill>
                  <a:srgbClr val="FFFF00"/>
                </a:solidFill>
                <a:latin typeface="Comic Sans MS" pitchFamily="66" charset="0"/>
              </a:rPr>
              <a:t>2. </a:t>
            </a:r>
            <a:r>
              <a:rPr lang="tr-TR" sz="2400" dirty="0" err="1">
                <a:latin typeface="Comic Sans MS" pitchFamily="66" charset="0"/>
              </a:rPr>
              <a:t>Sekonder</a:t>
            </a:r>
            <a:r>
              <a:rPr lang="tr-TR" sz="2400" dirty="0">
                <a:latin typeface="Comic Sans MS" pitchFamily="66" charset="0"/>
              </a:rPr>
              <a:t> ve Tersiyer nedenler</a:t>
            </a:r>
            <a:r>
              <a:rPr lang="tr-TR" dirty="0">
                <a:latin typeface="Comic Sans MS" pitchFamily="66" charset="0"/>
              </a:rPr>
              <a:t> </a:t>
            </a:r>
          </a:p>
          <a:p>
            <a:pPr marL="342900" indent="-342900" eaLnBrk="0" hangingPunct="0"/>
            <a:r>
              <a:rPr lang="tr-TR" dirty="0">
                <a:latin typeface="Comic Sans MS" pitchFamily="66" charset="0"/>
              </a:rPr>
              <a:t>     a</a:t>
            </a:r>
            <a:r>
              <a:rPr lang="tr-TR" dirty="0">
                <a:solidFill>
                  <a:srgbClr val="FFFF00"/>
                </a:solidFill>
                <a:latin typeface="Comic Sans MS" pitchFamily="66" charset="0"/>
              </a:rPr>
              <a:t>. </a:t>
            </a:r>
            <a:r>
              <a:rPr lang="tr-TR" b="1" dirty="0" err="1">
                <a:latin typeface="Comic Sans MS" pitchFamily="66" charset="0"/>
              </a:rPr>
              <a:t>Hipofizer</a:t>
            </a:r>
            <a:r>
              <a:rPr lang="tr-TR" b="1" dirty="0">
                <a:latin typeface="Comic Sans MS" pitchFamily="66" charset="0"/>
              </a:rPr>
              <a:t> (</a:t>
            </a:r>
            <a:r>
              <a:rPr lang="tr-TR" b="1" dirty="0" err="1">
                <a:latin typeface="Comic Sans MS" pitchFamily="66" charset="0"/>
              </a:rPr>
              <a:t>sekonder</a:t>
            </a:r>
            <a:r>
              <a:rPr lang="tr-TR" b="1" dirty="0">
                <a:latin typeface="Comic Sans MS" pitchFamily="66" charset="0"/>
              </a:rPr>
              <a:t>)</a:t>
            </a:r>
          </a:p>
          <a:p>
            <a:pPr marL="342900" indent="-342900" eaLnBrk="0" hangingPunct="0"/>
            <a:r>
              <a:rPr lang="tr-TR" dirty="0">
                <a:latin typeface="Comic Sans MS" pitchFamily="66" charset="0"/>
              </a:rPr>
              <a:t>         - </a:t>
            </a:r>
            <a:r>
              <a:rPr lang="tr-TR" dirty="0" err="1">
                <a:latin typeface="Comic Sans MS" pitchFamily="66" charset="0"/>
              </a:rPr>
              <a:t>Panhipopitüitarizm</a:t>
            </a:r>
            <a:endParaRPr lang="tr-TR" dirty="0">
              <a:latin typeface="Comic Sans MS" pitchFamily="66" charset="0"/>
            </a:endParaRPr>
          </a:p>
          <a:p>
            <a:pPr marL="342900" indent="-342900" eaLnBrk="0" hangingPunct="0"/>
            <a:r>
              <a:rPr lang="tr-TR" dirty="0">
                <a:latin typeface="Comic Sans MS" pitchFamily="66" charset="0"/>
              </a:rPr>
              <a:t>         - İzole TSH </a:t>
            </a:r>
            <a:r>
              <a:rPr lang="tr-TR" dirty="0" smtClean="0">
                <a:latin typeface="Comic Sans MS" pitchFamily="66" charset="0"/>
              </a:rPr>
              <a:t>eksikliği </a:t>
            </a:r>
            <a:endParaRPr lang="tr-TR" dirty="0">
              <a:latin typeface="Comic Sans MS" pitchFamily="66" charset="0"/>
            </a:endParaRPr>
          </a:p>
          <a:p>
            <a:pPr marL="342900" indent="-342900" eaLnBrk="0" hangingPunct="0"/>
            <a:r>
              <a:rPr lang="tr-TR" dirty="0">
                <a:latin typeface="Comic Sans MS" pitchFamily="66" charset="0"/>
              </a:rPr>
              <a:t>     b. </a:t>
            </a:r>
            <a:r>
              <a:rPr lang="tr-TR" b="1" dirty="0" err="1">
                <a:latin typeface="Comic Sans MS" pitchFamily="66" charset="0"/>
              </a:rPr>
              <a:t>Hipotalamik</a:t>
            </a:r>
            <a:r>
              <a:rPr lang="tr-TR" b="1" dirty="0">
                <a:latin typeface="Comic Sans MS" pitchFamily="66" charset="0"/>
              </a:rPr>
              <a:t> (tersiyer)</a:t>
            </a:r>
          </a:p>
          <a:p>
            <a:pPr marL="342900" indent="-342900" eaLnBrk="0" hangingPunct="0"/>
            <a:r>
              <a:rPr lang="tr-TR" dirty="0">
                <a:latin typeface="Comic Sans MS" pitchFamily="66" charset="0"/>
              </a:rPr>
              <a:t>         - Doğumsal</a:t>
            </a:r>
          </a:p>
          <a:p>
            <a:pPr marL="342900" indent="-342900" eaLnBrk="0" hangingPunct="0"/>
            <a:r>
              <a:rPr lang="tr-TR" dirty="0">
                <a:latin typeface="Comic Sans MS" pitchFamily="66" charset="0"/>
              </a:rPr>
              <a:t>         - </a:t>
            </a:r>
            <a:r>
              <a:rPr lang="tr-TR" dirty="0" err="1">
                <a:latin typeface="Comic Sans MS" pitchFamily="66" charset="0"/>
              </a:rPr>
              <a:t>İnfeksiyon</a:t>
            </a:r>
            <a:r>
              <a:rPr lang="tr-TR" dirty="0">
                <a:latin typeface="Comic Sans MS" pitchFamily="66" charset="0"/>
              </a:rPr>
              <a:t> </a:t>
            </a:r>
          </a:p>
          <a:p>
            <a:pPr marL="342900" indent="-342900" eaLnBrk="0" hangingPunct="0"/>
            <a:r>
              <a:rPr lang="tr-TR" dirty="0">
                <a:latin typeface="Comic Sans MS" pitchFamily="66" charset="0"/>
              </a:rPr>
              <a:t>         - </a:t>
            </a:r>
            <a:r>
              <a:rPr lang="tr-TR" dirty="0" err="1">
                <a:latin typeface="Comic Sans MS" pitchFamily="66" charset="0"/>
              </a:rPr>
              <a:t>İnfiltrasyon</a:t>
            </a:r>
            <a:r>
              <a:rPr lang="tr-TR" dirty="0">
                <a:latin typeface="Comic Sans MS" pitchFamily="66" charset="0"/>
              </a:rPr>
              <a:t> </a:t>
            </a:r>
          </a:p>
          <a:p>
            <a:pPr marL="342900" indent="-342900" eaLnBrk="0" hangingPunct="0"/>
            <a:r>
              <a:rPr lang="tr-TR" sz="2400" dirty="0">
                <a:solidFill>
                  <a:srgbClr val="FFFF00"/>
                </a:solidFill>
                <a:latin typeface="Comic Sans MS" pitchFamily="66" charset="0"/>
              </a:rPr>
              <a:t>3. </a:t>
            </a:r>
            <a:r>
              <a:rPr lang="tr-TR" sz="2400" dirty="0">
                <a:latin typeface="Comic Sans MS" pitchFamily="66" charset="0"/>
              </a:rPr>
              <a:t>Geçici </a:t>
            </a:r>
            <a:r>
              <a:rPr lang="tr-TR" sz="2400" dirty="0" err="1">
                <a:latin typeface="Comic Sans MS" pitchFamily="66" charset="0"/>
              </a:rPr>
              <a:t>hipotiroidizm</a:t>
            </a:r>
            <a:r>
              <a:rPr lang="tr-TR" dirty="0">
                <a:latin typeface="Comic Sans MS" pitchFamily="66" charset="0"/>
              </a:rPr>
              <a:t> </a:t>
            </a:r>
          </a:p>
          <a:p>
            <a:pPr marL="342900" indent="-342900" eaLnBrk="0" hangingPunct="0"/>
            <a:r>
              <a:rPr lang="tr-TR" dirty="0">
                <a:latin typeface="Comic Sans MS" pitchFamily="66" charset="0"/>
              </a:rPr>
              <a:t>         - Uzun süreli </a:t>
            </a:r>
            <a:r>
              <a:rPr lang="tr-TR" dirty="0" err="1">
                <a:latin typeface="Comic Sans MS" pitchFamily="66" charset="0"/>
              </a:rPr>
              <a:t>tiroid</a:t>
            </a:r>
            <a:r>
              <a:rPr lang="tr-TR" dirty="0">
                <a:latin typeface="Comic Sans MS" pitchFamily="66" charset="0"/>
              </a:rPr>
              <a:t> hormon tedavisinin bırakılması </a:t>
            </a:r>
          </a:p>
          <a:p>
            <a:pPr marL="342900" indent="-342900" eaLnBrk="0" hangingPunct="0"/>
            <a:r>
              <a:rPr lang="tr-TR" dirty="0">
                <a:latin typeface="Comic Sans MS" pitchFamily="66" charset="0"/>
              </a:rPr>
              <a:t>         - </a:t>
            </a:r>
            <a:r>
              <a:rPr lang="tr-TR" dirty="0" err="1">
                <a:latin typeface="Comic Sans MS" pitchFamily="66" charset="0"/>
              </a:rPr>
              <a:t>Toksik</a:t>
            </a:r>
            <a:r>
              <a:rPr lang="tr-TR" dirty="0">
                <a:latin typeface="Comic Sans MS" pitchFamily="66" charset="0"/>
              </a:rPr>
              <a:t> adenomun </a:t>
            </a:r>
            <a:r>
              <a:rPr lang="tr-TR" dirty="0" smtClean="0">
                <a:latin typeface="Comic Sans MS" pitchFamily="66" charset="0"/>
              </a:rPr>
              <a:t>çıkarılması</a:t>
            </a:r>
            <a:endParaRPr lang="tr-TR" dirty="0">
              <a:latin typeface="Comic Sans MS" pitchFamily="66" charset="0"/>
            </a:endParaRPr>
          </a:p>
          <a:p>
            <a:pPr marL="342900" indent="-342900" eaLnBrk="0" hangingPunct="0"/>
            <a:r>
              <a:rPr lang="tr-TR" dirty="0">
                <a:latin typeface="Comic Sans MS" pitchFamily="66" charset="0"/>
              </a:rPr>
              <a:t>         - </a:t>
            </a:r>
            <a:r>
              <a:rPr lang="tr-TR" dirty="0" err="1">
                <a:latin typeface="Comic Sans MS" pitchFamily="66" charset="0"/>
              </a:rPr>
              <a:t>Subakut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tiroidit</a:t>
            </a:r>
            <a:r>
              <a:rPr lang="tr-TR" dirty="0">
                <a:latin typeface="Comic Sans MS" pitchFamily="66" charset="0"/>
              </a:rPr>
              <a:t> </a:t>
            </a:r>
          </a:p>
          <a:p>
            <a:pPr marL="342900" indent="-342900" eaLnBrk="0" hangingPunct="0"/>
            <a:r>
              <a:rPr lang="tr-TR" dirty="0">
                <a:latin typeface="Comic Sans MS" pitchFamily="66" charset="0"/>
              </a:rPr>
              <a:t>         - Sessiz </a:t>
            </a:r>
            <a:r>
              <a:rPr lang="tr-TR" dirty="0" err="1">
                <a:latin typeface="Comic Sans MS" pitchFamily="66" charset="0"/>
              </a:rPr>
              <a:t>tiroidit</a:t>
            </a:r>
            <a:r>
              <a:rPr lang="tr-TR" dirty="0">
                <a:latin typeface="Comic Sans MS" pitchFamily="66" charset="0"/>
              </a:rPr>
              <a:t> </a:t>
            </a:r>
          </a:p>
          <a:p>
            <a:pPr marL="342900" indent="-342900" eaLnBrk="0" hangingPunct="0"/>
            <a:r>
              <a:rPr lang="tr-TR" dirty="0">
                <a:latin typeface="Comic Sans MS" pitchFamily="66" charset="0"/>
              </a:rPr>
              <a:t>         - </a:t>
            </a:r>
            <a:r>
              <a:rPr lang="tr-TR" dirty="0" err="1" smtClean="0">
                <a:latin typeface="Comic Sans MS" pitchFamily="66" charset="0"/>
              </a:rPr>
              <a:t>TSHresAb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plasental</a:t>
            </a:r>
            <a:r>
              <a:rPr lang="tr-TR" dirty="0">
                <a:latin typeface="Comic Sans MS" pitchFamily="66" charset="0"/>
              </a:rPr>
              <a:t> geçişine bağlı </a:t>
            </a:r>
            <a:r>
              <a:rPr lang="tr-TR" dirty="0" err="1" smtClean="0">
                <a:latin typeface="Comic Sans MS" pitchFamily="66" charset="0"/>
              </a:rPr>
              <a:t>neonatal</a:t>
            </a:r>
            <a:endParaRPr lang="tr-TR" dirty="0">
              <a:latin typeface="Comic Sans MS" pitchFamily="66" charset="0"/>
            </a:endParaRPr>
          </a:p>
          <a:p>
            <a:pPr marL="342900" indent="-342900" eaLnBrk="0" hangingPunct="0"/>
            <a:r>
              <a:rPr lang="tr-TR" dirty="0">
                <a:latin typeface="Comic Sans MS" pitchFamily="66" charset="0"/>
              </a:rPr>
              <a:t>         - </a:t>
            </a:r>
            <a:r>
              <a:rPr lang="tr-TR" dirty="0" err="1">
                <a:latin typeface="Comic Sans MS" pitchFamily="66" charset="0"/>
              </a:rPr>
              <a:t>Antitroid</a:t>
            </a:r>
            <a:r>
              <a:rPr lang="tr-TR" dirty="0">
                <a:latin typeface="Comic Sans MS" pitchFamily="66" charset="0"/>
              </a:rPr>
              <a:t> ajanlarla tedavi sırasında </a:t>
            </a:r>
          </a:p>
          <a:p>
            <a:pPr marL="342900" indent="-342900" eaLnBrk="0" hangingPunct="0"/>
            <a:r>
              <a:rPr lang="tr-TR" sz="2000" dirty="0">
                <a:solidFill>
                  <a:srgbClr val="FFFF00"/>
                </a:solidFill>
                <a:latin typeface="Comic Sans MS" pitchFamily="66" charset="0"/>
              </a:rPr>
              <a:t>4</a:t>
            </a:r>
            <a:r>
              <a:rPr lang="tr-TR" sz="2800" dirty="0">
                <a:solidFill>
                  <a:srgbClr val="FFFF00"/>
                </a:solidFill>
                <a:latin typeface="Comic Sans MS" pitchFamily="66" charset="0"/>
              </a:rPr>
              <a:t>.</a:t>
            </a:r>
            <a:r>
              <a:rPr lang="tr-TR" sz="2400" dirty="0">
                <a:latin typeface="Comic Sans MS" pitchFamily="66" charset="0"/>
              </a:rPr>
              <a:t> Tüketim (</a:t>
            </a:r>
            <a:r>
              <a:rPr lang="tr-TR" sz="2400" dirty="0" err="1">
                <a:latin typeface="Comic Sans MS" pitchFamily="66" charset="0"/>
              </a:rPr>
              <a:t>consumption</a:t>
            </a:r>
            <a:r>
              <a:rPr lang="tr-TR" sz="2400" dirty="0">
                <a:latin typeface="Comic Sans MS" pitchFamily="66" charset="0"/>
              </a:rPr>
              <a:t>) </a:t>
            </a:r>
            <a:r>
              <a:rPr lang="tr-TR" sz="2400" dirty="0" err="1">
                <a:latin typeface="Comic Sans MS" pitchFamily="66" charset="0"/>
              </a:rPr>
              <a:t>hipotiroidizmi</a:t>
            </a:r>
            <a:r>
              <a:rPr lang="tr-TR" sz="2400" dirty="0">
                <a:latin typeface="Comic Sans MS" pitchFamily="66" charset="0"/>
              </a:rPr>
              <a:t>:</a:t>
            </a:r>
            <a:r>
              <a:rPr lang="tr-TR" dirty="0">
                <a:latin typeface="Comic Sans MS" pitchFamily="66" charset="0"/>
              </a:rPr>
              <a:t> Büyük </a:t>
            </a:r>
            <a:r>
              <a:rPr lang="tr-TR" dirty="0" err="1">
                <a:latin typeface="Comic Sans MS" pitchFamily="66" charset="0"/>
              </a:rPr>
              <a:t>hemanjiom</a:t>
            </a:r>
            <a:r>
              <a:rPr lang="tr-TR" dirty="0">
                <a:latin typeface="Comic Sans MS" pitchFamily="66" charset="0"/>
              </a:rPr>
              <a:t> veya </a:t>
            </a:r>
            <a:r>
              <a:rPr lang="tr-TR" dirty="0" err="1">
                <a:latin typeface="Comic Sans MS" pitchFamily="66" charset="0"/>
              </a:rPr>
              <a:t>hemanjioendotelyomalarda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deiyodinaz</a:t>
            </a:r>
            <a:r>
              <a:rPr lang="tr-TR" dirty="0">
                <a:latin typeface="Comic Sans MS" pitchFamily="66" charset="0"/>
              </a:rPr>
              <a:t> 3 (D3) ekspresyonuna bağlı </a:t>
            </a:r>
            <a:r>
              <a:rPr lang="tr-TR" dirty="0" err="1">
                <a:latin typeface="Comic Sans MS" pitchFamily="66" charset="0"/>
              </a:rPr>
              <a:t>tiroid</a:t>
            </a:r>
            <a:r>
              <a:rPr lang="tr-TR" dirty="0">
                <a:latin typeface="Comic Sans MS" pitchFamily="66" charset="0"/>
              </a:rPr>
              <a:t> hormonlarının süratli yıkımı </a:t>
            </a:r>
            <a:r>
              <a:rPr lang="tr-TR" sz="2400" dirty="0">
                <a:latin typeface="Comic Sans MS" pitchFamily="66" charset="0"/>
              </a:rPr>
              <a:t> </a:t>
            </a:r>
          </a:p>
          <a:p>
            <a:pPr marL="342900" indent="-342900" eaLnBrk="0" hangingPunct="0"/>
            <a:r>
              <a:rPr lang="tr-TR" sz="2400" dirty="0">
                <a:solidFill>
                  <a:srgbClr val="FFFF00"/>
                </a:solidFill>
                <a:latin typeface="Comic Sans MS" pitchFamily="66" charset="0"/>
              </a:rPr>
              <a:t>5.</a:t>
            </a:r>
            <a:r>
              <a:rPr lang="tr-TR" sz="2400" dirty="0">
                <a:latin typeface="Comic Sans MS" pitchFamily="66" charset="0"/>
              </a:rPr>
              <a:t> </a:t>
            </a:r>
            <a:r>
              <a:rPr lang="tr-TR" sz="2400" dirty="0" err="1">
                <a:latin typeface="Comic Sans MS" pitchFamily="66" charset="0"/>
              </a:rPr>
              <a:t>Tiroid</a:t>
            </a:r>
            <a:r>
              <a:rPr lang="tr-TR" sz="2400" dirty="0">
                <a:latin typeface="Comic Sans MS" pitchFamily="66" charset="0"/>
              </a:rPr>
              <a:t> hormonlarına genel doku duyarsızlığı</a:t>
            </a:r>
            <a:r>
              <a:rPr lang="tr-TR" dirty="0"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435975" cy="1143000"/>
          </a:xfrm>
        </p:spPr>
        <p:txBody>
          <a:bodyPr/>
          <a:lstStyle/>
          <a:p>
            <a:r>
              <a:rPr lang="tr-TR" sz="2800" smtClean="0">
                <a:latin typeface="Comic Sans MS" pitchFamily="66" charset="0"/>
              </a:rPr>
              <a:t>Erişkin Hipotiroidizminde Klinik Belirti ve Bulgular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2532063" y="1879600"/>
            <a:ext cx="4213225" cy="3741738"/>
          </a:xfrm>
        </p:spPr>
        <p:txBody>
          <a:bodyPr/>
          <a:lstStyle/>
          <a:p>
            <a:pPr marL="357188" indent="-357188">
              <a:buFont typeface="Monotype Sorts"/>
              <a:buAutoNum type="arabicPeriod"/>
            </a:pPr>
            <a:r>
              <a:rPr lang="tr-TR" sz="2400" smtClean="0">
                <a:latin typeface="Comic Sans MS" pitchFamily="66" charset="0"/>
              </a:rPr>
              <a:t>Deri ve ekleri</a:t>
            </a:r>
          </a:p>
          <a:p>
            <a:pPr marL="357188" indent="-357188">
              <a:buFont typeface="Monotype Sorts"/>
              <a:buAutoNum type="arabicPeriod"/>
            </a:pPr>
            <a:r>
              <a:rPr lang="tr-TR" sz="2400" smtClean="0">
                <a:latin typeface="Comic Sans MS" pitchFamily="66" charset="0"/>
              </a:rPr>
              <a:t>Kardiyovasküler sistem</a:t>
            </a:r>
          </a:p>
          <a:p>
            <a:pPr marL="357188" indent="-357188">
              <a:buFont typeface="Monotype Sorts"/>
              <a:buAutoNum type="arabicPeriod"/>
            </a:pPr>
            <a:r>
              <a:rPr lang="tr-TR" sz="2400" smtClean="0">
                <a:latin typeface="Comic Sans MS" pitchFamily="66" charset="0"/>
              </a:rPr>
              <a:t>Solunum sistemi</a:t>
            </a:r>
          </a:p>
          <a:p>
            <a:pPr marL="357188" indent="-357188">
              <a:buFont typeface="Monotype Sorts"/>
              <a:buAutoNum type="arabicPeriod"/>
            </a:pPr>
            <a:r>
              <a:rPr lang="tr-TR" sz="2400" smtClean="0">
                <a:latin typeface="Comic Sans MS" pitchFamily="66" charset="0"/>
              </a:rPr>
              <a:t>Mide-barsak sistemi</a:t>
            </a:r>
          </a:p>
          <a:p>
            <a:pPr marL="357188" indent="-357188">
              <a:buFont typeface="Monotype Sorts"/>
              <a:buAutoNum type="arabicPeriod"/>
            </a:pPr>
            <a:r>
              <a:rPr lang="tr-TR" sz="2400" smtClean="0">
                <a:latin typeface="Comic Sans MS" pitchFamily="66" charset="0"/>
              </a:rPr>
              <a:t>Nöromüsküler sistem</a:t>
            </a:r>
          </a:p>
          <a:p>
            <a:pPr marL="357188" indent="-357188">
              <a:buFont typeface="Monotype Sorts"/>
              <a:buAutoNum type="arabicPeriod"/>
            </a:pPr>
            <a:r>
              <a:rPr lang="tr-TR" sz="2400" smtClean="0">
                <a:latin typeface="Comic Sans MS" pitchFamily="66" charset="0"/>
              </a:rPr>
              <a:t>Merkezi sinir sistemi</a:t>
            </a:r>
          </a:p>
          <a:p>
            <a:pPr marL="357188" indent="-357188">
              <a:buFont typeface="Monotype Sorts"/>
              <a:buAutoNum type="arabicPeriod"/>
            </a:pPr>
            <a:r>
              <a:rPr lang="tr-TR" sz="2400" smtClean="0">
                <a:latin typeface="Comic Sans MS" pitchFamily="66" charset="0"/>
              </a:rPr>
              <a:t>Böbrek fonksiyonları</a:t>
            </a:r>
          </a:p>
          <a:p>
            <a:pPr marL="357188" indent="-357188">
              <a:buFont typeface="Monotype Sorts"/>
              <a:buAutoNum type="arabicPeriod"/>
            </a:pPr>
            <a:r>
              <a:rPr lang="tr-TR" sz="2400" smtClean="0">
                <a:latin typeface="Comic Sans MS" pitchFamily="66" charset="0"/>
              </a:rPr>
              <a:t>Hematolojik sistem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nk kita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513" y="620713"/>
            <a:ext cx="3995737" cy="541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oup 2"/>
          <p:cNvGrpSpPr>
            <a:grpSpLocks/>
          </p:cNvGrpSpPr>
          <p:nvPr/>
        </p:nvGrpSpPr>
        <p:grpSpPr bwMode="auto">
          <a:xfrm>
            <a:off x="252413" y="1700213"/>
            <a:ext cx="8064500" cy="3816350"/>
            <a:chOff x="798" y="1029"/>
            <a:chExt cx="4032" cy="2330"/>
          </a:xfrm>
        </p:grpSpPr>
        <p:sp>
          <p:nvSpPr>
            <p:cNvPr id="44037" name="Text Box 3"/>
            <p:cNvSpPr txBox="1">
              <a:spLocks noChangeArrowheads="1"/>
            </p:cNvSpPr>
            <p:nvPr/>
          </p:nvSpPr>
          <p:spPr bwMode="auto">
            <a:xfrm>
              <a:off x="2238" y="1029"/>
              <a:ext cx="1267" cy="40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tr-TR">
                  <a:latin typeface="Comic Sans MS" pitchFamily="66" charset="0"/>
                  <a:cs typeface="Times New Roman" pitchFamily="18" charset="0"/>
                </a:rPr>
                <a:t>Hipotiroidizmin klinik şüphesi</a:t>
              </a:r>
              <a:endParaRPr lang="tr-TR" sz="2800">
                <a:latin typeface="Comic Sans MS" pitchFamily="66" charset="0"/>
              </a:endParaRPr>
            </a:p>
          </p:txBody>
        </p:sp>
        <p:sp>
          <p:nvSpPr>
            <p:cNvPr id="44038" name="Text Box 4"/>
            <p:cNvSpPr txBox="1">
              <a:spLocks noChangeArrowheads="1"/>
            </p:cNvSpPr>
            <p:nvPr/>
          </p:nvSpPr>
          <p:spPr bwMode="auto">
            <a:xfrm>
              <a:off x="2238" y="1935"/>
              <a:ext cx="1267" cy="34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tr-TR">
                  <a:latin typeface="Comic Sans MS" pitchFamily="66" charset="0"/>
                  <a:cs typeface="Times New Roman" pitchFamily="18" charset="0"/>
                </a:rPr>
                <a:t>ST</a:t>
              </a:r>
              <a:r>
                <a:rPr lang="tr-TR" baseline="-30000">
                  <a:latin typeface="Comic Sans MS" pitchFamily="66" charset="0"/>
                  <a:cs typeface="Times New Roman" pitchFamily="18" charset="0"/>
                </a:rPr>
                <a:t>4</a:t>
              </a:r>
              <a:r>
                <a:rPr lang="tr-TR">
                  <a:latin typeface="Comic Sans MS" pitchFamily="66" charset="0"/>
                  <a:cs typeface="Times New Roman" pitchFamily="18" charset="0"/>
                </a:rPr>
                <a:t> ve TSH ölçümü</a:t>
              </a:r>
              <a:endParaRPr lang="tr-TR" sz="2800">
                <a:latin typeface="Comic Sans MS" pitchFamily="66" charset="0"/>
              </a:endParaRPr>
            </a:p>
          </p:txBody>
        </p:sp>
        <p:sp>
          <p:nvSpPr>
            <p:cNvPr id="44039" name="Text Box 5"/>
            <p:cNvSpPr txBox="1">
              <a:spLocks noChangeArrowheads="1"/>
            </p:cNvSpPr>
            <p:nvPr/>
          </p:nvSpPr>
          <p:spPr bwMode="auto">
            <a:xfrm>
              <a:off x="798" y="2807"/>
              <a:ext cx="749" cy="5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tr-TR" sz="1400">
                  <a:latin typeface="Comic Sans MS" pitchFamily="66" charset="0"/>
                  <a:cs typeface="Times New Roman" pitchFamily="18" charset="0"/>
                </a:rPr>
                <a:t>ST</a:t>
              </a:r>
              <a:r>
                <a:rPr lang="tr-TR" sz="1400" baseline="-30000">
                  <a:latin typeface="Comic Sans MS" pitchFamily="66" charset="0"/>
                  <a:cs typeface="Times New Roman" pitchFamily="18" charset="0"/>
                </a:rPr>
                <a:t>4</a:t>
              </a:r>
              <a:r>
                <a:rPr lang="tr-TR" sz="1400">
                  <a:latin typeface="Comic Sans MS" pitchFamily="66" charset="0"/>
                  <a:cs typeface="Times New Roman" pitchFamily="18" charset="0"/>
                </a:rPr>
                <a:t> ve TSH normal</a:t>
              </a:r>
              <a:endParaRPr lang="tr-TR" sz="1000">
                <a:latin typeface="Comic Sans MS" pitchFamily="66" charset="0"/>
              </a:endParaRPr>
            </a:p>
            <a:p>
              <a:pPr algn="ctr" eaLnBrk="0" hangingPunct="0"/>
              <a:r>
                <a:rPr lang="tr-TR" sz="1400">
                  <a:latin typeface="Comic Sans MS" pitchFamily="66" charset="0"/>
                  <a:cs typeface="Times New Roman" pitchFamily="18" charset="0"/>
                </a:rPr>
                <a:t>ÖTİROİD </a:t>
              </a:r>
              <a:endParaRPr lang="tr-TR" sz="2000">
                <a:latin typeface="Comic Sans MS" pitchFamily="66" charset="0"/>
              </a:endParaRPr>
            </a:p>
          </p:txBody>
        </p:sp>
        <p:sp>
          <p:nvSpPr>
            <p:cNvPr id="44040" name="Text Box 6"/>
            <p:cNvSpPr txBox="1">
              <a:spLocks noChangeArrowheads="1"/>
            </p:cNvSpPr>
            <p:nvPr/>
          </p:nvSpPr>
          <p:spPr bwMode="auto">
            <a:xfrm>
              <a:off x="1594" y="2818"/>
              <a:ext cx="922" cy="53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tr-TR" sz="1400">
                  <a:latin typeface="Comic Sans MS" pitchFamily="66" charset="0"/>
                  <a:cs typeface="Times New Roman" pitchFamily="18" charset="0"/>
                </a:rPr>
                <a:t>ST</a:t>
              </a:r>
              <a:r>
                <a:rPr lang="tr-TR" sz="1400" baseline="-30000">
                  <a:latin typeface="Comic Sans MS" pitchFamily="66" charset="0"/>
                  <a:cs typeface="Times New Roman" pitchFamily="18" charset="0"/>
                </a:rPr>
                <a:t>4 </a:t>
              </a:r>
              <a:r>
                <a:rPr lang="tr-TR" sz="1400">
                  <a:latin typeface="Comic Sans MS" pitchFamily="66" charset="0"/>
                  <a:cs typeface="Times New Roman" pitchFamily="18" charset="0"/>
                </a:rPr>
                <a:t>düşük, </a:t>
              </a:r>
            </a:p>
            <a:p>
              <a:pPr algn="ctr"/>
              <a:r>
                <a:rPr lang="tr-TR" sz="1400">
                  <a:latin typeface="Comic Sans MS" pitchFamily="66" charset="0"/>
                  <a:cs typeface="Times New Roman" pitchFamily="18" charset="0"/>
                </a:rPr>
                <a:t>TSH yüksek </a:t>
              </a:r>
              <a:endParaRPr lang="tr-TR" sz="1000">
                <a:latin typeface="Comic Sans MS" pitchFamily="66" charset="0"/>
              </a:endParaRPr>
            </a:p>
            <a:p>
              <a:pPr algn="ctr" eaLnBrk="0" hangingPunct="0"/>
              <a:r>
                <a:rPr lang="tr-TR" sz="1300">
                  <a:latin typeface="Comic Sans MS" pitchFamily="66" charset="0"/>
                  <a:cs typeface="Times New Roman" pitchFamily="18" charset="0"/>
                </a:rPr>
                <a:t>PRİMER HİPOTİROİDİZM*  </a:t>
              </a:r>
              <a:endParaRPr lang="tr-TR" sz="2000">
                <a:latin typeface="Comic Sans MS" pitchFamily="66" charset="0"/>
              </a:endParaRPr>
            </a:p>
          </p:txBody>
        </p:sp>
        <p:sp>
          <p:nvSpPr>
            <p:cNvPr id="44041" name="Text Box 7"/>
            <p:cNvSpPr txBox="1">
              <a:spLocks noChangeArrowheads="1"/>
            </p:cNvSpPr>
            <p:nvPr/>
          </p:nvSpPr>
          <p:spPr bwMode="auto">
            <a:xfrm>
              <a:off x="2584" y="2824"/>
              <a:ext cx="1152" cy="5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tr-TR" sz="1400">
                  <a:latin typeface="Comic Sans MS" pitchFamily="66" charset="0"/>
                  <a:cs typeface="Times New Roman" pitchFamily="18" charset="0"/>
                </a:rPr>
                <a:t>ST</a:t>
              </a:r>
              <a:r>
                <a:rPr lang="tr-TR" sz="1400" baseline="-30000">
                  <a:latin typeface="Comic Sans MS" pitchFamily="66" charset="0"/>
                  <a:cs typeface="Times New Roman" pitchFamily="18" charset="0"/>
                </a:rPr>
                <a:t>4</a:t>
              </a:r>
              <a:r>
                <a:rPr lang="tr-TR" sz="1400">
                  <a:latin typeface="Comic Sans MS" pitchFamily="66" charset="0"/>
                  <a:cs typeface="Times New Roman" pitchFamily="18" charset="0"/>
                </a:rPr>
                <a:t> düşük, TSH normal veya düşük            </a:t>
              </a:r>
              <a:r>
                <a:rPr lang="tr-TR" sz="1400">
                  <a:latin typeface="Comic Sans MS" pitchFamily="66" charset="0"/>
                </a:rPr>
                <a:t>SEKONDER </a:t>
              </a:r>
              <a:r>
                <a:rPr lang="tr-TR" sz="1400">
                  <a:latin typeface="Comic Sans MS" pitchFamily="66" charset="0"/>
                  <a:cs typeface="Times New Roman" pitchFamily="18" charset="0"/>
                </a:rPr>
                <a:t>HİPOTİROİDİZM</a:t>
              </a:r>
              <a:endParaRPr lang="tr-TR" sz="2000">
                <a:latin typeface="Comic Sans MS" pitchFamily="66" charset="0"/>
              </a:endParaRPr>
            </a:p>
          </p:txBody>
        </p:sp>
        <p:sp>
          <p:nvSpPr>
            <p:cNvPr id="44042" name="Text Box 8"/>
            <p:cNvSpPr txBox="1">
              <a:spLocks noChangeArrowheads="1"/>
            </p:cNvSpPr>
            <p:nvPr/>
          </p:nvSpPr>
          <p:spPr bwMode="auto">
            <a:xfrm>
              <a:off x="3793" y="2821"/>
              <a:ext cx="1037" cy="5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tr-TR" sz="1400">
                  <a:latin typeface="Comic Sans MS" pitchFamily="66" charset="0"/>
                  <a:cs typeface="Times New Roman" pitchFamily="18" charset="0"/>
                </a:rPr>
                <a:t>ST</a:t>
              </a:r>
              <a:r>
                <a:rPr lang="tr-TR" sz="1400" baseline="-30000">
                  <a:latin typeface="Comic Sans MS" pitchFamily="66" charset="0"/>
                  <a:cs typeface="Times New Roman" pitchFamily="18" charset="0"/>
                </a:rPr>
                <a:t>4</a:t>
              </a:r>
              <a:r>
                <a:rPr lang="tr-TR" sz="1400">
                  <a:latin typeface="Comic Sans MS" pitchFamily="66" charset="0"/>
                  <a:cs typeface="Times New Roman" pitchFamily="18" charset="0"/>
                </a:rPr>
                <a:t> yüksek, TSH yüksek veya normal </a:t>
              </a:r>
            </a:p>
            <a:p>
              <a:pPr algn="ctr"/>
              <a:r>
                <a:rPr lang="tr-TR" sz="1300">
                  <a:latin typeface="Comic Sans MS" pitchFamily="66" charset="0"/>
                  <a:cs typeface="Times New Roman" pitchFamily="18" charset="0"/>
                </a:rPr>
                <a:t>TİROİD HORMONUNA DUYARSIZLIK</a:t>
              </a:r>
              <a:endParaRPr lang="tr-TR" sz="2000">
                <a:latin typeface="Comic Sans MS" pitchFamily="66" charset="0"/>
              </a:endParaRPr>
            </a:p>
          </p:txBody>
        </p:sp>
        <p:sp>
          <p:nvSpPr>
            <p:cNvPr id="44043" name="Line 9"/>
            <p:cNvSpPr>
              <a:spLocks noChangeShapeType="1"/>
            </p:cNvSpPr>
            <p:nvPr/>
          </p:nvSpPr>
          <p:spPr bwMode="auto">
            <a:xfrm>
              <a:off x="2814" y="1449"/>
              <a:ext cx="0" cy="40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44044" name="Line 10"/>
            <p:cNvSpPr>
              <a:spLocks noChangeShapeType="1"/>
            </p:cNvSpPr>
            <p:nvPr/>
          </p:nvSpPr>
          <p:spPr bwMode="auto">
            <a:xfrm>
              <a:off x="2987" y="2298"/>
              <a:ext cx="403" cy="4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44045" name="Line 11"/>
            <p:cNvSpPr>
              <a:spLocks noChangeShapeType="1"/>
            </p:cNvSpPr>
            <p:nvPr/>
          </p:nvSpPr>
          <p:spPr bwMode="auto">
            <a:xfrm flipH="1">
              <a:off x="1316" y="2298"/>
              <a:ext cx="1037" cy="4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44046" name="Line 12"/>
            <p:cNvSpPr>
              <a:spLocks noChangeShapeType="1"/>
            </p:cNvSpPr>
            <p:nvPr/>
          </p:nvSpPr>
          <p:spPr bwMode="auto">
            <a:xfrm flipH="1">
              <a:off x="2238" y="2298"/>
              <a:ext cx="346" cy="4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44047" name="Line 13"/>
            <p:cNvSpPr>
              <a:spLocks noChangeShapeType="1"/>
            </p:cNvSpPr>
            <p:nvPr/>
          </p:nvSpPr>
          <p:spPr bwMode="auto">
            <a:xfrm>
              <a:off x="3390" y="2298"/>
              <a:ext cx="979" cy="4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44035" name="Text Box 14"/>
          <p:cNvSpPr txBox="1">
            <a:spLocks noChangeArrowheads="1"/>
          </p:cNvSpPr>
          <p:nvPr/>
        </p:nvSpPr>
        <p:spPr bwMode="auto">
          <a:xfrm>
            <a:off x="2700338" y="404813"/>
            <a:ext cx="3671887" cy="8302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r-TR" sz="2400" b="1">
                <a:solidFill>
                  <a:schemeClr val="tx2"/>
                </a:solidFill>
                <a:latin typeface="Comic Sans MS" pitchFamily="66" charset="0"/>
              </a:rPr>
              <a:t>Hipotiroidizme tanısal  yaklaşım</a:t>
            </a:r>
          </a:p>
        </p:txBody>
      </p:sp>
      <p:sp>
        <p:nvSpPr>
          <p:cNvPr id="44036" name="Text Box 15"/>
          <p:cNvSpPr txBox="1">
            <a:spLocks noChangeArrowheads="1"/>
          </p:cNvSpPr>
          <p:nvPr/>
        </p:nvSpPr>
        <p:spPr bwMode="auto">
          <a:xfrm>
            <a:off x="519113" y="5926138"/>
            <a:ext cx="634365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tr-TR" sz="1600">
                <a:latin typeface="Comic Sans MS" pitchFamily="66" charset="0"/>
              </a:rPr>
              <a:t>* Anti TPO - Anti Tg yüksekliği primer sebepler lehine alınmalıdır</a:t>
            </a:r>
            <a:endParaRPr lang="en-US" sz="160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smtClean="0">
                <a:latin typeface="Comic Sans MS" pitchFamily="66" charset="0"/>
              </a:rPr>
              <a:t>Ayırıcı Tanı 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1649413" y="1879600"/>
            <a:ext cx="5095875" cy="3741738"/>
          </a:xfrm>
        </p:spPr>
        <p:txBody>
          <a:bodyPr/>
          <a:lstStyle/>
          <a:p>
            <a:pPr marL="357188" indent="-357188">
              <a:buFont typeface="Monotype Sorts"/>
              <a:buAutoNum type="arabicPeriod"/>
            </a:pPr>
            <a:r>
              <a:rPr lang="tr-TR" sz="2400" smtClean="0">
                <a:latin typeface="Comic Sans MS" pitchFamily="66" charset="0"/>
              </a:rPr>
              <a:t>Nefrotik sendrom</a:t>
            </a:r>
          </a:p>
          <a:p>
            <a:pPr marL="357188" indent="-357188">
              <a:buFont typeface="Monotype Sorts"/>
              <a:buAutoNum type="arabicPeriod"/>
            </a:pPr>
            <a:r>
              <a:rPr lang="tr-TR" sz="2400" smtClean="0">
                <a:latin typeface="Comic Sans MS" pitchFamily="66" charset="0"/>
              </a:rPr>
              <a:t>Kronik böbrek yetmezliği</a:t>
            </a:r>
          </a:p>
          <a:p>
            <a:pPr marL="357188" indent="-357188">
              <a:buFont typeface="Monotype Sorts"/>
              <a:buAutoNum type="arabicPeriod"/>
            </a:pPr>
            <a:r>
              <a:rPr lang="tr-TR" sz="2400" smtClean="0">
                <a:latin typeface="Comic Sans MS" pitchFamily="66" charset="0"/>
              </a:rPr>
              <a:t>Yaşlılık </a:t>
            </a:r>
          </a:p>
          <a:p>
            <a:pPr marL="357188" indent="-357188">
              <a:buFont typeface="Monotype Sorts"/>
              <a:buAutoNum type="arabicPeriod"/>
            </a:pPr>
            <a:r>
              <a:rPr lang="tr-TR" sz="2400" smtClean="0">
                <a:latin typeface="Comic Sans MS" pitchFamily="66" charset="0"/>
              </a:rPr>
              <a:t>Pernisiyöz Anemi</a:t>
            </a:r>
          </a:p>
          <a:p>
            <a:pPr marL="357188" indent="-357188">
              <a:buFont typeface="Monotype Sorts"/>
              <a:buAutoNum type="arabicPeriod"/>
            </a:pPr>
            <a:r>
              <a:rPr lang="tr-TR" sz="2400" smtClean="0">
                <a:latin typeface="Comic Sans MS" pitchFamily="66" charset="0"/>
              </a:rPr>
              <a:t>Ötiroid hasta Sendromu</a:t>
            </a:r>
          </a:p>
          <a:p>
            <a:pPr marL="357188" indent="-357188">
              <a:buFont typeface="Monotype Sorts"/>
              <a:buAutoNum type="arabicPeriod"/>
            </a:pPr>
            <a:r>
              <a:rPr lang="tr-TR" sz="2400" smtClean="0">
                <a:latin typeface="Comic Sans MS" pitchFamily="66" charset="0"/>
              </a:rPr>
              <a:t>Psikiyatrik Hastalıklar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361950" y="1203325"/>
            <a:ext cx="7954963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r>
              <a:rPr lang="tr-TR" sz="2400" b="1" dirty="0" err="1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Hashimoto</a:t>
            </a:r>
            <a:r>
              <a:rPr lang="tr-TR" sz="2400" b="1" dirty="0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tr-TR" sz="2400" b="1" dirty="0" err="1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Tiroiditi</a:t>
            </a:r>
            <a:r>
              <a:rPr lang="tr-TR" sz="2400" b="1" dirty="0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 ile görülen diğer </a:t>
            </a:r>
            <a:r>
              <a:rPr lang="tr-TR" sz="2400" b="1" dirty="0" smtClean="0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Oİ </a:t>
            </a:r>
            <a:r>
              <a:rPr lang="tr-TR" sz="2400" b="1" dirty="0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hastalıklar</a:t>
            </a:r>
            <a:endParaRPr lang="tr-TR" sz="24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graphicFrame>
        <p:nvGraphicFramePr>
          <p:cNvPr id="41993" name="Group 9"/>
          <p:cNvGraphicFramePr>
            <a:graphicFrameLocks noGrp="1"/>
          </p:cNvGraphicFramePr>
          <p:nvPr/>
        </p:nvGraphicFramePr>
        <p:xfrm>
          <a:off x="1903413" y="1878013"/>
          <a:ext cx="5407025" cy="4358640"/>
        </p:xfrm>
        <a:graphic>
          <a:graphicData uri="http://schemas.openxmlformats.org/drawingml/2006/table">
            <a:tbl>
              <a:tblPr/>
              <a:tblGrid>
                <a:gridCol w="5407025"/>
              </a:tblGrid>
              <a:tr h="3975100">
                <a:tc>
                  <a:txBody>
                    <a:bodyPr/>
                    <a:lstStyle/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" pitchFamily="2" charset="2"/>
                        <a:buChar char="v"/>
                        <a:tabLst>
                          <a:tab pos="593725" algn="l"/>
                        </a:tabLst>
                      </a:pPr>
                      <a:r>
                        <a:rPr kumimoji="0" lang="tr-T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Sjögren</a:t>
                      </a: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Sendromu</a:t>
                      </a: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" pitchFamily="2" charset="2"/>
                        <a:buChar char="v"/>
                        <a:tabLst>
                          <a:tab pos="593725" algn="l"/>
                        </a:tabLst>
                      </a:pPr>
                      <a:r>
                        <a:rPr kumimoji="0" lang="tr-T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Pernisiyöz</a:t>
                      </a: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Anemi</a:t>
                      </a: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" pitchFamily="2" charset="2"/>
                        <a:buChar char="v"/>
                        <a:tabLst>
                          <a:tab pos="593725" algn="l"/>
                        </a:tabLst>
                      </a:pPr>
                      <a:r>
                        <a:rPr kumimoji="0" lang="tr-T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Ramatoid</a:t>
                      </a: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tr-T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Artrit</a:t>
                      </a: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" pitchFamily="2" charset="2"/>
                        <a:buChar char="v"/>
                        <a:tabLst>
                          <a:tab pos="593725" algn="l"/>
                        </a:tabLst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Sistemik </a:t>
                      </a:r>
                      <a:r>
                        <a:rPr kumimoji="0" lang="tr-T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Lupus</a:t>
                      </a: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tr-T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eritematozus</a:t>
                      </a: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" pitchFamily="2" charset="2"/>
                        <a:buChar char="v"/>
                        <a:tabLst>
                          <a:tab pos="593725" algn="l"/>
                        </a:tabLst>
                      </a:pPr>
                      <a:r>
                        <a:rPr kumimoji="0" lang="tr-T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Progressif</a:t>
                      </a: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sistemik Skleroz</a:t>
                      </a: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" pitchFamily="2" charset="2"/>
                        <a:buChar char="v"/>
                        <a:tabLst>
                          <a:tab pos="593725" algn="l"/>
                        </a:tabLst>
                      </a:pPr>
                      <a:r>
                        <a:rPr kumimoji="0" lang="tr-T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Myastenia</a:t>
                      </a: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tr-T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Gravis</a:t>
                      </a: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" pitchFamily="2" charset="2"/>
                        <a:buChar char="v"/>
                        <a:tabLst>
                          <a:tab pos="593725" algn="l"/>
                        </a:tabLst>
                      </a:pPr>
                      <a:r>
                        <a:rPr kumimoji="0" lang="tr-T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Otoimmün</a:t>
                      </a: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Hepatit</a:t>
                      </a: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" pitchFamily="2" charset="2"/>
                        <a:buChar char="v"/>
                        <a:tabLst>
                          <a:tab pos="593725" algn="l"/>
                        </a:tabLst>
                      </a:pPr>
                      <a:r>
                        <a:rPr kumimoji="0" lang="tr-T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Primer</a:t>
                      </a: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tr-T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biliyer</a:t>
                      </a: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siroz</a:t>
                      </a: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" pitchFamily="2" charset="2"/>
                        <a:buChar char="v"/>
                        <a:tabLst>
                          <a:tab pos="593725" algn="l"/>
                        </a:tabLst>
                      </a:pPr>
                      <a:r>
                        <a:rPr kumimoji="0" lang="tr-T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Vitiligo</a:t>
                      </a: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" pitchFamily="2" charset="2"/>
                        <a:buChar char="v"/>
                        <a:tabLst>
                          <a:tab pos="593725" algn="l"/>
                        </a:tabLst>
                      </a:pPr>
                      <a:r>
                        <a:rPr kumimoji="0" lang="tr-T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Alopesia</a:t>
                      </a: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tr-T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Areata</a:t>
                      </a: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" pitchFamily="2" charset="2"/>
                        <a:buChar char="v"/>
                        <a:tabLst>
                          <a:tab pos="593725" algn="l"/>
                        </a:tabLst>
                      </a:pPr>
                      <a:r>
                        <a:rPr kumimoji="0" lang="tr-T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Renal</a:t>
                      </a: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tr-T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Tubuler</a:t>
                      </a: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tr-T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Asidoz</a:t>
                      </a: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" pitchFamily="2" charset="2"/>
                        <a:buChar char="v"/>
                        <a:tabLst>
                          <a:tab pos="593725" algn="l"/>
                        </a:tabLst>
                      </a:pPr>
                      <a:r>
                        <a:rPr kumimoji="0" lang="tr-T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Addison</a:t>
                      </a: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Hastalığı</a:t>
                      </a: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" pitchFamily="2" charset="2"/>
                        <a:buChar char="v"/>
                        <a:tabLst>
                          <a:tab pos="593725" algn="l"/>
                        </a:tabLst>
                      </a:pPr>
                      <a:r>
                        <a:rPr kumimoji="0" lang="tr-T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Hipoparatiroidizm</a:t>
                      </a: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" pitchFamily="2" charset="2"/>
                        <a:buChar char="v"/>
                        <a:tabLst>
                          <a:tab pos="593725" algn="l"/>
                        </a:tabLst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Tip 1 </a:t>
                      </a:r>
                      <a:r>
                        <a:rPr kumimoji="0" lang="tr-T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Diabetes</a:t>
                      </a: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tr-T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Mellitus</a:t>
                      </a: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2103040" y="404664"/>
            <a:ext cx="8229600" cy="1143000"/>
          </a:xfrm>
        </p:spPr>
        <p:txBody>
          <a:bodyPr/>
          <a:lstStyle/>
          <a:p>
            <a:r>
              <a:rPr lang="tr-TR" sz="3600" dirty="0" smtClean="0">
                <a:latin typeface="Comic Sans MS" pitchFamily="66" charset="0"/>
              </a:rPr>
              <a:t>   </a:t>
            </a:r>
            <a:r>
              <a:rPr lang="tr-TR" sz="3600" dirty="0" err="1" smtClean="0">
                <a:latin typeface="Comic Sans MS" pitchFamily="66" charset="0"/>
              </a:rPr>
              <a:t>Hipotiroidizm</a:t>
            </a:r>
            <a:endParaRPr lang="en-US" sz="3600" dirty="0" smtClean="0">
              <a:latin typeface="Comic Sans MS" pitchFamily="66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63899"/>
            <a:ext cx="8229600" cy="4389437"/>
          </a:xfrm>
        </p:spPr>
        <p:txBody>
          <a:bodyPr/>
          <a:lstStyle/>
          <a:p>
            <a:r>
              <a:rPr lang="tr-TR" sz="2000" dirty="0" err="1" smtClean="0">
                <a:latin typeface="Comic Sans MS" pitchFamily="66" charset="0"/>
              </a:rPr>
              <a:t>Levotiroksin</a:t>
            </a:r>
            <a:r>
              <a:rPr lang="tr-TR" sz="2000" dirty="0" smtClean="0">
                <a:latin typeface="Comic Sans MS" pitchFamily="66" charset="0"/>
              </a:rPr>
              <a:t>-LT4 </a:t>
            </a:r>
          </a:p>
          <a:p>
            <a:r>
              <a:rPr lang="tr-TR" sz="2000" dirty="0" err="1" smtClean="0">
                <a:latin typeface="Comic Sans MS" pitchFamily="66" charset="0"/>
              </a:rPr>
              <a:t>Levotiron</a:t>
            </a:r>
            <a:r>
              <a:rPr lang="tr-TR" sz="2000" dirty="0" smtClean="0">
                <a:latin typeface="Comic Sans MS" pitchFamily="66" charset="0"/>
              </a:rPr>
              <a:t> ® 25, 50, 75 , 100, 125, 150, 175, 200  </a:t>
            </a:r>
            <a:r>
              <a:rPr lang="en-US" sz="2000" dirty="0" smtClean="0">
                <a:latin typeface="Comic Sans MS" pitchFamily="66" charset="0"/>
              </a:rPr>
              <a:t>µ</a:t>
            </a:r>
            <a:r>
              <a:rPr lang="tr-TR" sz="2000" dirty="0" smtClean="0">
                <a:latin typeface="Comic Sans MS" pitchFamily="66" charset="0"/>
              </a:rPr>
              <a:t>g </a:t>
            </a:r>
            <a:r>
              <a:rPr lang="tr-TR" sz="2000" dirty="0" err="1" smtClean="0">
                <a:latin typeface="Comic Sans MS" pitchFamily="66" charset="0"/>
              </a:rPr>
              <a:t>tb</a:t>
            </a:r>
            <a:endParaRPr lang="tr-TR" sz="2000" dirty="0" smtClean="0">
              <a:latin typeface="Comic Sans MS" pitchFamily="66" charset="0"/>
            </a:endParaRPr>
          </a:p>
          <a:p>
            <a:r>
              <a:rPr lang="tr-TR" sz="2000" dirty="0" err="1" smtClean="0">
                <a:latin typeface="Comic Sans MS" pitchFamily="66" charset="0"/>
              </a:rPr>
              <a:t>Euthyrox</a:t>
            </a:r>
            <a:r>
              <a:rPr lang="tr-TR" sz="2000" smtClean="0">
                <a:latin typeface="Comic Sans MS" pitchFamily="66" charset="0"/>
              </a:rPr>
              <a:t> ®   </a:t>
            </a:r>
            <a:r>
              <a:rPr lang="tr-TR" sz="2000" dirty="0" smtClean="0">
                <a:latin typeface="Comic Sans MS" pitchFamily="66" charset="0"/>
              </a:rPr>
              <a:t>25, 50, 75</a:t>
            </a:r>
            <a:r>
              <a:rPr lang="tr-TR" sz="2000" smtClean="0">
                <a:latin typeface="Comic Sans MS" pitchFamily="66" charset="0"/>
              </a:rPr>
              <a:t>, 150 </a:t>
            </a:r>
            <a:r>
              <a:rPr lang="en-US" sz="2000" dirty="0" smtClean="0">
                <a:latin typeface="Comic Sans MS" pitchFamily="66" charset="0"/>
              </a:rPr>
              <a:t>µ</a:t>
            </a:r>
            <a:r>
              <a:rPr lang="tr-TR" sz="2000" dirty="0" smtClean="0">
                <a:latin typeface="Comic Sans MS" pitchFamily="66" charset="0"/>
              </a:rPr>
              <a:t>g </a:t>
            </a:r>
            <a:r>
              <a:rPr lang="tr-TR" sz="2000" dirty="0" err="1" smtClean="0">
                <a:latin typeface="Comic Sans MS" pitchFamily="66" charset="0"/>
              </a:rPr>
              <a:t>tb</a:t>
            </a:r>
            <a:endParaRPr lang="tr-TR" sz="2000" dirty="0" smtClean="0">
              <a:latin typeface="Comic Sans MS" pitchFamily="66" charset="0"/>
            </a:endParaRPr>
          </a:p>
          <a:p>
            <a:r>
              <a:rPr lang="tr-TR" sz="2000" dirty="0" err="1" smtClean="0">
                <a:latin typeface="Comic Sans MS" pitchFamily="66" charset="0"/>
              </a:rPr>
              <a:t>Tefor</a:t>
            </a:r>
            <a:r>
              <a:rPr lang="tr-TR" sz="2000" dirty="0" smtClean="0">
                <a:latin typeface="Comic Sans MS" pitchFamily="66" charset="0"/>
              </a:rPr>
              <a:t> 100 </a:t>
            </a:r>
            <a:r>
              <a:rPr lang="en-US" sz="2000" dirty="0" smtClean="0">
                <a:latin typeface="Comic Sans MS" pitchFamily="66" charset="0"/>
              </a:rPr>
              <a:t>µ</a:t>
            </a:r>
            <a:r>
              <a:rPr lang="tr-TR" sz="2000" dirty="0" smtClean="0">
                <a:latin typeface="Comic Sans MS" pitchFamily="66" charset="0"/>
              </a:rPr>
              <a:t>g </a:t>
            </a:r>
            <a:r>
              <a:rPr lang="tr-TR" sz="2000" dirty="0" err="1" smtClean="0">
                <a:latin typeface="Comic Sans MS" pitchFamily="66" charset="0"/>
              </a:rPr>
              <a:t>tb</a:t>
            </a:r>
            <a:endParaRPr lang="tr-TR" sz="2000" dirty="0" smtClean="0">
              <a:latin typeface="Comic Sans MS" pitchFamily="66" charset="0"/>
            </a:endParaRPr>
          </a:p>
          <a:p>
            <a:r>
              <a:rPr lang="tr-TR" sz="2000" dirty="0" smtClean="0">
                <a:latin typeface="Comic Sans MS" pitchFamily="66" charset="0"/>
              </a:rPr>
              <a:t>Genç hasta (50-75-100 </a:t>
            </a:r>
            <a:r>
              <a:rPr lang="en-US" sz="2000" dirty="0" smtClean="0">
                <a:latin typeface="Comic Sans MS" pitchFamily="66" charset="0"/>
              </a:rPr>
              <a:t>µ </a:t>
            </a:r>
            <a:r>
              <a:rPr lang="tr-TR" sz="2000" dirty="0" smtClean="0">
                <a:latin typeface="Comic Sans MS" pitchFamily="66" charset="0"/>
              </a:rPr>
              <a:t>g/gün </a:t>
            </a:r>
            <a:r>
              <a:rPr lang="tr-TR" sz="2000" dirty="0" err="1" smtClean="0">
                <a:latin typeface="Comic Sans MS" pitchFamily="66" charset="0"/>
              </a:rPr>
              <a:t>le</a:t>
            </a:r>
            <a:r>
              <a:rPr lang="tr-TR" sz="2000" dirty="0" smtClean="0">
                <a:latin typeface="Comic Sans MS" pitchFamily="66" charset="0"/>
              </a:rPr>
              <a:t> başla hızlı arttır) </a:t>
            </a:r>
          </a:p>
          <a:p>
            <a:r>
              <a:rPr lang="tr-TR" sz="2000" dirty="0" smtClean="0">
                <a:latin typeface="Comic Sans MS" pitchFamily="66" charset="0"/>
              </a:rPr>
              <a:t>Yaşlı hasta (12.5, 25, </a:t>
            </a:r>
            <a:r>
              <a:rPr lang="en-US" sz="2000" dirty="0" smtClean="0">
                <a:latin typeface="Comic Sans MS" pitchFamily="66" charset="0"/>
              </a:rPr>
              <a:t>µ</a:t>
            </a:r>
            <a:r>
              <a:rPr lang="tr-TR" sz="2000" dirty="0" smtClean="0">
                <a:latin typeface="Comic Sans MS" pitchFamily="66" charset="0"/>
              </a:rPr>
              <a:t>g/gün </a:t>
            </a:r>
            <a:r>
              <a:rPr lang="tr-TR" sz="2000" dirty="0" err="1" smtClean="0">
                <a:latin typeface="Comic Sans MS" pitchFamily="66" charset="0"/>
              </a:rPr>
              <a:t>le</a:t>
            </a:r>
            <a:r>
              <a:rPr lang="tr-TR" sz="2000" dirty="0" smtClean="0">
                <a:latin typeface="Comic Sans MS" pitchFamily="66" charset="0"/>
              </a:rPr>
              <a:t> başla yavaş arttır ASKH ya dikkat</a:t>
            </a:r>
          </a:p>
          <a:p>
            <a:r>
              <a:rPr lang="tr-TR" sz="2000" dirty="0" smtClean="0">
                <a:latin typeface="Comic Sans MS" pitchFamily="66" charset="0"/>
              </a:rPr>
              <a:t>Hedeflenen doza çıktıktan sonra 8-10 hafta sonra TSH kontrolü, </a:t>
            </a:r>
          </a:p>
          <a:p>
            <a:r>
              <a:rPr lang="tr-TR" sz="2000" dirty="0" smtClean="0">
                <a:latin typeface="Comic Sans MS" pitchFamily="66" charset="0"/>
              </a:rPr>
              <a:t>TSH halen  yüksek, 12.5, 25 </a:t>
            </a:r>
            <a:r>
              <a:rPr lang="en-US" sz="2000" dirty="0" smtClean="0">
                <a:latin typeface="Comic Sans MS" pitchFamily="66" charset="0"/>
              </a:rPr>
              <a:t>µ</a:t>
            </a:r>
            <a:r>
              <a:rPr lang="tr-TR" sz="2000" dirty="0" smtClean="0">
                <a:latin typeface="Comic Sans MS" pitchFamily="66" charset="0"/>
              </a:rPr>
              <a:t>g/gün gibi dozlarla arttır </a:t>
            </a:r>
          </a:p>
          <a:p>
            <a:r>
              <a:rPr lang="tr-TR" sz="2000" dirty="0" smtClean="0">
                <a:latin typeface="Comic Sans MS" pitchFamily="66" charset="0"/>
              </a:rPr>
              <a:t>TSH baskılı 0.0…. İlacı 12.5, 25 </a:t>
            </a:r>
            <a:r>
              <a:rPr lang="en-US" sz="2000" dirty="0" smtClean="0">
                <a:latin typeface="Comic Sans MS" pitchFamily="66" charset="0"/>
              </a:rPr>
              <a:t>µ</a:t>
            </a:r>
            <a:r>
              <a:rPr lang="tr-TR" sz="2000" dirty="0" smtClean="0">
                <a:latin typeface="Comic Sans MS" pitchFamily="66" charset="0"/>
              </a:rPr>
              <a:t>g/gün gibi dozlarla azalt    </a:t>
            </a:r>
            <a:endParaRPr lang="en-US" sz="2000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>
                <a:latin typeface="Comic Sans MS" pitchFamily="66" charset="0"/>
              </a:rPr>
              <a:t/>
            </a:r>
            <a:br>
              <a:rPr lang="tr-TR" dirty="0" smtClean="0">
                <a:latin typeface="Comic Sans MS" pitchFamily="66" charset="0"/>
              </a:rPr>
            </a:br>
            <a:r>
              <a:rPr lang="tr-TR" dirty="0" smtClean="0">
                <a:latin typeface="Comic Sans MS" pitchFamily="66" charset="0"/>
              </a:rPr>
              <a:t>Terminoloji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511550"/>
            <a:ext cx="8229600" cy="4525963"/>
          </a:xfrm>
        </p:spPr>
        <p:txBody>
          <a:bodyPr/>
          <a:lstStyle/>
          <a:p>
            <a:r>
              <a:rPr lang="tr-TR" smtClean="0">
                <a:latin typeface="Comic Sans MS" pitchFamily="66" charset="0"/>
              </a:rPr>
              <a:t>Tirotoksikozis</a:t>
            </a:r>
          </a:p>
          <a:p>
            <a:r>
              <a:rPr lang="tr-TR" smtClean="0">
                <a:latin typeface="Comic Sans MS" pitchFamily="66" charset="0"/>
              </a:rPr>
              <a:t>Hipertirodizm</a:t>
            </a:r>
          </a:p>
          <a:p>
            <a:endParaRPr lang="en-US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3203575" y="1196975"/>
            <a:ext cx="2305050" cy="11874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tr-TR" sz="2400" b="1">
                <a:latin typeface="Times New Roman" pitchFamily="18" charset="0"/>
              </a:rPr>
              <a:t>ÖTİROİD </a:t>
            </a:r>
          </a:p>
          <a:p>
            <a:pPr eaLnBrk="0" hangingPunct="0"/>
            <a:r>
              <a:rPr lang="tr-TR" sz="2400" b="1">
                <a:latin typeface="Times New Roman" pitchFamily="18" charset="0"/>
              </a:rPr>
              <a:t>   (BASİT)</a:t>
            </a:r>
          </a:p>
          <a:p>
            <a:pPr eaLnBrk="0" hangingPunct="0"/>
            <a:r>
              <a:rPr lang="tr-TR" sz="2400" b="1">
                <a:latin typeface="Times New Roman" pitchFamily="18" charset="0"/>
              </a:rPr>
              <a:t> guatr tipleri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55575" y="2955925"/>
            <a:ext cx="88598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tr-TR" sz="2400" b="1">
                <a:latin typeface="Times New Roman" pitchFamily="18" charset="0"/>
              </a:rPr>
              <a:t>ÖTİROİD  DİFFÜZ  GUATR       ÖTİROİD DİFFÜZ NODÜLER </a:t>
            </a:r>
          </a:p>
          <a:p>
            <a:pPr eaLnBrk="0" hangingPunct="0"/>
            <a:r>
              <a:rPr lang="tr-TR" sz="2400" b="1">
                <a:latin typeface="Times New Roman" pitchFamily="18" charset="0"/>
              </a:rPr>
              <a:t>						GUATR (ÖDNG)</a:t>
            </a:r>
          </a:p>
        </p:txBody>
      </p:sp>
      <p:sp>
        <p:nvSpPr>
          <p:cNvPr id="9220" name="Freeform 4"/>
          <p:cNvSpPr>
            <a:spLocks/>
          </p:cNvSpPr>
          <p:nvPr/>
        </p:nvSpPr>
        <p:spPr bwMode="auto">
          <a:xfrm>
            <a:off x="506413" y="3838575"/>
            <a:ext cx="3049587" cy="2790825"/>
          </a:xfrm>
          <a:custGeom>
            <a:avLst/>
            <a:gdLst>
              <a:gd name="T0" fmla="*/ 1194 w 2161"/>
              <a:gd name="T1" fmla="*/ 1317 h 1758"/>
              <a:gd name="T2" fmla="*/ 1312 w 2161"/>
              <a:gd name="T3" fmla="*/ 1422 h 1758"/>
              <a:gd name="T4" fmla="*/ 1421 w 2161"/>
              <a:gd name="T5" fmla="*/ 1517 h 1758"/>
              <a:gd name="T6" fmla="*/ 1558 w 2161"/>
              <a:gd name="T7" fmla="*/ 1610 h 1758"/>
              <a:gd name="T8" fmla="*/ 1686 w 2161"/>
              <a:gd name="T9" fmla="*/ 1652 h 1758"/>
              <a:gd name="T10" fmla="*/ 1822 w 2161"/>
              <a:gd name="T11" fmla="*/ 1652 h 1758"/>
              <a:gd name="T12" fmla="*/ 1959 w 2161"/>
              <a:gd name="T13" fmla="*/ 1589 h 1758"/>
              <a:gd name="T14" fmla="*/ 2059 w 2161"/>
              <a:gd name="T15" fmla="*/ 1454 h 1758"/>
              <a:gd name="T16" fmla="*/ 2123 w 2161"/>
              <a:gd name="T17" fmla="*/ 1317 h 1758"/>
              <a:gd name="T18" fmla="*/ 2150 w 2161"/>
              <a:gd name="T19" fmla="*/ 1161 h 1758"/>
              <a:gd name="T20" fmla="*/ 2160 w 2161"/>
              <a:gd name="T21" fmla="*/ 1004 h 1758"/>
              <a:gd name="T22" fmla="*/ 2160 w 2161"/>
              <a:gd name="T23" fmla="*/ 847 h 1758"/>
              <a:gd name="T24" fmla="*/ 2132 w 2161"/>
              <a:gd name="T25" fmla="*/ 690 h 1758"/>
              <a:gd name="T26" fmla="*/ 2077 w 2161"/>
              <a:gd name="T27" fmla="*/ 533 h 1758"/>
              <a:gd name="T28" fmla="*/ 2014 w 2161"/>
              <a:gd name="T29" fmla="*/ 397 h 1758"/>
              <a:gd name="T30" fmla="*/ 1932 w 2161"/>
              <a:gd name="T31" fmla="*/ 292 h 1758"/>
              <a:gd name="T32" fmla="*/ 1804 w 2161"/>
              <a:gd name="T33" fmla="*/ 240 h 1758"/>
              <a:gd name="T34" fmla="*/ 1668 w 2161"/>
              <a:gd name="T35" fmla="*/ 167 h 1758"/>
              <a:gd name="T36" fmla="*/ 1576 w 2161"/>
              <a:gd name="T37" fmla="*/ 209 h 1758"/>
              <a:gd name="T38" fmla="*/ 1503 w 2161"/>
              <a:gd name="T39" fmla="*/ 292 h 1758"/>
              <a:gd name="T40" fmla="*/ 1440 w 2161"/>
              <a:gd name="T41" fmla="*/ 377 h 1758"/>
              <a:gd name="T42" fmla="*/ 1339 w 2161"/>
              <a:gd name="T43" fmla="*/ 502 h 1758"/>
              <a:gd name="T44" fmla="*/ 1221 w 2161"/>
              <a:gd name="T45" fmla="*/ 617 h 1758"/>
              <a:gd name="T46" fmla="*/ 1129 w 2161"/>
              <a:gd name="T47" fmla="*/ 659 h 1758"/>
              <a:gd name="T48" fmla="*/ 1002 w 2161"/>
              <a:gd name="T49" fmla="*/ 544 h 1758"/>
              <a:gd name="T50" fmla="*/ 865 w 2161"/>
              <a:gd name="T51" fmla="*/ 387 h 1758"/>
              <a:gd name="T52" fmla="*/ 728 w 2161"/>
              <a:gd name="T53" fmla="*/ 282 h 1758"/>
              <a:gd name="T54" fmla="*/ 574 w 2161"/>
              <a:gd name="T55" fmla="*/ 125 h 1758"/>
              <a:gd name="T56" fmla="*/ 382 w 2161"/>
              <a:gd name="T57" fmla="*/ 10 h 1758"/>
              <a:gd name="T58" fmla="*/ 246 w 2161"/>
              <a:gd name="T59" fmla="*/ 0 h 1758"/>
              <a:gd name="T60" fmla="*/ 136 w 2161"/>
              <a:gd name="T61" fmla="*/ 62 h 1758"/>
              <a:gd name="T62" fmla="*/ 54 w 2161"/>
              <a:gd name="T63" fmla="*/ 209 h 1758"/>
              <a:gd name="T64" fmla="*/ 27 w 2161"/>
              <a:gd name="T65" fmla="*/ 377 h 1758"/>
              <a:gd name="T66" fmla="*/ 18 w 2161"/>
              <a:gd name="T67" fmla="*/ 564 h 1758"/>
              <a:gd name="T68" fmla="*/ 0 w 2161"/>
              <a:gd name="T69" fmla="*/ 722 h 1758"/>
              <a:gd name="T70" fmla="*/ 0 w 2161"/>
              <a:gd name="T71" fmla="*/ 847 h 1758"/>
              <a:gd name="T72" fmla="*/ 0 w 2161"/>
              <a:gd name="T73" fmla="*/ 972 h 1758"/>
              <a:gd name="T74" fmla="*/ 8 w 2161"/>
              <a:gd name="T75" fmla="*/ 1139 h 1758"/>
              <a:gd name="T76" fmla="*/ 45 w 2161"/>
              <a:gd name="T77" fmla="*/ 1265 h 1758"/>
              <a:gd name="T78" fmla="*/ 127 w 2161"/>
              <a:gd name="T79" fmla="*/ 1443 h 1758"/>
              <a:gd name="T80" fmla="*/ 246 w 2161"/>
              <a:gd name="T81" fmla="*/ 1589 h 1758"/>
              <a:gd name="T82" fmla="*/ 409 w 2161"/>
              <a:gd name="T83" fmla="*/ 1694 h 1758"/>
              <a:gd name="T84" fmla="*/ 655 w 2161"/>
              <a:gd name="T85" fmla="*/ 1757 h 1758"/>
              <a:gd name="T86" fmla="*/ 838 w 2161"/>
              <a:gd name="T87" fmla="*/ 1736 h 1758"/>
              <a:gd name="T88" fmla="*/ 984 w 2161"/>
              <a:gd name="T89" fmla="*/ 1632 h 1758"/>
              <a:gd name="T90" fmla="*/ 1029 w 2161"/>
              <a:gd name="T91" fmla="*/ 1474 h 1758"/>
              <a:gd name="T92" fmla="*/ 1048 w 2161"/>
              <a:gd name="T93" fmla="*/ 1328 h 1758"/>
              <a:gd name="T94" fmla="*/ 1107 w 2161"/>
              <a:gd name="T95" fmla="*/ 1220 h 1758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2161"/>
              <a:gd name="T145" fmla="*/ 0 h 1758"/>
              <a:gd name="T146" fmla="*/ 2161 w 2161"/>
              <a:gd name="T147" fmla="*/ 1758 h 1758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2161" h="1758">
                <a:moveTo>
                  <a:pt x="1107" y="1220"/>
                </a:moveTo>
                <a:lnTo>
                  <a:pt x="1148" y="1276"/>
                </a:lnTo>
                <a:lnTo>
                  <a:pt x="1175" y="1297"/>
                </a:lnTo>
                <a:lnTo>
                  <a:pt x="1194" y="1317"/>
                </a:lnTo>
                <a:lnTo>
                  <a:pt x="1221" y="1339"/>
                </a:lnTo>
                <a:lnTo>
                  <a:pt x="1257" y="1380"/>
                </a:lnTo>
                <a:lnTo>
                  <a:pt x="1285" y="1401"/>
                </a:lnTo>
                <a:lnTo>
                  <a:pt x="1312" y="1422"/>
                </a:lnTo>
                <a:lnTo>
                  <a:pt x="1339" y="1443"/>
                </a:lnTo>
                <a:lnTo>
                  <a:pt x="1375" y="1485"/>
                </a:lnTo>
                <a:lnTo>
                  <a:pt x="1394" y="1485"/>
                </a:lnTo>
                <a:lnTo>
                  <a:pt x="1421" y="1517"/>
                </a:lnTo>
                <a:lnTo>
                  <a:pt x="1440" y="1527"/>
                </a:lnTo>
                <a:lnTo>
                  <a:pt x="1467" y="1558"/>
                </a:lnTo>
                <a:lnTo>
                  <a:pt x="1513" y="1589"/>
                </a:lnTo>
                <a:lnTo>
                  <a:pt x="1558" y="1610"/>
                </a:lnTo>
                <a:lnTo>
                  <a:pt x="1585" y="1621"/>
                </a:lnTo>
                <a:lnTo>
                  <a:pt x="1613" y="1632"/>
                </a:lnTo>
                <a:lnTo>
                  <a:pt x="1649" y="1642"/>
                </a:lnTo>
                <a:lnTo>
                  <a:pt x="1686" y="1652"/>
                </a:lnTo>
                <a:lnTo>
                  <a:pt x="1713" y="1652"/>
                </a:lnTo>
                <a:lnTo>
                  <a:pt x="1759" y="1652"/>
                </a:lnTo>
                <a:lnTo>
                  <a:pt x="1795" y="1652"/>
                </a:lnTo>
                <a:lnTo>
                  <a:pt x="1822" y="1652"/>
                </a:lnTo>
                <a:lnTo>
                  <a:pt x="1859" y="1642"/>
                </a:lnTo>
                <a:lnTo>
                  <a:pt x="1886" y="1632"/>
                </a:lnTo>
                <a:lnTo>
                  <a:pt x="1932" y="1610"/>
                </a:lnTo>
                <a:lnTo>
                  <a:pt x="1959" y="1589"/>
                </a:lnTo>
                <a:lnTo>
                  <a:pt x="1987" y="1579"/>
                </a:lnTo>
                <a:lnTo>
                  <a:pt x="2005" y="1547"/>
                </a:lnTo>
                <a:lnTo>
                  <a:pt x="2032" y="1506"/>
                </a:lnTo>
                <a:lnTo>
                  <a:pt x="2059" y="1454"/>
                </a:lnTo>
                <a:lnTo>
                  <a:pt x="2068" y="1422"/>
                </a:lnTo>
                <a:lnTo>
                  <a:pt x="2087" y="1391"/>
                </a:lnTo>
                <a:lnTo>
                  <a:pt x="2105" y="1349"/>
                </a:lnTo>
                <a:lnTo>
                  <a:pt x="2123" y="1317"/>
                </a:lnTo>
                <a:lnTo>
                  <a:pt x="2132" y="1286"/>
                </a:lnTo>
                <a:lnTo>
                  <a:pt x="2141" y="1244"/>
                </a:lnTo>
                <a:lnTo>
                  <a:pt x="2150" y="1192"/>
                </a:lnTo>
                <a:lnTo>
                  <a:pt x="2150" y="1161"/>
                </a:lnTo>
                <a:lnTo>
                  <a:pt x="2150" y="1129"/>
                </a:lnTo>
                <a:lnTo>
                  <a:pt x="2160" y="1087"/>
                </a:lnTo>
                <a:lnTo>
                  <a:pt x="2160" y="1046"/>
                </a:lnTo>
                <a:lnTo>
                  <a:pt x="2160" y="1004"/>
                </a:lnTo>
                <a:lnTo>
                  <a:pt x="2160" y="952"/>
                </a:lnTo>
                <a:lnTo>
                  <a:pt x="2160" y="920"/>
                </a:lnTo>
                <a:lnTo>
                  <a:pt x="2160" y="878"/>
                </a:lnTo>
                <a:lnTo>
                  <a:pt x="2160" y="847"/>
                </a:lnTo>
                <a:lnTo>
                  <a:pt x="2160" y="805"/>
                </a:lnTo>
                <a:lnTo>
                  <a:pt x="2160" y="763"/>
                </a:lnTo>
                <a:lnTo>
                  <a:pt x="2150" y="732"/>
                </a:lnTo>
                <a:lnTo>
                  <a:pt x="2132" y="690"/>
                </a:lnTo>
                <a:lnTo>
                  <a:pt x="2123" y="659"/>
                </a:lnTo>
                <a:lnTo>
                  <a:pt x="2114" y="617"/>
                </a:lnTo>
                <a:lnTo>
                  <a:pt x="2095" y="575"/>
                </a:lnTo>
                <a:lnTo>
                  <a:pt x="2077" y="533"/>
                </a:lnTo>
                <a:lnTo>
                  <a:pt x="2068" y="502"/>
                </a:lnTo>
                <a:lnTo>
                  <a:pt x="2059" y="460"/>
                </a:lnTo>
                <a:lnTo>
                  <a:pt x="2041" y="439"/>
                </a:lnTo>
                <a:lnTo>
                  <a:pt x="2014" y="397"/>
                </a:lnTo>
                <a:lnTo>
                  <a:pt x="1987" y="366"/>
                </a:lnTo>
                <a:lnTo>
                  <a:pt x="1968" y="324"/>
                </a:lnTo>
                <a:lnTo>
                  <a:pt x="1941" y="314"/>
                </a:lnTo>
                <a:lnTo>
                  <a:pt x="1932" y="292"/>
                </a:lnTo>
                <a:lnTo>
                  <a:pt x="1895" y="272"/>
                </a:lnTo>
                <a:lnTo>
                  <a:pt x="1868" y="261"/>
                </a:lnTo>
                <a:lnTo>
                  <a:pt x="1831" y="251"/>
                </a:lnTo>
                <a:lnTo>
                  <a:pt x="1804" y="240"/>
                </a:lnTo>
                <a:lnTo>
                  <a:pt x="1777" y="220"/>
                </a:lnTo>
                <a:lnTo>
                  <a:pt x="1731" y="209"/>
                </a:lnTo>
                <a:lnTo>
                  <a:pt x="1694" y="188"/>
                </a:lnTo>
                <a:lnTo>
                  <a:pt x="1668" y="167"/>
                </a:lnTo>
                <a:lnTo>
                  <a:pt x="1649" y="167"/>
                </a:lnTo>
                <a:lnTo>
                  <a:pt x="1622" y="167"/>
                </a:lnTo>
                <a:lnTo>
                  <a:pt x="1603" y="199"/>
                </a:lnTo>
                <a:lnTo>
                  <a:pt x="1576" y="209"/>
                </a:lnTo>
                <a:lnTo>
                  <a:pt x="1567" y="230"/>
                </a:lnTo>
                <a:lnTo>
                  <a:pt x="1549" y="251"/>
                </a:lnTo>
                <a:lnTo>
                  <a:pt x="1531" y="282"/>
                </a:lnTo>
                <a:lnTo>
                  <a:pt x="1503" y="292"/>
                </a:lnTo>
                <a:lnTo>
                  <a:pt x="1494" y="314"/>
                </a:lnTo>
                <a:lnTo>
                  <a:pt x="1476" y="324"/>
                </a:lnTo>
                <a:lnTo>
                  <a:pt x="1458" y="345"/>
                </a:lnTo>
                <a:lnTo>
                  <a:pt x="1440" y="377"/>
                </a:lnTo>
                <a:lnTo>
                  <a:pt x="1421" y="397"/>
                </a:lnTo>
                <a:lnTo>
                  <a:pt x="1385" y="439"/>
                </a:lnTo>
                <a:lnTo>
                  <a:pt x="1367" y="460"/>
                </a:lnTo>
                <a:lnTo>
                  <a:pt x="1339" y="502"/>
                </a:lnTo>
                <a:lnTo>
                  <a:pt x="1312" y="523"/>
                </a:lnTo>
                <a:lnTo>
                  <a:pt x="1275" y="564"/>
                </a:lnTo>
                <a:lnTo>
                  <a:pt x="1248" y="596"/>
                </a:lnTo>
                <a:lnTo>
                  <a:pt x="1221" y="617"/>
                </a:lnTo>
                <a:lnTo>
                  <a:pt x="1202" y="627"/>
                </a:lnTo>
                <a:lnTo>
                  <a:pt x="1184" y="659"/>
                </a:lnTo>
                <a:lnTo>
                  <a:pt x="1157" y="659"/>
                </a:lnTo>
                <a:lnTo>
                  <a:pt x="1129" y="659"/>
                </a:lnTo>
                <a:lnTo>
                  <a:pt x="1093" y="617"/>
                </a:lnTo>
                <a:lnTo>
                  <a:pt x="1057" y="596"/>
                </a:lnTo>
                <a:lnTo>
                  <a:pt x="1029" y="564"/>
                </a:lnTo>
                <a:lnTo>
                  <a:pt x="1002" y="544"/>
                </a:lnTo>
                <a:lnTo>
                  <a:pt x="966" y="502"/>
                </a:lnTo>
                <a:lnTo>
                  <a:pt x="920" y="460"/>
                </a:lnTo>
                <a:lnTo>
                  <a:pt x="893" y="418"/>
                </a:lnTo>
                <a:lnTo>
                  <a:pt x="865" y="387"/>
                </a:lnTo>
                <a:lnTo>
                  <a:pt x="829" y="345"/>
                </a:lnTo>
                <a:lnTo>
                  <a:pt x="801" y="345"/>
                </a:lnTo>
                <a:lnTo>
                  <a:pt x="765" y="314"/>
                </a:lnTo>
                <a:lnTo>
                  <a:pt x="728" y="282"/>
                </a:lnTo>
                <a:lnTo>
                  <a:pt x="710" y="251"/>
                </a:lnTo>
                <a:lnTo>
                  <a:pt x="674" y="209"/>
                </a:lnTo>
                <a:lnTo>
                  <a:pt x="619" y="167"/>
                </a:lnTo>
                <a:lnTo>
                  <a:pt x="574" y="125"/>
                </a:lnTo>
                <a:lnTo>
                  <a:pt x="510" y="84"/>
                </a:lnTo>
                <a:lnTo>
                  <a:pt x="446" y="42"/>
                </a:lnTo>
                <a:lnTo>
                  <a:pt x="409" y="21"/>
                </a:lnTo>
                <a:lnTo>
                  <a:pt x="382" y="10"/>
                </a:lnTo>
                <a:lnTo>
                  <a:pt x="337" y="10"/>
                </a:lnTo>
                <a:lnTo>
                  <a:pt x="309" y="0"/>
                </a:lnTo>
                <a:lnTo>
                  <a:pt x="273" y="0"/>
                </a:lnTo>
                <a:lnTo>
                  <a:pt x="246" y="0"/>
                </a:lnTo>
                <a:lnTo>
                  <a:pt x="218" y="0"/>
                </a:lnTo>
                <a:lnTo>
                  <a:pt x="191" y="0"/>
                </a:lnTo>
                <a:lnTo>
                  <a:pt x="163" y="21"/>
                </a:lnTo>
                <a:lnTo>
                  <a:pt x="136" y="62"/>
                </a:lnTo>
                <a:lnTo>
                  <a:pt x="109" y="105"/>
                </a:lnTo>
                <a:lnTo>
                  <a:pt x="73" y="146"/>
                </a:lnTo>
                <a:lnTo>
                  <a:pt x="73" y="167"/>
                </a:lnTo>
                <a:lnTo>
                  <a:pt x="54" y="209"/>
                </a:lnTo>
                <a:lnTo>
                  <a:pt x="45" y="230"/>
                </a:lnTo>
                <a:lnTo>
                  <a:pt x="36" y="282"/>
                </a:lnTo>
                <a:lnTo>
                  <a:pt x="36" y="324"/>
                </a:lnTo>
                <a:lnTo>
                  <a:pt x="27" y="377"/>
                </a:lnTo>
                <a:lnTo>
                  <a:pt x="27" y="418"/>
                </a:lnTo>
                <a:lnTo>
                  <a:pt x="18" y="481"/>
                </a:lnTo>
                <a:lnTo>
                  <a:pt x="18" y="523"/>
                </a:lnTo>
                <a:lnTo>
                  <a:pt x="18" y="564"/>
                </a:lnTo>
                <a:lnTo>
                  <a:pt x="8" y="607"/>
                </a:lnTo>
                <a:lnTo>
                  <a:pt x="8" y="648"/>
                </a:lnTo>
                <a:lnTo>
                  <a:pt x="8" y="690"/>
                </a:lnTo>
                <a:lnTo>
                  <a:pt x="0" y="722"/>
                </a:lnTo>
                <a:lnTo>
                  <a:pt x="0" y="763"/>
                </a:lnTo>
                <a:lnTo>
                  <a:pt x="0" y="794"/>
                </a:lnTo>
                <a:lnTo>
                  <a:pt x="0" y="816"/>
                </a:lnTo>
                <a:lnTo>
                  <a:pt x="0" y="847"/>
                </a:lnTo>
                <a:lnTo>
                  <a:pt x="0" y="878"/>
                </a:lnTo>
                <a:lnTo>
                  <a:pt x="0" y="899"/>
                </a:lnTo>
                <a:lnTo>
                  <a:pt x="0" y="941"/>
                </a:lnTo>
                <a:lnTo>
                  <a:pt x="0" y="972"/>
                </a:lnTo>
                <a:lnTo>
                  <a:pt x="0" y="1004"/>
                </a:lnTo>
                <a:lnTo>
                  <a:pt x="0" y="1046"/>
                </a:lnTo>
                <a:lnTo>
                  <a:pt x="0" y="1108"/>
                </a:lnTo>
                <a:lnTo>
                  <a:pt x="8" y="1139"/>
                </a:lnTo>
                <a:lnTo>
                  <a:pt x="18" y="1171"/>
                </a:lnTo>
                <a:lnTo>
                  <a:pt x="18" y="1202"/>
                </a:lnTo>
                <a:lnTo>
                  <a:pt x="36" y="1234"/>
                </a:lnTo>
                <a:lnTo>
                  <a:pt x="45" y="1265"/>
                </a:lnTo>
                <a:lnTo>
                  <a:pt x="54" y="1297"/>
                </a:lnTo>
                <a:lnTo>
                  <a:pt x="73" y="1339"/>
                </a:lnTo>
                <a:lnTo>
                  <a:pt x="109" y="1401"/>
                </a:lnTo>
                <a:lnTo>
                  <a:pt x="127" y="1443"/>
                </a:lnTo>
                <a:lnTo>
                  <a:pt x="155" y="1464"/>
                </a:lnTo>
                <a:lnTo>
                  <a:pt x="182" y="1506"/>
                </a:lnTo>
                <a:lnTo>
                  <a:pt x="209" y="1547"/>
                </a:lnTo>
                <a:lnTo>
                  <a:pt x="246" y="1589"/>
                </a:lnTo>
                <a:lnTo>
                  <a:pt x="273" y="1621"/>
                </a:lnTo>
                <a:lnTo>
                  <a:pt x="309" y="1652"/>
                </a:lnTo>
                <a:lnTo>
                  <a:pt x="346" y="1663"/>
                </a:lnTo>
                <a:lnTo>
                  <a:pt x="409" y="1694"/>
                </a:lnTo>
                <a:lnTo>
                  <a:pt x="501" y="1725"/>
                </a:lnTo>
                <a:lnTo>
                  <a:pt x="592" y="1747"/>
                </a:lnTo>
                <a:lnTo>
                  <a:pt x="628" y="1757"/>
                </a:lnTo>
                <a:lnTo>
                  <a:pt x="655" y="1757"/>
                </a:lnTo>
                <a:lnTo>
                  <a:pt x="692" y="1757"/>
                </a:lnTo>
                <a:lnTo>
                  <a:pt x="747" y="1757"/>
                </a:lnTo>
                <a:lnTo>
                  <a:pt x="793" y="1757"/>
                </a:lnTo>
                <a:lnTo>
                  <a:pt x="838" y="1736"/>
                </a:lnTo>
                <a:lnTo>
                  <a:pt x="893" y="1715"/>
                </a:lnTo>
                <a:lnTo>
                  <a:pt x="911" y="1694"/>
                </a:lnTo>
                <a:lnTo>
                  <a:pt x="948" y="1673"/>
                </a:lnTo>
                <a:lnTo>
                  <a:pt x="984" y="1632"/>
                </a:lnTo>
                <a:lnTo>
                  <a:pt x="1002" y="1589"/>
                </a:lnTo>
                <a:lnTo>
                  <a:pt x="1011" y="1558"/>
                </a:lnTo>
                <a:lnTo>
                  <a:pt x="1021" y="1506"/>
                </a:lnTo>
                <a:lnTo>
                  <a:pt x="1029" y="1474"/>
                </a:lnTo>
                <a:lnTo>
                  <a:pt x="1039" y="1422"/>
                </a:lnTo>
                <a:lnTo>
                  <a:pt x="1039" y="1391"/>
                </a:lnTo>
                <a:lnTo>
                  <a:pt x="1048" y="1359"/>
                </a:lnTo>
                <a:lnTo>
                  <a:pt x="1048" y="1328"/>
                </a:lnTo>
                <a:lnTo>
                  <a:pt x="1057" y="1297"/>
                </a:lnTo>
                <a:lnTo>
                  <a:pt x="1075" y="1265"/>
                </a:lnTo>
                <a:lnTo>
                  <a:pt x="1107" y="1220"/>
                </a:lnTo>
              </a:path>
            </a:pathLst>
          </a:custGeom>
          <a:solidFill>
            <a:schemeClr val="accent1"/>
          </a:solidFill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9221" name="Freeform 5"/>
          <p:cNvSpPr>
            <a:spLocks/>
          </p:cNvSpPr>
          <p:nvPr/>
        </p:nvSpPr>
        <p:spPr bwMode="auto">
          <a:xfrm>
            <a:off x="5349875" y="3762375"/>
            <a:ext cx="3049588" cy="2790825"/>
          </a:xfrm>
          <a:custGeom>
            <a:avLst/>
            <a:gdLst>
              <a:gd name="T0" fmla="*/ 1194 w 2161"/>
              <a:gd name="T1" fmla="*/ 1318 h 1758"/>
              <a:gd name="T2" fmla="*/ 1312 w 2161"/>
              <a:gd name="T3" fmla="*/ 1423 h 1758"/>
              <a:gd name="T4" fmla="*/ 1421 w 2161"/>
              <a:gd name="T5" fmla="*/ 1518 h 1758"/>
              <a:gd name="T6" fmla="*/ 1558 w 2161"/>
              <a:gd name="T7" fmla="*/ 1611 h 1758"/>
              <a:gd name="T8" fmla="*/ 1686 w 2161"/>
              <a:gd name="T9" fmla="*/ 1653 h 1758"/>
              <a:gd name="T10" fmla="*/ 1822 w 2161"/>
              <a:gd name="T11" fmla="*/ 1653 h 1758"/>
              <a:gd name="T12" fmla="*/ 1959 w 2161"/>
              <a:gd name="T13" fmla="*/ 1590 h 1758"/>
              <a:gd name="T14" fmla="*/ 2059 w 2161"/>
              <a:gd name="T15" fmla="*/ 1455 h 1758"/>
              <a:gd name="T16" fmla="*/ 2123 w 2161"/>
              <a:gd name="T17" fmla="*/ 1318 h 1758"/>
              <a:gd name="T18" fmla="*/ 2150 w 2161"/>
              <a:gd name="T19" fmla="*/ 1162 h 1758"/>
              <a:gd name="T20" fmla="*/ 2160 w 2161"/>
              <a:gd name="T21" fmla="*/ 1005 h 1758"/>
              <a:gd name="T22" fmla="*/ 2160 w 2161"/>
              <a:gd name="T23" fmla="*/ 848 h 1758"/>
              <a:gd name="T24" fmla="*/ 2132 w 2161"/>
              <a:gd name="T25" fmla="*/ 691 h 1758"/>
              <a:gd name="T26" fmla="*/ 2077 w 2161"/>
              <a:gd name="T27" fmla="*/ 534 h 1758"/>
              <a:gd name="T28" fmla="*/ 2014 w 2161"/>
              <a:gd name="T29" fmla="*/ 398 h 1758"/>
              <a:gd name="T30" fmla="*/ 1932 w 2161"/>
              <a:gd name="T31" fmla="*/ 293 h 1758"/>
              <a:gd name="T32" fmla="*/ 1804 w 2161"/>
              <a:gd name="T33" fmla="*/ 241 h 1758"/>
              <a:gd name="T34" fmla="*/ 1668 w 2161"/>
              <a:gd name="T35" fmla="*/ 168 h 1758"/>
              <a:gd name="T36" fmla="*/ 1576 w 2161"/>
              <a:gd name="T37" fmla="*/ 210 h 1758"/>
              <a:gd name="T38" fmla="*/ 1503 w 2161"/>
              <a:gd name="T39" fmla="*/ 293 h 1758"/>
              <a:gd name="T40" fmla="*/ 1440 w 2161"/>
              <a:gd name="T41" fmla="*/ 378 h 1758"/>
              <a:gd name="T42" fmla="*/ 1339 w 2161"/>
              <a:gd name="T43" fmla="*/ 503 h 1758"/>
              <a:gd name="T44" fmla="*/ 1221 w 2161"/>
              <a:gd name="T45" fmla="*/ 618 h 1758"/>
              <a:gd name="T46" fmla="*/ 1129 w 2161"/>
              <a:gd name="T47" fmla="*/ 660 h 1758"/>
              <a:gd name="T48" fmla="*/ 1002 w 2161"/>
              <a:gd name="T49" fmla="*/ 545 h 1758"/>
              <a:gd name="T50" fmla="*/ 865 w 2161"/>
              <a:gd name="T51" fmla="*/ 388 h 1758"/>
              <a:gd name="T52" fmla="*/ 728 w 2161"/>
              <a:gd name="T53" fmla="*/ 283 h 1758"/>
              <a:gd name="T54" fmla="*/ 574 w 2161"/>
              <a:gd name="T55" fmla="*/ 126 h 1758"/>
              <a:gd name="T56" fmla="*/ 382 w 2161"/>
              <a:gd name="T57" fmla="*/ 11 h 1758"/>
              <a:gd name="T58" fmla="*/ 246 w 2161"/>
              <a:gd name="T59" fmla="*/ 0 h 1758"/>
              <a:gd name="T60" fmla="*/ 136 w 2161"/>
              <a:gd name="T61" fmla="*/ 63 h 1758"/>
              <a:gd name="T62" fmla="*/ 54 w 2161"/>
              <a:gd name="T63" fmla="*/ 210 h 1758"/>
              <a:gd name="T64" fmla="*/ 27 w 2161"/>
              <a:gd name="T65" fmla="*/ 378 h 1758"/>
              <a:gd name="T66" fmla="*/ 18 w 2161"/>
              <a:gd name="T67" fmla="*/ 565 h 1758"/>
              <a:gd name="T68" fmla="*/ 0 w 2161"/>
              <a:gd name="T69" fmla="*/ 723 h 1758"/>
              <a:gd name="T70" fmla="*/ 0 w 2161"/>
              <a:gd name="T71" fmla="*/ 848 h 1758"/>
              <a:gd name="T72" fmla="*/ 0 w 2161"/>
              <a:gd name="T73" fmla="*/ 973 h 1758"/>
              <a:gd name="T74" fmla="*/ 8 w 2161"/>
              <a:gd name="T75" fmla="*/ 1140 h 1758"/>
              <a:gd name="T76" fmla="*/ 45 w 2161"/>
              <a:gd name="T77" fmla="*/ 1266 h 1758"/>
              <a:gd name="T78" fmla="*/ 127 w 2161"/>
              <a:gd name="T79" fmla="*/ 1444 h 1758"/>
              <a:gd name="T80" fmla="*/ 246 w 2161"/>
              <a:gd name="T81" fmla="*/ 1590 h 1758"/>
              <a:gd name="T82" fmla="*/ 409 w 2161"/>
              <a:gd name="T83" fmla="*/ 1695 h 1758"/>
              <a:gd name="T84" fmla="*/ 655 w 2161"/>
              <a:gd name="T85" fmla="*/ 1757 h 1758"/>
              <a:gd name="T86" fmla="*/ 838 w 2161"/>
              <a:gd name="T87" fmla="*/ 1737 h 1758"/>
              <a:gd name="T88" fmla="*/ 984 w 2161"/>
              <a:gd name="T89" fmla="*/ 1633 h 1758"/>
              <a:gd name="T90" fmla="*/ 1029 w 2161"/>
              <a:gd name="T91" fmla="*/ 1475 h 1758"/>
              <a:gd name="T92" fmla="*/ 1048 w 2161"/>
              <a:gd name="T93" fmla="*/ 1329 h 1758"/>
              <a:gd name="T94" fmla="*/ 1107 w 2161"/>
              <a:gd name="T95" fmla="*/ 1221 h 1758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2161"/>
              <a:gd name="T145" fmla="*/ 0 h 1758"/>
              <a:gd name="T146" fmla="*/ 2161 w 2161"/>
              <a:gd name="T147" fmla="*/ 1758 h 1758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2161" h="1758">
                <a:moveTo>
                  <a:pt x="1107" y="1221"/>
                </a:moveTo>
                <a:lnTo>
                  <a:pt x="1148" y="1277"/>
                </a:lnTo>
                <a:lnTo>
                  <a:pt x="1175" y="1298"/>
                </a:lnTo>
                <a:lnTo>
                  <a:pt x="1194" y="1318"/>
                </a:lnTo>
                <a:lnTo>
                  <a:pt x="1221" y="1340"/>
                </a:lnTo>
                <a:lnTo>
                  <a:pt x="1257" y="1381"/>
                </a:lnTo>
                <a:lnTo>
                  <a:pt x="1285" y="1402"/>
                </a:lnTo>
                <a:lnTo>
                  <a:pt x="1312" y="1423"/>
                </a:lnTo>
                <a:lnTo>
                  <a:pt x="1339" y="1444"/>
                </a:lnTo>
                <a:lnTo>
                  <a:pt x="1375" y="1486"/>
                </a:lnTo>
                <a:lnTo>
                  <a:pt x="1394" y="1486"/>
                </a:lnTo>
                <a:lnTo>
                  <a:pt x="1421" y="1518"/>
                </a:lnTo>
                <a:lnTo>
                  <a:pt x="1440" y="1528"/>
                </a:lnTo>
                <a:lnTo>
                  <a:pt x="1467" y="1559"/>
                </a:lnTo>
                <a:lnTo>
                  <a:pt x="1513" y="1590"/>
                </a:lnTo>
                <a:lnTo>
                  <a:pt x="1558" y="1611"/>
                </a:lnTo>
                <a:lnTo>
                  <a:pt x="1585" y="1622"/>
                </a:lnTo>
                <a:lnTo>
                  <a:pt x="1613" y="1633"/>
                </a:lnTo>
                <a:lnTo>
                  <a:pt x="1649" y="1643"/>
                </a:lnTo>
                <a:lnTo>
                  <a:pt x="1686" y="1653"/>
                </a:lnTo>
                <a:lnTo>
                  <a:pt x="1713" y="1653"/>
                </a:lnTo>
                <a:lnTo>
                  <a:pt x="1759" y="1653"/>
                </a:lnTo>
                <a:lnTo>
                  <a:pt x="1795" y="1653"/>
                </a:lnTo>
                <a:lnTo>
                  <a:pt x="1822" y="1653"/>
                </a:lnTo>
                <a:lnTo>
                  <a:pt x="1859" y="1643"/>
                </a:lnTo>
                <a:lnTo>
                  <a:pt x="1886" y="1633"/>
                </a:lnTo>
                <a:lnTo>
                  <a:pt x="1932" y="1611"/>
                </a:lnTo>
                <a:lnTo>
                  <a:pt x="1959" y="1590"/>
                </a:lnTo>
                <a:lnTo>
                  <a:pt x="1987" y="1580"/>
                </a:lnTo>
                <a:lnTo>
                  <a:pt x="2005" y="1548"/>
                </a:lnTo>
                <a:lnTo>
                  <a:pt x="2032" y="1507"/>
                </a:lnTo>
                <a:lnTo>
                  <a:pt x="2059" y="1455"/>
                </a:lnTo>
                <a:lnTo>
                  <a:pt x="2068" y="1423"/>
                </a:lnTo>
                <a:lnTo>
                  <a:pt x="2087" y="1392"/>
                </a:lnTo>
                <a:lnTo>
                  <a:pt x="2105" y="1350"/>
                </a:lnTo>
                <a:lnTo>
                  <a:pt x="2123" y="1318"/>
                </a:lnTo>
                <a:lnTo>
                  <a:pt x="2132" y="1287"/>
                </a:lnTo>
                <a:lnTo>
                  <a:pt x="2141" y="1245"/>
                </a:lnTo>
                <a:lnTo>
                  <a:pt x="2150" y="1193"/>
                </a:lnTo>
                <a:lnTo>
                  <a:pt x="2150" y="1162"/>
                </a:lnTo>
                <a:lnTo>
                  <a:pt x="2150" y="1130"/>
                </a:lnTo>
                <a:lnTo>
                  <a:pt x="2160" y="1088"/>
                </a:lnTo>
                <a:lnTo>
                  <a:pt x="2160" y="1047"/>
                </a:lnTo>
                <a:lnTo>
                  <a:pt x="2160" y="1005"/>
                </a:lnTo>
                <a:lnTo>
                  <a:pt x="2160" y="953"/>
                </a:lnTo>
                <a:lnTo>
                  <a:pt x="2160" y="921"/>
                </a:lnTo>
                <a:lnTo>
                  <a:pt x="2160" y="879"/>
                </a:lnTo>
                <a:lnTo>
                  <a:pt x="2160" y="848"/>
                </a:lnTo>
                <a:lnTo>
                  <a:pt x="2160" y="806"/>
                </a:lnTo>
                <a:lnTo>
                  <a:pt x="2160" y="764"/>
                </a:lnTo>
                <a:lnTo>
                  <a:pt x="2150" y="733"/>
                </a:lnTo>
                <a:lnTo>
                  <a:pt x="2132" y="691"/>
                </a:lnTo>
                <a:lnTo>
                  <a:pt x="2123" y="660"/>
                </a:lnTo>
                <a:lnTo>
                  <a:pt x="2114" y="618"/>
                </a:lnTo>
                <a:lnTo>
                  <a:pt x="2095" y="576"/>
                </a:lnTo>
                <a:lnTo>
                  <a:pt x="2077" y="534"/>
                </a:lnTo>
                <a:lnTo>
                  <a:pt x="2068" y="503"/>
                </a:lnTo>
                <a:lnTo>
                  <a:pt x="2059" y="461"/>
                </a:lnTo>
                <a:lnTo>
                  <a:pt x="2041" y="440"/>
                </a:lnTo>
                <a:lnTo>
                  <a:pt x="2014" y="398"/>
                </a:lnTo>
                <a:lnTo>
                  <a:pt x="1987" y="367"/>
                </a:lnTo>
                <a:lnTo>
                  <a:pt x="1968" y="325"/>
                </a:lnTo>
                <a:lnTo>
                  <a:pt x="1941" y="315"/>
                </a:lnTo>
                <a:lnTo>
                  <a:pt x="1932" y="293"/>
                </a:lnTo>
                <a:lnTo>
                  <a:pt x="1895" y="273"/>
                </a:lnTo>
                <a:lnTo>
                  <a:pt x="1868" y="262"/>
                </a:lnTo>
                <a:lnTo>
                  <a:pt x="1831" y="252"/>
                </a:lnTo>
                <a:lnTo>
                  <a:pt x="1804" y="241"/>
                </a:lnTo>
                <a:lnTo>
                  <a:pt x="1777" y="221"/>
                </a:lnTo>
                <a:lnTo>
                  <a:pt x="1731" y="210"/>
                </a:lnTo>
                <a:lnTo>
                  <a:pt x="1694" y="189"/>
                </a:lnTo>
                <a:lnTo>
                  <a:pt x="1668" y="168"/>
                </a:lnTo>
                <a:lnTo>
                  <a:pt x="1649" y="168"/>
                </a:lnTo>
                <a:lnTo>
                  <a:pt x="1622" y="168"/>
                </a:lnTo>
                <a:lnTo>
                  <a:pt x="1603" y="200"/>
                </a:lnTo>
                <a:lnTo>
                  <a:pt x="1576" y="210"/>
                </a:lnTo>
                <a:lnTo>
                  <a:pt x="1567" y="231"/>
                </a:lnTo>
                <a:lnTo>
                  <a:pt x="1549" y="252"/>
                </a:lnTo>
                <a:lnTo>
                  <a:pt x="1531" y="283"/>
                </a:lnTo>
                <a:lnTo>
                  <a:pt x="1503" y="293"/>
                </a:lnTo>
                <a:lnTo>
                  <a:pt x="1494" y="315"/>
                </a:lnTo>
                <a:lnTo>
                  <a:pt x="1476" y="325"/>
                </a:lnTo>
                <a:lnTo>
                  <a:pt x="1458" y="346"/>
                </a:lnTo>
                <a:lnTo>
                  <a:pt x="1440" y="378"/>
                </a:lnTo>
                <a:lnTo>
                  <a:pt x="1421" y="398"/>
                </a:lnTo>
                <a:lnTo>
                  <a:pt x="1385" y="440"/>
                </a:lnTo>
                <a:lnTo>
                  <a:pt x="1367" y="461"/>
                </a:lnTo>
                <a:lnTo>
                  <a:pt x="1339" y="503"/>
                </a:lnTo>
                <a:lnTo>
                  <a:pt x="1312" y="524"/>
                </a:lnTo>
                <a:lnTo>
                  <a:pt x="1275" y="565"/>
                </a:lnTo>
                <a:lnTo>
                  <a:pt x="1248" y="597"/>
                </a:lnTo>
                <a:lnTo>
                  <a:pt x="1221" y="618"/>
                </a:lnTo>
                <a:lnTo>
                  <a:pt x="1202" y="628"/>
                </a:lnTo>
                <a:lnTo>
                  <a:pt x="1184" y="660"/>
                </a:lnTo>
                <a:lnTo>
                  <a:pt x="1157" y="660"/>
                </a:lnTo>
                <a:lnTo>
                  <a:pt x="1129" y="660"/>
                </a:lnTo>
                <a:lnTo>
                  <a:pt x="1093" y="618"/>
                </a:lnTo>
                <a:lnTo>
                  <a:pt x="1057" y="597"/>
                </a:lnTo>
                <a:lnTo>
                  <a:pt x="1029" y="565"/>
                </a:lnTo>
                <a:lnTo>
                  <a:pt x="1002" y="545"/>
                </a:lnTo>
                <a:lnTo>
                  <a:pt x="966" y="503"/>
                </a:lnTo>
                <a:lnTo>
                  <a:pt x="920" y="461"/>
                </a:lnTo>
                <a:lnTo>
                  <a:pt x="893" y="419"/>
                </a:lnTo>
                <a:lnTo>
                  <a:pt x="865" y="388"/>
                </a:lnTo>
                <a:lnTo>
                  <a:pt x="829" y="346"/>
                </a:lnTo>
                <a:lnTo>
                  <a:pt x="801" y="346"/>
                </a:lnTo>
                <a:lnTo>
                  <a:pt x="765" y="315"/>
                </a:lnTo>
                <a:lnTo>
                  <a:pt x="728" y="283"/>
                </a:lnTo>
                <a:lnTo>
                  <a:pt x="710" y="252"/>
                </a:lnTo>
                <a:lnTo>
                  <a:pt x="674" y="210"/>
                </a:lnTo>
                <a:lnTo>
                  <a:pt x="619" y="168"/>
                </a:lnTo>
                <a:lnTo>
                  <a:pt x="574" y="126"/>
                </a:lnTo>
                <a:lnTo>
                  <a:pt x="510" y="85"/>
                </a:lnTo>
                <a:lnTo>
                  <a:pt x="446" y="43"/>
                </a:lnTo>
                <a:lnTo>
                  <a:pt x="409" y="22"/>
                </a:lnTo>
                <a:lnTo>
                  <a:pt x="382" y="11"/>
                </a:lnTo>
                <a:lnTo>
                  <a:pt x="337" y="11"/>
                </a:lnTo>
                <a:lnTo>
                  <a:pt x="309" y="0"/>
                </a:lnTo>
                <a:lnTo>
                  <a:pt x="273" y="0"/>
                </a:lnTo>
                <a:lnTo>
                  <a:pt x="246" y="0"/>
                </a:lnTo>
                <a:lnTo>
                  <a:pt x="218" y="0"/>
                </a:lnTo>
                <a:lnTo>
                  <a:pt x="191" y="0"/>
                </a:lnTo>
                <a:lnTo>
                  <a:pt x="163" y="22"/>
                </a:lnTo>
                <a:lnTo>
                  <a:pt x="136" y="63"/>
                </a:lnTo>
                <a:lnTo>
                  <a:pt x="109" y="106"/>
                </a:lnTo>
                <a:lnTo>
                  <a:pt x="73" y="147"/>
                </a:lnTo>
                <a:lnTo>
                  <a:pt x="73" y="168"/>
                </a:lnTo>
                <a:lnTo>
                  <a:pt x="54" y="210"/>
                </a:lnTo>
                <a:lnTo>
                  <a:pt x="45" y="231"/>
                </a:lnTo>
                <a:lnTo>
                  <a:pt x="36" y="283"/>
                </a:lnTo>
                <a:lnTo>
                  <a:pt x="36" y="325"/>
                </a:lnTo>
                <a:lnTo>
                  <a:pt x="27" y="378"/>
                </a:lnTo>
                <a:lnTo>
                  <a:pt x="27" y="419"/>
                </a:lnTo>
                <a:lnTo>
                  <a:pt x="18" y="482"/>
                </a:lnTo>
                <a:lnTo>
                  <a:pt x="18" y="524"/>
                </a:lnTo>
                <a:lnTo>
                  <a:pt x="18" y="565"/>
                </a:lnTo>
                <a:lnTo>
                  <a:pt x="8" y="608"/>
                </a:lnTo>
                <a:lnTo>
                  <a:pt x="8" y="649"/>
                </a:lnTo>
                <a:lnTo>
                  <a:pt x="8" y="691"/>
                </a:lnTo>
                <a:lnTo>
                  <a:pt x="0" y="723"/>
                </a:lnTo>
                <a:lnTo>
                  <a:pt x="0" y="764"/>
                </a:lnTo>
                <a:lnTo>
                  <a:pt x="0" y="795"/>
                </a:lnTo>
                <a:lnTo>
                  <a:pt x="0" y="817"/>
                </a:lnTo>
                <a:lnTo>
                  <a:pt x="0" y="848"/>
                </a:lnTo>
                <a:lnTo>
                  <a:pt x="0" y="879"/>
                </a:lnTo>
                <a:lnTo>
                  <a:pt x="0" y="900"/>
                </a:lnTo>
                <a:lnTo>
                  <a:pt x="0" y="942"/>
                </a:lnTo>
                <a:lnTo>
                  <a:pt x="0" y="973"/>
                </a:lnTo>
                <a:lnTo>
                  <a:pt x="0" y="1005"/>
                </a:lnTo>
                <a:lnTo>
                  <a:pt x="0" y="1047"/>
                </a:lnTo>
                <a:lnTo>
                  <a:pt x="0" y="1109"/>
                </a:lnTo>
                <a:lnTo>
                  <a:pt x="8" y="1140"/>
                </a:lnTo>
                <a:lnTo>
                  <a:pt x="18" y="1172"/>
                </a:lnTo>
                <a:lnTo>
                  <a:pt x="18" y="1203"/>
                </a:lnTo>
                <a:lnTo>
                  <a:pt x="36" y="1235"/>
                </a:lnTo>
                <a:lnTo>
                  <a:pt x="45" y="1266"/>
                </a:lnTo>
                <a:lnTo>
                  <a:pt x="54" y="1298"/>
                </a:lnTo>
                <a:lnTo>
                  <a:pt x="73" y="1340"/>
                </a:lnTo>
                <a:lnTo>
                  <a:pt x="109" y="1402"/>
                </a:lnTo>
                <a:lnTo>
                  <a:pt x="127" y="1444"/>
                </a:lnTo>
                <a:lnTo>
                  <a:pt x="155" y="1465"/>
                </a:lnTo>
                <a:lnTo>
                  <a:pt x="182" y="1507"/>
                </a:lnTo>
                <a:lnTo>
                  <a:pt x="209" y="1548"/>
                </a:lnTo>
                <a:lnTo>
                  <a:pt x="246" y="1590"/>
                </a:lnTo>
                <a:lnTo>
                  <a:pt x="273" y="1622"/>
                </a:lnTo>
                <a:lnTo>
                  <a:pt x="309" y="1653"/>
                </a:lnTo>
                <a:lnTo>
                  <a:pt x="346" y="1664"/>
                </a:lnTo>
                <a:lnTo>
                  <a:pt x="409" y="1695"/>
                </a:lnTo>
                <a:lnTo>
                  <a:pt x="501" y="1726"/>
                </a:lnTo>
                <a:lnTo>
                  <a:pt x="592" y="1748"/>
                </a:lnTo>
                <a:lnTo>
                  <a:pt x="628" y="1757"/>
                </a:lnTo>
                <a:lnTo>
                  <a:pt x="655" y="1757"/>
                </a:lnTo>
                <a:lnTo>
                  <a:pt x="692" y="1757"/>
                </a:lnTo>
                <a:lnTo>
                  <a:pt x="747" y="1757"/>
                </a:lnTo>
                <a:lnTo>
                  <a:pt x="793" y="1757"/>
                </a:lnTo>
                <a:lnTo>
                  <a:pt x="838" y="1737"/>
                </a:lnTo>
                <a:lnTo>
                  <a:pt x="893" y="1716"/>
                </a:lnTo>
                <a:lnTo>
                  <a:pt x="911" y="1695"/>
                </a:lnTo>
                <a:lnTo>
                  <a:pt x="948" y="1674"/>
                </a:lnTo>
                <a:lnTo>
                  <a:pt x="984" y="1633"/>
                </a:lnTo>
                <a:lnTo>
                  <a:pt x="1002" y="1590"/>
                </a:lnTo>
                <a:lnTo>
                  <a:pt x="1011" y="1559"/>
                </a:lnTo>
                <a:lnTo>
                  <a:pt x="1021" y="1507"/>
                </a:lnTo>
                <a:lnTo>
                  <a:pt x="1029" y="1475"/>
                </a:lnTo>
                <a:lnTo>
                  <a:pt x="1039" y="1423"/>
                </a:lnTo>
                <a:lnTo>
                  <a:pt x="1039" y="1392"/>
                </a:lnTo>
                <a:lnTo>
                  <a:pt x="1048" y="1360"/>
                </a:lnTo>
                <a:lnTo>
                  <a:pt x="1048" y="1329"/>
                </a:lnTo>
                <a:lnTo>
                  <a:pt x="1057" y="1298"/>
                </a:lnTo>
                <a:lnTo>
                  <a:pt x="1075" y="1266"/>
                </a:lnTo>
                <a:lnTo>
                  <a:pt x="1107" y="1221"/>
                </a:lnTo>
              </a:path>
            </a:pathLst>
          </a:custGeom>
          <a:solidFill>
            <a:schemeClr val="accent1"/>
          </a:solidFill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9222" name="Freeform 6"/>
          <p:cNvSpPr>
            <a:spLocks/>
          </p:cNvSpPr>
          <p:nvPr/>
        </p:nvSpPr>
        <p:spPr bwMode="auto">
          <a:xfrm>
            <a:off x="846138" y="1066800"/>
            <a:ext cx="1763712" cy="1830388"/>
          </a:xfrm>
          <a:custGeom>
            <a:avLst/>
            <a:gdLst>
              <a:gd name="T0" fmla="*/ 690 w 1249"/>
              <a:gd name="T1" fmla="*/ 864 h 1153"/>
              <a:gd name="T2" fmla="*/ 758 w 1249"/>
              <a:gd name="T3" fmla="*/ 933 h 1153"/>
              <a:gd name="T4" fmla="*/ 821 w 1249"/>
              <a:gd name="T5" fmla="*/ 995 h 1153"/>
              <a:gd name="T6" fmla="*/ 900 w 1249"/>
              <a:gd name="T7" fmla="*/ 1056 h 1153"/>
              <a:gd name="T8" fmla="*/ 974 w 1249"/>
              <a:gd name="T9" fmla="*/ 1084 h 1153"/>
              <a:gd name="T10" fmla="*/ 1053 w 1249"/>
              <a:gd name="T11" fmla="*/ 1084 h 1153"/>
              <a:gd name="T12" fmla="*/ 1132 w 1249"/>
              <a:gd name="T13" fmla="*/ 1042 h 1153"/>
              <a:gd name="T14" fmla="*/ 1190 w 1249"/>
              <a:gd name="T15" fmla="*/ 953 h 1153"/>
              <a:gd name="T16" fmla="*/ 1227 w 1249"/>
              <a:gd name="T17" fmla="*/ 864 h 1153"/>
              <a:gd name="T18" fmla="*/ 1242 w 1249"/>
              <a:gd name="T19" fmla="*/ 761 h 1153"/>
              <a:gd name="T20" fmla="*/ 1248 w 1249"/>
              <a:gd name="T21" fmla="*/ 658 h 1153"/>
              <a:gd name="T22" fmla="*/ 1248 w 1249"/>
              <a:gd name="T23" fmla="*/ 555 h 1153"/>
              <a:gd name="T24" fmla="*/ 1232 w 1249"/>
              <a:gd name="T25" fmla="*/ 453 h 1153"/>
              <a:gd name="T26" fmla="*/ 1200 w 1249"/>
              <a:gd name="T27" fmla="*/ 350 h 1153"/>
              <a:gd name="T28" fmla="*/ 1164 w 1249"/>
              <a:gd name="T29" fmla="*/ 261 h 1153"/>
              <a:gd name="T30" fmla="*/ 1116 w 1249"/>
              <a:gd name="T31" fmla="*/ 192 h 1153"/>
              <a:gd name="T32" fmla="*/ 1042 w 1249"/>
              <a:gd name="T33" fmla="*/ 158 h 1153"/>
              <a:gd name="T34" fmla="*/ 964 w 1249"/>
              <a:gd name="T35" fmla="*/ 110 h 1153"/>
              <a:gd name="T36" fmla="*/ 911 w 1249"/>
              <a:gd name="T37" fmla="*/ 137 h 1153"/>
              <a:gd name="T38" fmla="*/ 869 w 1249"/>
              <a:gd name="T39" fmla="*/ 192 h 1153"/>
              <a:gd name="T40" fmla="*/ 832 w 1249"/>
              <a:gd name="T41" fmla="*/ 247 h 1153"/>
              <a:gd name="T42" fmla="*/ 774 w 1249"/>
              <a:gd name="T43" fmla="*/ 329 h 1153"/>
              <a:gd name="T44" fmla="*/ 706 w 1249"/>
              <a:gd name="T45" fmla="*/ 405 h 1153"/>
              <a:gd name="T46" fmla="*/ 653 w 1249"/>
              <a:gd name="T47" fmla="*/ 432 h 1153"/>
              <a:gd name="T48" fmla="*/ 579 w 1249"/>
              <a:gd name="T49" fmla="*/ 357 h 1153"/>
              <a:gd name="T50" fmla="*/ 500 w 1249"/>
              <a:gd name="T51" fmla="*/ 254 h 1153"/>
              <a:gd name="T52" fmla="*/ 421 w 1249"/>
              <a:gd name="T53" fmla="*/ 185 h 1153"/>
              <a:gd name="T54" fmla="*/ 332 w 1249"/>
              <a:gd name="T55" fmla="*/ 82 h 1153"/>
              <a:gd name="T56" fmla="*/ 221 w 1249"/>
              <a:gd name="T57" fmla="*/ 7 h 1153"/>
              <a:gd name="T58" fmla="*/ 142 w 1249"/>
              <a:gd name="T59" fmla="*/ 0 h 1153"/>
              <a:gd name="T60" fmla="*/ 79 w 1249"/>
              <a:gd name="T61" fmla="*/ 41 h 1153"/>
              <a:gd name="T62" fmla="*/ 31 w 1249"/>
              <a:gd name="T63" fmla="*/ 137 h 1153"/>
              <a:gd name="T64" fmla="*/ 16 w 1249"/>
              <a:gd name="T65" fmla="*/ 247 h 1153"/>
              <a:gd name="T66" fmla="*/ 10 w 1249"/>
              <a:gd name="T67" fmla="*/ 370 h 1153"/>
              <a:gd name="T68" fmla="*/ 0 w 1249"/>
              <a:gd name="T69" fmla="*/ 473 h 1153"/>
              <a:gd name="T70" fmla="*/ 0 w 1249"/>
              <a:gd name="T71" fmla="*/ 555 h 1153"/>
              <a:gd name="T72" fmla="*/ 0 w 1249"/>
              <a:gd name="T73" fmla="*/ 638 h 1153"/>
              <a:gd name="T74" fmla="*/ 5 w 1249"/>
              <a:gd name="T75" fmla="*/ 747 h 1153"/>
              <a:gd name="T76" fmla="*/ 26 w 1249"/>
              <a:gd name="T77" fmla="*/ 830 h 1153"/>
              <a:gd name="T78" fmla="*/ 74 w 1249"/>
              <a:gd name="T79" fmla="*/ 946 h 1153"/>
              <a:gd name="T80" fmla="*/ 142 w 1249"/>
              <a:gd name="T81" fmla="*/ 1042 h 1153"/>
              <a:gd name="T82" fmla="*/ 237 w 1249"/>
              <a:gd name="T83" fmla="*/ 1111 h 1153"/>
              <a:gd name="T84" fmla="*/ 379 w 1249"/>
              <a:gd name="T85" fmla="*/ 1152 h 1153"/>
              <a:gd name="T86" fmla="*/ 484 w 1249"/>
              <a:gd name="T87" fmla="*/ 1138 h 1153"/>
              <a:gd name="T88" fmla="*/ 568 w 1249"/>
              <a:gd name="T89" fmla="*/ 1070 h 1153"/>
              <a:gd name="T90" fmla="*/ 595 w 1249"/>
              <a:gd name="T91" fmla="*/ 967 h 1153"/>
              <a:gd name="T92" fmla="*/ 605 w 1249"/>
              <a:gd name="T93" fmla="*/ 871 h 1153"/>
              <a:gd name="T94" fmla="*/ 640 w 1249"/>
              <a:gd name="T95" fmla="*/ 800 h 1153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1249"/>
              <a:gd name="T145" fmla="*/ 0 h 1153"/>
              <a:gd name="T146" fmla="*/ 1249 w 1249"/>
              <a:gd name="T147" fmla="*/ 1153 h 1153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1249" h="1153">
                <a:moveTo>
                  <a:pt x="640" y="800"/>
                </a:moveTo>
                <a:lnTo>
                  <a:pt x="663" y="837"/>
                </a:lnTo>
                <a:lnTo>
                  <a:pt x="679" y="850"/>
                </a:lnTo>
                <a:lnTo>
                  <a:pt x="690" y="864"/>
                </a:lnTo>
                <a:lnTo>
                  <a:pt x="706" y="878"/>
                </a:lnTo>
                <a:lnTo>
                  <a:pt x="726" y="905"/>
                </a:lnTo>
                <a:lnTo>
                  <a:pt x="742" y="919"/>
                </a:lnTo>
                <a:lnTo>
                  <a:pt x="758" y="933"/>
                </a:lnTo>
                <a:lnTo>
                  <a:pt x="774" y="946"/>
                </a:lnTo>
                <a:lnTo>
                  <a:pt x="795" y="974"/>
                </a:lnTo>
                <a:lnTo>
                  <a:pt x="806" y="974"/>
                </a:lnTo>
                <a:lnTo>
                  <a:pt x="821" y="995"/>
                </a:lnTo>
                <a:lnTo>
                  <a:pt x="832" y="1001"/>
                </a:lnTo>
                <a:lnTo>
                  <a:pt x="848" y="1022"/>
                </a:lnTo>
                <a:lnTo>
                  <a:pt x="874" y="1042"/>
                </a:lnTo>
                <a:lnTo>
                  <a:pt x="900" y="1056"/>
                </a:lnTo>
                <a:lnTo>
                  <a:pt x="916" y="1063"/>
                </a:lnTo>
                <a:lnTo>
                  <a:pt x="932" y="1070"/>
                </a:lnTo>
                <a:lnTo>
                  <a:pt x="953" y="1077"/>
                </a:lnTo>
                <a:lnTo>
                  <a:pt x="974" y="1084"/>
                </a:lnTo>
                <a:lnTo>
                  <a:pt x="990" y="1084"/>
                </a:lnTo>
                <a:lnTo>
                  <a:pt x="1016" y="1084"/>
                </a:lnTo>
                <a:lnTo>
                  <a:pt x="1037" y="1084"/>
                </a:lnTo>
                <a:lnTo>
                  <a:pt x="1053" y="1084"/>
                </a:lnTo>
                <a:lnTo>
                  <a:pt x="1074" y="1077"/>
                </a:lnTo>
                <a:lnTo>
                  <a:pt x="1090" y="1070"/>
                </a:lnTo>
                <a:lnTo>
                  <a:pt x="1116" y="1056"/>
                </a:lnTo>
                <a:lnTo>
                  <a:pt x="1132" y="1042"/>
                </a:lnTo>
                <a:lnTo>
                  <a:pt x="1148" y="1035"/>
                </a:lnTo>
                <a:lnTo>
                  <a:pt x="1158" y="1015"/>
                </a:lnTo>
                <a:lnTo>
                  <a:pt x="1174" y="988"/>
                </a:lnTo>
                <a:lnTo>
                  <a:pt x="1190" y="953"/>
                </a:lnTo>
                <a:lnTo>
                  <a:pt x="1195" y="933"/>
                </a:lnTo>
                <a:lnTo>
                  <a:pt x="1206" y="912"/>
                </a:lnTo>
                <a:lnTo>
                  <a:pt x="1216" y="885"/>
                </a:lnTo>
                <a:lnTo>
                  <a:pt x="1227" y="864"/>
                </a:lnTo>
                <a:lnTo>
                  <a:pt x="1232" y="843"/>
                </a:lnTo>
                <a:lnTo>
                  <a:pt x="1237" y="816"/>
                </a:lnTo>
                <a:lnTo>
                  <a:pt x="1242" y="782"/>
                </a:lnTo>
                <a:lnTo>
                  <a:pt x="1242" y="761"/>
                </a:lnTo>
                <a:lnTo>
                  <a:pt x="1242" y="741"/>
                </a:lnTo>
                <a:lnTo>
                  <a:pt x="1248" y="713"/>
                </a:lnTo>
                <a:lnTo>
                  <a:pt x="1248" y="686"/>
                </a:lnTo>
                <a:lnTo>
                  <a:pt x="1248" y="658"/>
                </a:lnTo>
                <a:lnTo>
                  <a:pt x="1248" y="624"/>
                </a:lnTo>
                <a:lnTo>
                  <a:pt x="1248" y="604"/>
                </a:lnTo>
                <a:lnTo>
                  <a:pt x="1248" y="576"/>
                </a:lnTo>
                <a:lnTo>
                  <a:pt x="1248" y="555"/>
                </a:lnTo>
                <a:lnTo>
                  <a:pt x="1248" y="528"/>
                </a:lnTo>
                <a:lnTo>
                  <a:pt x="1248" y="501"/>
                </a:lnTo>
                <a:lnTo>
                  <a:pt x="1242" y="480"/>
                </a:lnTo>
                <a:lnTo>
                  <a:pt x="1232" y="453"/>
                </a:lnTo>
                <a:lnTo>
                  <a:pt x="1227" y="432"/>
                </a:lnTo>
                <a:lnTo>
                  <a:pt x="1222" y="405"/>
                </a:lnTo>
                <a:lnTo>
                  <a:pt x="1211" y="377"/>
                </a:lnTo>
                <a:lnTo>
                  <a:pt x="1200" y="350"/>
                </a:lnTo>
                <a:lnTo>
                  <a:pt x="1195" y="329"/>
                </a:lnTo>
                <a:lnTo>
                  <a:pt x="1190" y="302"/>
                </a:lnTo>
                <a:lnTo>
                  <a:pt x="1179" y="288"/>
                </a:lnTo>
                <a:lnTo>
                  <a:pt x="1164" y="261"/>
                </a:lnTo>
                <a:lnTo>
                  <a:pt x="1148" y="240"/>
                </a:lnTo>
                <a:lnTo>
                  <a:pt x="1137" y="213"/>
                </a:lnTo>
                <a:lnTo>
                  <a:pt x="1122" y="206"/>
                </a:lnTo>
                <a:lnTo>
                  <a:pt x="1116" y="192"/>
                </a:lnTo>
                <a:lnTo>
                  <a:pt x="1095" y="178"/>
                </a:lnTo>
                <a:lnTo>
                  <a:pt x="1079" y="171"/>
                </a:lnTo>
                <a:lnTo>
                  <a:pt x="1058" y="165"/>
                </a:lnTo>
                <a:lnTo>
                  <a:pt x="1042" y="158"/>
                </a:lnTo>
                <a:lnTo>
                  <a:pt x="1026" y="144"/>
                </a:lnTo>
                <a:lnTo>
                  <a:pt x="1000" y="137"/>
                </a:lnTo>
                <a:lnTo>
                  <a:pt x="979" y="124"/>
                </a:lnTo>
                <a:lnTo>
                  <a:pt x="964" y="110"/>
                </a:lnTo>
                <a:lnTo>
                  <a:pt x="953" y="110"/>
                </a:lnTo>
                <a:lnTo>
                  <a:pt x="937" y="110"/>
                </a:lnTo>
                <a:lnTo>
                  <a:pt x="926" y="131"/>
                </a:lnTo>
                <a:lnTo>
                  <a:pt x="911" y="137"/>
                </a:lnTo>
                <a:lnTo>
                  <a:pt x="906" y="151"/>
                </a:lnTo>
                <a:lnTo>
                  <a:pt x="895" y="165"/>
                </a:lnTo>
                <a:lnTo>
                  <a:pt x="884" y="185"/>
                </a:lnTo>
                <a:lnTo>
                  <a:pt x="869" y="192"/>
                </a:lnTo>
                <a:lnTo>
                  <a:pt x="863" y="206"/>
                </a:lnTo>
                <a:lnTo>
                  <a:pt x="853" y="213"/>
                </a:lnTo>
                <a:lnTo>
                  <a:pt x="842" y="227"/>
                </a:lnTo>
                <a:lnTo>
                  <a:pt x="832" y="247"/>
                </a:lnTo>
                <a:lnTo>
                  <a:pt x="821" y="261"/>
                </a:lnTo>
                <a:lnTo>
                  <a:pt x="800" y="288"/>
                </a:lnTo>
                <a:lnTo>
                  <a:pt x="790" y="302"/>
                </a:lnTo>
                <a:lnTo>
                  <a:pt x="774" y="329"/>
                </a:lnTo>
                <a:lnTo>
                  <a:pt x="758" y="343"/>
                </a:lnTo>
                <a:lnTo>
                  <a:pt x="737" y="370"/>
                </a:lnTo>
                <a:lnTo>
                  <a:pt x="721" y="391"/>
                </a:lnTo>
                <a:lnTo>
                  <a:pt x="706" y="405"/>
                </a:lnTo>
                <a:lnTo>
                  <a:pt x="695" y="412"/>
                </a:lnTo>
                <a:lnTo>
                  <a:pt x="684" y="432"/>
                </a:lnTo>
                <a:lnTo>
                  <a:pt x="668" y="432"/>
                </a:lnTo>
                <a:lnTo>
                  <a:pt x="653" y="432"/>
                </a:lnTo>
                <a:lnTo>
                  <a:pt x="632" y="405"/>
                </a:lnTo>
                <a:lnTo>
                  <a:pt x="610" y="391"/>
                </a:lnTo>
                <a:lnTo>
                  <a:pt x="595" y="370"/>
                </a:lnTo>
                <a:lnTo>
                  <a:pt x="579" y="357"/>
                </a:lnTo>
                <a:lnTo>
                  <a:pt x="558" y="329"/>
                </a:lnTo>
                <a:lnTo>
                  <a:pt x="532" y="302"/>
                </a:lnTo>
                <a:lnTo>
                  <a:pt x="516" y="274"/>
                </a:lnTo>
                <a:lnTo>
                  <a:pt x="500" y="254"/>
                </a:lnTo>
                <a:lnTo>
                  <a:pt x="479" y="227"/>
                </a:lnTo>
                <a:lnTo>
                  <a:pt x="463" y="227"/>
                </a:lnTo>
                <a:lnTo>
                  <a:pt x="442" y="206"/>
                </a:lnTo>
                <a:lnTo>
                  <a:pt x="421" y="185"/>
                </a:lnTo>
                <a:lnTo>
                  <a:pt x="410" y="165"/>
                </a:lnTo>
                <a:lnTo>
                  <a:pt x="390" y="137"/>
                </a:lnTo>
                <a:lnTo>
                  <a:pt x="358" y="110"/>
                </a:lnTo>
                <a:lnTo>
                  <a:pt x="332" y="82"/>
                </a:lnTo>
                <a:lnTo>
                  <a:pt x="295" y="55"/>
                </a:lnTo>
                <a:lnTo>
                  <a:pt x="258" y="28"/>
                </a:lnTo>
                <a:lnTo>
                  <a:pt x="237" y="14"/>
                </a:lnTo>
                <a:lnTo>
                  <a:pt x="221" y="7"/>
                </a:lnTo>
                <a:lnTo>
                  <a:pt x="194" y="7"/>
                </a:lnTo>
                <a:lnTo>
                  <a:pt x="179" y="0"/>
                </a:lnTo>
                <a:lnTo>
                  <a:pt x="158" y="0"/>
                </a:lnTo>
                <a:lnTo>
                  <a:pt x="142" y="0"/>
                </a:lnTo>
                <a:lnTo>
                  <a:pt x="126" y="0"/>
                </a:lnTo>
                <a:lnTo>
                  <a:pt x="110" y="0"/>
                </a:lnTo>
                <a:lnTo>
                  <a:pt x="94" y="14"/>
                </a:lnTo>
                <a:lnTo>
                  <a:pt x="79" y="41"/>
                </a:lnTo>
                <a:lnTo>
                  <a:pt x="63" y="69"/>
                </a:lnTo>
                <a:lnTo>
                  <a:pt x="42" y="96"/>
                </a:lnTo>
                <a:lnTo>
                  <a:pt x="42" y="110"/>
                </a:lnTo>
                <a:lnTo>
                  <a:pt x="31" y="137"/>
                </a:lnTo>
                <a:lnTo>
                  <a:pt x="26" y="151"/>
                </a:lnTo>
                <a:lnTo>
                  <a:pt x="21" y="185"/>
                </a:lnTo>
                <a:lnTo>
                  <a:pt x="21" y="213"/>
                </a:lnTo>
                <a:lnTo>
                  <a:pt x="16" y="247"/>
                </a:lnTo>
                <a:lnTo>
                  <a:pt x="16" y="274"/>
                </a:lnTo>
                <a:lnTo>
                  <a:pt x="10" y="316"/>
                </a:lnTo>
                <a:lnTo>
                  <a:pt x="10" y="343"/>
                </a:lnTo>
                <a:lnTo>
                  <a:pt x="10" y="370"/>
                </a:lnTo>
                <a:lnTo>
                  <a:pt x="5" y="398"/>
                </a:lnTo>
                <a:lnTo>
                  <a:pt x="5" y="425"/>
                </a:lnTo>
                <a:lnTo>
                  <a:pt x="5" y="453"/>
                </a:lnTo>
                <a:lnTo>
                  <a:pt x="0" y="473"/>
                </a:lnTo>
                <a:lnTo>
                  <a:pt x="0" y="501"/>
                </a:lnTo>
                <a:lnTo>
                  <a:pt x="0" y="521"/>
                </a:lnTo>
                <a:lnTo>
                  <a:pt x="0" y="535"/>
                </a:lnTo>
                <a:lnTo>
                  <a:pt x="0" y="555"/>
                </a:lnTo>
                <a:lnTo>
                  <a:pt x="0" y="576"/>
                </a:lnTo>
                <a:lnTo>
                  <a:pt x="0" y="590"/>
                </a:lnTo>
                <a:lnTo>
                  <a:pt x="0" y="617"/>
                </a:lnTo>
                <a:lnTo>
                  <a:pt x="0" y="638"/>
                </a:lnTo>
                <a:lnTo>
                  <a:pt x="0" y="658"/>
                </a:lnTo>
                <a:lnTo>
                  <a:pt x="0" y="686"/>
                </a:lnTo>
                <a:lnTo>
                  <a:pt x="0" y="727"/>
                </a:lnTo>
                <a:lnTo>
                  <a:pt x="5" y="747"/>
                </a:lnTo>
                <a:lnTo>
                  <a:pt x="10" y="768"/>
                </a:lnTo>
                <a:lnTo>
                  <a:pt x="10" y="789"/>
                </a:lnTo>
                <a:lnTo>
                  <a:pt x="21" y="809"/>
                </a:lnTo>
                <a:lnTo>
                  <a:pt x="26" y="830"/>
                </a:lnTo>
                <a:lnTo>
                  <a:pt x="31" y="850"/>
                </a:lnTo>
                <a:lnTo>
                  <a:pt x="42" y="878"/>
                </a:lnTo>
                <a:lnTo>
                  <a:pt x="63" y="919"/>
                </a:lnTo>
                <a:lnTo>
                  <a:pt x="74" y="946"/>
                </a:lnTo>
                <a:lnTo>
                  <a:pt x="89" y="960"/>
                </a:lnTo>
                <a:lnTo>
                  <a:pt x="105" y="988"/>
                </a:lnTo>
                <a:lnTo>
                  <a:pt x="121" y="1015"/>
                </a:lnTo>
                <a:lnTo>
                  <a:pt x="142" y="1042"/>
                </a:lnTo>
                <a:lnTo>
                  <a:pt x="158" y="1063"/>
                </a:lnTo>
                <a:lnTo>
                  <a:pt x="179" y="1084"/>
                </a:lnTo>
                <a:lnTo>
                  <a:pt x="200" y="1091"/>
                </a:lnTo>
                <a:lnTo>
                  <a:pt x="237" y="1111"/>
                </a:lnTo>
                <a:lnTo>
                  <a:pt x="290" y="1131"/>
                </a:lnTo>
                <a:lnTo>
                  <a:pt x="342" y="1145"/>
                </a:lnTo>
                <a:lnTo>
                  <a:pt x="363" y="1152"/>
                </a:lnTo>
                <a:lnTo>
                  <a:pt x="379" y="1152"/>
                </a:lnTo>
                <a:lnTo>
                  <a:pt x="400" y="1152"/>
                </a:lnTo>
                <a:lnTo>
                  <a:pt x="432" y="1152"/>
                </a:lnTo>
                <a:lnTo>
                  <a:pt x="458" y="1152"/>
                </a:lnTo>
                <a:lnTo>
                  <a:pt x="484" y="1138"/>
                </a:lnTo>
                <a:lnTo>
                  <a:pt x="516" y="1125"/>
                </a:lnTo>
                <a:lnTo>
                  <a:pt x="526" y="1111"/>
                </a:lnTo>
                <a:lnTo>
                  <a:pt x="548" y="1097"/>
                </a:lnTo>
                <a:lnTo>
                  <a:pt x="568" y="1070"/>
                </a:lnTo>
                <a:lnTo>
                  <a:pt x="579" y="1042"/>
                </a:lnTo>
                <a:lnTo>
                  <a:pt x="584" y="1022"/>
                </a:lnTo>
                <a:lnTo>
                  <a:pt x="590" y="988"/>
                </a:lnTo>
                <a:lnTo>
                  <a:pt x="595" y="967"/>
                </a:lnTo>
                <a:lnTo>
                  <a:pt x="600" y="933"/>
                </a:lnTo>
                <a:lnTo>
                  <a:pt x="600" y="912"/>
                </a:lnTo>
                <a:lnTo>
                  <a:pt x="605" y="892"/>
                </a:lnTo>
                <a:lnTo>
                  <a:pt x="605" y="871"/>
                </a:lnTo>
                <a:lnTo>
                  <a:pt x="610" y="850"/>
                </a:lnTo>
                <a:lnTo>
                  <a:pt x="621" y="830"/>
                </a:lnTo>
                <a:lnTo>
                  <a:pt x="640" y="800"/>
                </a:lnTo>
              </a:path>
            </a:pathLst>
          </a:custGeom>
          <a:solidFill>
            <a:schemeClr val="accent1"/>
          </a:solidFill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425450" y="517525"/>
            <a:ext cx="8580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tr-TR" sz="2400" b="1">
                <a:latin typeface="Times New Roman" pitchFamily="18" charset="0"/>
              </a:rPr>
              <a:t>NORMAL TİROİD                      ÖTİROİD NODÜLER GUATR</a:t>
            </a:r>
          </a:p>
        </p:txBody>
      </p:sp>
      <p:sp>
        <p:nvSpPr>
          <p:cNvPr id="9224" name="Oval 8"/>
          <p:cNvSpPr>
            <a:spLocks noChangeArrowheads="1"/>
          </p:cNvSpPr>
          <p:nvPr/>
        </p:nvSpPr>
        <p:spPr bwMode="auto">
          <a:xfrm>
            <a:off x="5526088" y="4730750"/>
            <a:ext cx="530225" cy="6731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tr-TR"/>
          </a:p>
        </p:txBody>
      </p:sp>
      <p:sp>
        <p:nvSpPr>
          <p:cNvPr id="9225" name="Oval 9"/>
          <p:cNvSpPr>
            <a:spLocks noChangeArrowheads="1"/>
          </p:cNvSpPr>
          <p:nvPr/>
        </p:nvSpPr>
        <p:spPr bwMode="auto">
          <a:xfrm>
            <a:off x="7558088" y="4121150"/>
            <a:ext cx="936625" cy="11303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tr-TR"/>
          </a:p>
        </p:txBody>
      </p:sp>
      <p:sp>
        <p:nvSpPr>
          <p:cNvPr id="9226" name="Freeform 10"/>
          <p:cNvSpPr>
            <a:spLocks/>
          </p:cNvSpPr>
          <p:nvPr/>
        </p:nvSpPr>
        <p:spPr bwMode="auto">
          <a:xfrm>
            <a:off x="6197600" y="914400"/>
            <a:ext cx="1762125" cy="1830388"/>
          </a:xfrm>
          <a:custGeom>
            <a:avLst/>
            <a:gdLst>
              <a:gd name="T0" fmla="*/ 690 w 1249"/>
              <a:gd name="T1" fmla="*/ 864 h 1153"/>
              <a:gd name="T2" fmla="*/ 758 w 1249"/>
              <a:gd name="T3" fmla="*/ 933 h 1153"/>
              <a:gd name="T4" fmla="*/ 821 w 1249"/>
              <a:gd name="T5" fmla="*/ 995 h 1153"/>
              <a:gd name="T6" fmla="*/ 900 w 1249"/>
              <a:gd name="T7" fmla="*/ 1056 h 1153"/>
              <a:gd name="T8" fmla="*/ 974 w 1249"/>
              <a:gd name="T9" fmla="*/ 1084 h 1153"/>
              <a:gd name="T10" fmla="*/ 1053 w 1249"/>
              <a:gd name="T11" fmla="*/ 1084 h 1153"/>
              <a:gd name="T12" fmla="*/ 1132 w 1249"/>
              <a:gd name="T13" fmla="*/ 1042 h 1153"/>
              <a:gd name="T14" fmla="*/ 1190 w 1249"/>
              <a:gd name="T15" fmla="*/ 953 h 1153"/>
              <a:gd name="T16" fmla="*/ 1227 w 1249"/>
              <a:gd name="T17" fmla="*/ 864 h 1153"/>
              <a:gd name="T18" fmla="*/ 1242 w 1249"/>
              <a:gd name="T19" fmla="*/ 761 h 1153"/>
              <a:gd name="T20" fmla="*/ 1248 w 1249"/>
              <a:gd name="T21" fmla="*/ 658 h 1153"/>
              <a:gd name="T22" fmla="*/ 1248 w 1249"/>
              <a:gd name="T23" fmla="*/ 555 h 1153"/>
              <a:gd name="T24" fmla="*/ 1232 w 1249"/>
              <a:gd name="T25" fmla="*/ 453 h 1153"/>
              <a:gd name="T26" fmla="*/ 1200 w 1249"/>
              <a:gd name="T27" fmla="*/ 350 h 1153"/>
              <a:gd name="T28" fmla="*/ 1164 w 1249"/>
              <a:gd name="T29" fmla="*/ 261 h 1153"/>
              <a:gd name="T30" fmla="*/ 1116 w 1249"/>
              <a:gd name="T31" fmla="*/ 192 h 1153"/>
              <a:gd name="T32" fmla="*/ 1042 w 1249"/>
              <a:gd name="T33" fmla="*/ 158 h 1153"/>
              <a:gd name="T34" fmla="*/ 964 w 1249"/>
              <a:gd name="T35" fmla="*/ 110 h 1153"/>
              <a:gd name="T36" fmla="*/ 911 w 1249"/>
              <a:gd name="T37" fmla="*/ 137 h 1153"/>
              <a:gd name="T38" fmla="*/ 869 w 1249"/>
              <a:gd name="T39" fmla="*/ 192 h 1153"/>
              <a:gd name="T40" fmla="*/ 832 w 1249"/>
              <a:gd name="T41" fmla="*/ 247 h 1153"/>
              <a:gd name="T42" fmla="*/ 774 w 1249"/>
              <a:gd name="T43" fmla="*/ 329 h 1153"/>
              <a:gd name="T44" fmla="*/ 706 w 1249"/>
              <a:gd name="T45" fmla="*/ 405 h 1153"/>
              <a:gd name="T46" fmla="*/ 653 w 1249"/>
              <a:gd name="T47" fmla="*/ 432 h 1153"/>
              <a:gd name="T48" fmla="*/ 579 w 1249"/>
              <a:gd name="T49" fmla="*/ 357 h 1153"/>
              <a:gd name="T50" fmla="*/ 500 w 1249"/>
              <a:gd name="T51" fmla="*/ 254 h 1153"/>
              <a:gd name="T52" fmla="*/ 421 w 1249"/>
              <a:gd name="T53" fmla="*/ 185 h 1153"/>
              <a:gd name="T54" fmla="*/ 332 w 1249"/>
              <a:gd name="T55" fmla="*/ 82 h 1153"/>
              <a:gd name="T56" fmla="*/ 221 w 1249"/>
              <a:gd name="T57" fmla="*/ 7 h 1153"/>
              <a:gd name="T58" fmla="*/ 142 w 1249"/>
              <a:gd name="T59" fmla="*/ 0 h 1153"/>
              <a:gd name="T60" fmla="*/ 79 w 1249"/>
              <a:gd name="T61" fmla="*/ 41 h 1153"/>
              <a:gd name="T62" fmla="*/ 31 w 1249"/>
              <a:gd name="T63" fmla="*/ 137 h 1153"/>
              <a:gd name="T64" fmla="*/ 16 w 1249"/>
              <a:gd name="T65" fmla="*/ 247 h 1153"/>
              <a:gd name="T66" fmla="*/ 10 w 1249"/>
              <a:gd name="T67" fmla="*/ 370 h 1153"/>
              <a:gd name="T68" fmla="*/ 0 w 1249"/>
              <a:gd name="T69" fmla="*/ 473 h 1153"/>
              <a:gd name="T70" fmla="*/ 0 w 1249"/>
              <a:gd name="T71" fmla="*/ 555 h 1153"/>
              <a:gd name="T72" fmla="*/ 0 w 1249"/>
              <a:gd name="T73" fmla="*/ 638 h 1153"/>
              <a:gd name="T74" fmla="*/ 5 w 1249"/>
              <a:gd name="T75" fmla="*/ 747 h 1153"/>
              <a:gd name="T76" fmla="*/ 26 w 1249"/>
              <a:gd name="T77" fmla="*/ 830 h 1153"/>
              <a:gd name="T78" fmla="*/ 74 w 1249"/>
              <a:gd name="T79" fmla="*/ 946 h 1153"/>
              <a:gd name="T80" fmla="*/ 142 w 1249"/>
              <a:gd name="T81" fmla="*/ 1042 h 1153"/>
              <a:gd name="T82" fmla="*/ 237 w 1249"/>
              <a:gd name="T83" fmla="*/ 1111 h 1153"/>
              <a:gd name="T84" fmla="*/ 379 w 1249"/>
              <a:gd name="T85" fmla="*/ 1152 h 1153"/>
              <a:gd name="T86" fmla="*/ 484 w 1249"/>
              <a:gd name="T87" fmla="*/ 1138 h 1153"/>
              <a:gd name="T88" fmla="*/ 568 w 1249"/>
              <a:gd name="T89" fmla="*/ 1070 h 1153"/>
              <a:gd name="T90" fmla="*/ 595 w 1249"/>
              <a:gd name="T91" fmla="*/ 967 h 1153"/>
              <a:gd name="T92" fmla="*/ 605 w 1249"/>
              <a:gd name="T93" fmla="*/ 871 h 1153"/>
              <a:gd name="T94" fmla="*/ 640 w 1249"/>
              <a:gd name="T95" fmla="*/ 800 h 1153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1249"/>
              <a:gd name="T145" fmla="*/ 0 h 1153"/>
              <a:gd name="T146" fmla="*/ 1249 w 1249"/>
              <a:gd name="T147" fmla="*/ 1153 h 1153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1249" h="1153">
                <a:moveTo>
                  <a:pt x="640" y="800"/>
                </a:moveTo>
                <a:lnTo>
                  <a:pt x="663" y="837"/>
                </a:lnTo>
                <a:lnTo>
                  <a:pt x="679" y="850"/>
                </a:lnTo>
                <a:lnTo>
                  <a:pt x="690" y="864"/>
                </a:lnTo>
                <a:lnTo>
                  <a:pt x="706" y="878"/>
                </a:lnTo>
                <a:lnTo>
                  <a:pt x="726" y="905"/>
                </a:lnTo>
                <a:lnTo>
                  <a:pt x="742" y="919"/>
                </a:lnTo>
                <a:lnTo>
                  <a:pt x="758" y="933"/>
                </a:lnTo>
                <a:lnTo>
                  <a:pt x="774" y="946"/>
                </a:lnTo>
                <a:lnTo>
                  <a:pt x="795" y="974"/>
                </a:lnTo>
                <a:lnTo>
                  <a:pt x="806" y="974"/>
                </a:lnTo>
                <a:lnTo>
                  <a:pt x="821" y="995"/>
                </a:lnTo>
                <a:lnTo>
                  <a:pt x="832" y="1001"/>
                </a:lnTo>
                <a:lnTo>
                  <a:pt x="848" y="1022"/>
                </a:lnTo>
                <a:lnTo>
                  <a:pt x="874" y="1042"/>
                </a:lnTo>
                <a:lnTo>
                  <a:pt x="900" y="1056"/>
                </a:lnTo>
                <a:lnTo>
                  <a:pt x="916" y="1063"/>
                </a:lnTo>
                <a:lnTo>
                  <a:pt x="932" y="1070"/>
                </a:lnTo>
                <a:lnTo>
                  <a:pt x="953" y="1077"/>
                </a:lnTo>
                <a:lnTo>
                  <a:pt x="974" y="1084"/>
                </a:lnTo>
                <a:lnTo>
                  <a:pt x="990" y="1084"/>
                </a:lnTo>
                <a:lnTo>
                  <a:pt x="1016" y="1084"/>
                </a:lnTo>
                <a:lnTo>
                  <a:pt x="1037" y="1084"/>
                </a:lnTo>
                <a:lnTo>
                  <a:pt x="1053" y="1084"/>
                </a:lnTo>
                <a:lnTo>
                  <a:pt x="1074" y="1077"/>
                </a:lnTo>
                <a:lnTo>
                  <a:pt x="1090" y="1070"/>
                </a:lnTo>
                <a:lnTo>
                  <a:pt x="1116" y="1056"/>
                </a:lnTo>
                <a:lnTo>
                  <a:pt x="1132" y="1042"/>
                </a:lnTo>
                <a:lnTo>
                  <a:pt x="1148" y="1035"/>
                </a:lnTo>
                <a:lnTo>
                  <a:pt x="1158" y="1015"/>
                </a:lnTo>
                <a:lnTo>
                  <a:pt x="1174" y="988"/>
                </a:lnTo>
                <a:lnTo>
                  <a:pt x="1190" y="953"/>
                </a:lnTo>
                <a:lnTo>
                  <a:pt x="1195" y="933"/>
                </a:lnTo>
                <a:lnTo>
                  <a:pt x="1206" y="912"/>
                </a:lnTo>
                <a:lnTo>
                  <a:pt x="1216" y="885"/>
                </a:lnTo>
                <a:lnTo>
                  <a:pt x="1227" y="864"/>
                </a:lnTo>
                <a:lnTo>
                  <a:pt x="1232" y="843"/>
                </a:lnTo>
                <a:lnTo>
                  <a:pt x="1237" y="816"/>
                </a:lnTo>
                <a:lnTo>
                  <a:pt x="1242" y="782"/>
                </a:lnTo>
                <a:lnTo>
                  <a:pt x="1242" y="761"/>
                </a:lnTo>
                <a:lnTo>
                  <a:pt x="1242" y="741"/>
                </a:lnTo>
                <a:lnTo>
                  <a:pt x="1248" y="713"/>
                </a:lnTo>
                <a:lnTo>
                  <a:pt x="1248" y="686"/>
                </a:lnTo>
                <a:lnTo>
                  <a:pt x="1248" y="658"/>
                </a:lnTo>
                <a:lnTo>
                  <a:pt x="1248" y="624"/>
                </a:lnTo>
                <a:lnTo>
                  <a:pt x="1248" y="604"/>
                </a:lnTo>
                <a:lnTo>
                  <a:pt x="1248" y="576"/>
                </a:lnTo>
                <a:lnTo>
                  <a:pt x="1248" y="555"/>
                </a:lnTo>
                <a:lnTo>
                  <a:pt x="1248" y="528"/>
                </a:lnTo>
                <a:lnTo>
                  <a:pt x="1248" y="501"/>
                </a:lnTo>
                <a:lnTo>
                  <a:pt x="1242" y="480"/>
                </a:lnTo>
                <a:lnTo>
                  <a:pt x="1232" y="453"/>
                </a:lnTo>
                <a:lnTo>
                  <a:pt x="1227" y="432"/>
                </a:lnTo>
                <a:lnTo>
                  <a:pt x="1222" y="405"/>
                </a:lnTo>
                <a:lnTo>
                  <a:pt x="1211" y="377"/>
                </a:lnTo>
                <a:lnTo>
                  <a:pt x="1200" y="350"/>
                </a:lnTo>
                <a:lnTo>
                  <a:pt x="1195" y="329"/>
                </a:lnTo>
                <a:lnTo>
                  <a:pt x="1190" y="302"/>
                </a:lnTo>
                <a:lnTo>
                  <a:pt x="1179" y="288"/>
                </a:lnTo>
                <a:lnTo>
                  <a:pt x="1164" y="261"/>
                </a:lnTo>
                <a:lnTo>
                  <a:pt x="1148" y="240"/>
                </a:lnTo>
                <a:lnTo>
                  <a:pt x="1137" y="213"/>
                </a:lnTo>
                <a:lnTo>
                  <a:pt x="1122" y="206"/>
                </a:lnTo>
                <a:lnTo>
                  <a:pt x="1116" y="192"/>
                </a:lnTo>
                <a:lnTo>
                  <a:pt x="1095" y="178"/>
                </a:lnTo>
                <a:lnTo>
                  <a:pt x="1079" y="171"/>
                </a:lnTo>
                <a:lnTo>
                  <a:pt x="1058" y="165"/>
                </a:lnTo>
                <a:lnTo>
                  <a:pt x="1042" y="158"/>
                </a:lnTo>
                <a:lnTo>
                  <a:pt x="1026" y="144"/>
                </a:lnTo>
                <a:lnTo>
                  <a:pt x="1000" y="137"/>
                </a:lnTo>
                <a:lnTo>
                  <a:pt x="979" y="124"/>
                </a:lnTo>
                <a:lnTo>
                  <a:pt x="964" y="110"/>
                </a:lnTo>
                <a:lnTo>
                  <a:pt x="953" y="110"/>
                </a:lnTo>
                <a:lnTo>
                  <a:pt x="937" y="110"/>
                </a:lnTo>
                <a:lnTo>
                  <a:pt x="926" y="131"/>
                </a:lnTo>
                <a:lnTo>
                  <a:pt x="911" y="137"/>
                </a:lnTo>
                <a:lnTo>
                  <a:pt x="906" y="151"/>
                </a:lnTo>
                <a:lnTo>
                  <a:pt x="895" y="165"/>
                </a:lnTo>
                <a:lnTo>
                  <a:pt x="884" y="185"/>
                </a:lnTo>
                <a:lnTo>
                  <a:pt x="869" y="192"/>
                </a:lnTo>
                <a:lnTo>
                  <a:pt x="863" y="206"/>
                </a:lnTo>
                <a:lnTo>
                  <a:pt x="853" y="213"/>
                </a:lnTo>
                <a:lnTo>
                  <a:pt x="842" y="227"/>
                </a:lnTo>
                <a:lnTo>
                  <a:pt x="832" y="247"/>
                </a:lnTo>
                <a:lnTo>
                  <a:pt x="821" y="261"/>
                </a:lnTo>
                <a:lnTo>
                  <a:pt x="800" y="288"/>
                </a:lnTo>
                <a:lnTo>
                  <a:pt x="790" y="302"/>
                </a:lnTo>
                <a:lnTo>
                  <a:pt x="774" y="329"/>
                </a:lnTo>
                <a:lnTo>
                  <a:pt x="758" y="343"/>
                </a:lnTo>
                <a:lnTo>
                  <a:pt x="737" y="370"/>
                </a:lnTo>
                <a:lnTo>
                  <a:pt x="721" y="391"/>
                </a:lnTo>
                <a:lnTo>
                  <a:pt x="706" y="405"/>
                </a:lnTo>
                <a:lnTo>
                  <a:pt x="695" y="412"/>
                </a:lnTo>
                <a:lnTo>
                  <a:pt x="684" y="432"/>
                </a:lnTo>
                <a:lnTo>
                  <a:pt x="668" y="432"/>
                </a:lnTo>
                <a:lnTo>
                  <a:pt x="653" y="432"/>
                </a:lnTo>
                <a:lnTo>
                  <a:pt x="632" y="405"/>
                </a:lnTo>
                <a:lnTo>
                  <a:pt x="610" y="391"/>
                </a:lnTo>
                <a:lnTo>
                  <a:pt x="595" y="370"/>
                </a:lnTo>
                <a:lnTo>
                  <a:pt x="579" y="357"/>
                </a:lnTo>
                <a:lnTo>
                  <a:pt x="558" y="329"/>
                </a:lnTo>
                <a:lnTo>
                  <a:pt x="532" y="302"/>
                </a:lnTo>
                <a:lnTo>
                  <a:pt x="516" y="274"/>
                </a:lnTo>
                <a:lnTo>
                  <a:pt x="500" y="254"/>
                </a:lnTo>
                <a:lnTo>
                  <a:pt x="479" y="227"/>
                </a:lnTo>
                <a:lnTo>
                  <a:pt x="463" y="227"/>
                </a:lnTo>
                <a:lnTo>
                  <a:pt x="442" y="206"/>
                </a:lnTo>
                <a:lnTo>
                  <a:pt x="421" y="185"/>
                </a:lnTo>
                <a:lnTo>
                  <a:pt x="410" y="165"/>
                </a:lnTo>
                <a:lnTo>
                  <a:pt x="390" y="137"/>
                </a:lnTo>
                <a:lnTo>
                  <a:pt x="358" y="110"/>
                </a:lnTo>
                <a:lnTo>
                  <a:pt x="332" y="82"/>
                </a:lnTo>
                <a:lnTo>
                  <a:pt x="295" y="55"/>
                </a:lnTo>
                <a:lnTo>
                  <a:pt x="258" y="28"/>
                </a:lnTo>
                <a:lnTo>
                  <a:pt x="237" y="14"/>
                </a:lnTo>
                <a:lnTo>
                  <a:pt x="221" y="7"/>
                </a:lnTo>
                <a:lnTo>
                  <a:pt x="194" y="7"/>
                </a:lnTo>
                <a:lnTo>
                  <a:pt x="179" y="0"/>
                </a:lnTo>
                <a:lnTo>
                  <a:pt x="158" y="0"/>
                </a:lnTo>
                <a:lnTo>
                  <a:pt x="142" y="0"/>
                </a:lnTo>
                <a:lnTo>
                  <a:pt x="126" y="0"/>
                </a:lnTo>
                <a:lnTo>
                  <a:pt x="110" y="0"/>
                </a:lnTo>
                <a:lnTo>
                  <a:pt x="94" y="14"/>
                </a:lnTo>
                <a:lnTo>
                  <a:pt x="79" y="41"/>
                </a:lnTo>
                <a:lnTo>
                  <a:pt x="63" y="69"/>
                </a:lnTo>
                <a:lnTo>
                  <a:pt x="42" y="96"/>
                </a:lnTo>
                <a:lnTo>
                  <a:pt x="42" y="110"/>
                </a:lnTo>
                <a:lnTo>
                  <a:pt x="31" y="137"/>
                </a:lnTo>
                <a:lnTo>
                  <a:pt x="26" y="151"/>
                </a:lnTo>
                <a:lnTo>
                  <a:pt x="21" y="185"/>
                </a:lnTo>
                <a:lnTo>
                  <a:pt x="21" y="213"/>
                </a:lnTo>
                <a:lnTo>
                  <a:pt x="16" y="247"/>
                </a:lnTo>
                <a:lnTo>
                  <a:pt x="16" y="274"/>
                </a:lnTo>
                <a:lnTo>
                  <a:pt x="10" y="316"/>
                </a:lnTo>
                <a:lnTo>
                  <a:pt x="10" y="343"/>
                </a:lnTo>
                <a:lnTo>
                  <a:pt x="10" y="370"/>
                </a:lnTo>
                <a:lnTo>
                  <a:pt x="5" y="398"/>
                </a:lnTo>
                <a:lnTo>
                  <a:pt x="5" y="425"/>
                </a:lnTo>
                <a:lnTo>
                  <a:pt x="5" y="453"/>
                </a:lnTo>
                <a:lnTo>
                  <a:pt x="0" y="473"/>
                </a:lnTo>
                <a:lnTo>
                  <a:pt x="0" y="501"/>
                </a:lnTo>
                <a:lnTo>
                  <a:pt x="0" y="521"/>
                </a:lnTo>
                <a:lnTo>
                  <a:pt x="0" y="535"/>
                </a:lnTo>
                <a:lnTo>
                  <a:pt x="0" y="555"/>
                </a:lnTo>
                <a:lnTo>
                  <a:pt x="0" y="576"/>
                </a:lnTo>
                <a:lnTo>
                  <a:pt x="0" y="590"/>
                </a:lnTo>
                <a:lnTo>
                  <a:pt x="0" y="617"/>
                </a:lnTo>
                <a:lnTo>
                  <a:pt x="0" y="638"/>
                </a:lnTo>
                <a:lnTo>
                  <a:pt x="0" y="658"/>
                </a:lnTo>
                <a:lnTo>
                  <a:pt x="0" y="686"/>
                </a:lnTo>
                <a:lnTo>
                  <a:pt x="0" y="727"/>
                </a:lnTo>
                <a:lnTo>
                  <a:pt x="5" y="747"/>
                </a:lnTo>
                <a:lnTo>
                  <a:pt x="10" y="768"/>
                </a:lnTo>
                <a:lnTo>
                  <a:pt x="10" y="789"/>
                </a:lnTo>
                <a:lnTo>
                  <a:pt x="21" y="809"/>
                </a:lnTo>
                <a:lnTo>
                  <a:pt x="26" y="830"/>
                </a:lnTo>
                <a:lnTo>
                  <a:pt x="31" y="850"/>
                </a:lnTo>
                <a:lnTo>
                  <a:pt x="42" y="878"/>
                </a:lnTo>
                <a:lnTo>
                  <a:pt x="63" y="919"/>
                </a:lnTo>
                <a:lnTo>
                  <a:pt x="74" y="946"/>
                </a:lnTo>
                <a:lnTo>
                  <a:pt x="89" y="960"/>
                </a:lnTo>
                <a:lnTo>
                  <a:pt x="105" y="988"/>
                </a:lnTo>
                <a:lnTo>
                  <a:pt x="121" y="1015"/>
                </a:lnTo>
                <a:lnTo>
                  <a:pt x="142" y="1042"/>
                </a:lnTo>
                <a:lnTo>
                  <a:pt x="158" y="1063"/>
                </a:lnTo>
                <a:lnTo>
                  <a:pt x="179" y="1084"/>
                </a:lnTo>
                <a:lnTo>
                  <a:pt x="200" y="1091"/>
                </a:lnTo>
                <a:lnTo>
                  <a:pt x="237" y="1111"/>
                </a:lnTo>
                <a:lnTo>
                  <a:pt x="290" y="1131"/>
                </a:lnTo>
                <a:lnTo>
                  <a:pt x="342" y="1145"/>
                </a:lnTo>
                <a:lnTo>
                  <a:pt x="363" y="1152"/>
                </a:lnTo>
                <a:lnTo>
                  <a:pt x="379" y="1152"/>
                </a:lnTo>
                <a:lnTo>
                  <a:pt x="400" y="1152"/>
                </a:lnTo>
                <a:lnTo>
                  <a:pt x="432" y="1152"/>
                </a:lnTo>
                <a:lnTo>
                  <a:pt x="458" y="1152"/>
                </a:lnTo>
                <a:lnTo>
                  <a:pt x="484" y="1138"/>
                </a:lnTo>
                <a:lnTo>
                  <a:pt x="516" y="1125"/>
                </a:lnTo>
                <a:lnTo>
                  <a:pt x="526" y="1111"/>
                </a:lnTo>
                <a:lnTo>
                  <a:pt x="548" y="1097"/>
                </a:lnTo>
                <a:lnTo>
                  <a:pt x="568" y="1070"/>
                </a:lnTo>
                <a:lnTo>
                  <a:pt x="579" y="1042"/>
                </a:lnTo>
                <a:lnTo>
                  <a:pt x="584" y="1022"/>
                </a:lnTo>
                <a:lnTo>
                  <a:pt x="590" y="988"/>
                </a:lnTo>
                <a:lnTo>
                  <a:pt x="595" y="967"/>
                </a:lnTo>
                <a:lnTo>
                  <a:pt x="600" y="933"/>
                </a:lnTo>
                <a:lnTo>
                  <a:pt x="600" y="912"/>
                </a:lnTo>
                <a:lnTo>
                  <a:pt x="605" y="892"/>
                </a:lnTo>
                <a:lnTo>
                  <a:pt x="605" y="871"/>
                </a:lnTo>
                <a:lnTo>
                  <a:pt x="610" y="850"/>
                </a:lnTo>
                <a:lnTo>
                  <a:pt x="621" y="830"/>
                </a:lnTo>
                <a:lnTo>
                  <a:pt x="640" y="800"/>
                </a:lnTo>
              </a:path>
            </a:pathLst>
          </a:custGeom>
          <a:solidFill>
            <a:schemeClr val="accent1"/>
          </a:solidFill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9227" name="Oval 11"/>
          <p:cNvSpPr>
            <a:spLocks noChangeArrowheads="1"/>
          </p:cNvSpPr>
          <p:nvPr/>
        </p:nvSpPr>
        <p:spPr bwMode="auto">
          <a:xfrm>
            <a:off x="7354888" y="1454150"/>
            <a:ext cx="801687" cy="8255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tr-T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A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513" y="1268413"/>
            <a:ext cx="4606925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2" descr="CA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47913" y="1420813"/>
            <a:ext cx="4606925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1568450" y="830263"/>
            <a:ext cx="6542088" cy="4619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tr-TR" sz="2400">
                <a:solidFill>
                  <a:schemeClr val="tx2"/>
                </a:solidFill>
                <a:cs typeface="Times New Roman" pitchFamily="18" charset="0"/>
              </a:rPr>
              <a:t>      </a:t>
            </a:r>
            <a:r>
              <a:rPr lang="tr-TR" sz="2400" b="1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Tirotoksikozun belirti ve bulguları</a:t>
            </a:r>
            <a:r>
              <a:rPr lang="tr-TR" b="1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         </a:t>
            </a:r>
            <a:endParaRPr lang="tr-TR" b="1">
              <a:solidFill>
                <a:schemeClr val="tx2"/>
              </a:solidFill>
              <a:latin typeface="Comic Sans MS" pitchFamily="66" charset="0"/>
            </a:endParaRPr>
          </a:p>
        </p:txBody>
      </p:sp>
      <p:graphicFrame>
        <p:nvGraphicFramePr>
          <p:cNvPr id="8343" name="Group 151"/>
          <p:cNvGraphicFramePr>
            <a:graphicFrameLocks noGrp="1"/>
          </p:cNvGraphicFramePr>
          <p:nvPr/>
        </p:nvGraphicFramePr>
        <p:xfrm>
          <a:off x="611188" y="1643063"/>
          <a:ext cx="7993062" cy="4162050"/>
        </p:xfrm>
        <a:graphic>
          <a:graphicData uri="http://schemas.openxmlformats.org/drawingml/2006/table">
            <a:tbl>
              <a:tblPr/>
              <a:tblGrid>
                <a:gridCol w="3997325"/>
                <a:gridCol w="3995737"/>
              </a:tblGrid>
              <a:tr h="630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Belirtiler</a:t>
                      </a:r>
                      <a:endParaRPr kumimoji="0" lang="tr-T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Bulgular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4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Hiperaktivite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, huzursuzluk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disforia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Taşikardi, yaşlıda atrial fibrilasyon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4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Sıcağa tahammülsüzlük ve terleme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Tremor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4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Çarpıntı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Guatr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4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Yorgunluk ve güçsüzlük 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Ilık, nemli deri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4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İştah artımı ile kilo kaybı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Kas güçsüzlüğü,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proksimal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myopati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4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Diyare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Göz kapağı çekilmesi veya gecikmesi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4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Oligomenore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, libido kaybı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Jinekomasti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smtClean="0">
                <a:latin typeface="Comic Sans MS" pitchFamily="66" charset="0"/>
              </a:rPr>
              <a:t>Labratuvar ,Görüntüleme</a:t>
            </a:r>
            <a:endParaRPr lang="en-US" sz="2800" b="1" smtClean="0">
              <a:latin typeface="Comic Sans MS" pitchFamily="66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385763" y="2424113"/>
            <a:ext cx="7281862" cy="3236912"/>
          </a:xfrm>
        </p:spPr>
        <p:txBody>
          <a:bodyPr/>
          <a:lstStyle/>
          <a:p>
            <a:r>
              <a:rPr lang="tr-TR" sz="2000" smtClean="0">
                <a:latin typeface="Comic Sans MS" pitchFamily="66" charset="0"/>
              </a:rPr>
              <a:t>ST3, ST4, sTSH</a:t>
            </a:r>
          </a:p>
          <a:p>
            <a:r>
              <a:rPr lang="tr-TR" sz="2000" smtClean="0">
                <a:latin typeface="Comic Sans MS" pitchFamily="66" charset="0"/>
              </a:rPr>
              <a:t>Anti-TPO, Anti-Tg, TRAB (TSH res. Ab.)</a:t>
            </a:r>
          </a:p>
          <a:p>
            <a:r>
              <a:rPr lang="tr-TR" sz="2000" smtClean="0">
                <a:latin typeface="Comic Sans MS" pitchFamily="66" charset="0"/>
              </a:rPr>
              <a:t>Tc 99m Tiroid Sintigrafisi</a:t>
            </a:r>
          </a:p>
          <a:p>
            <a:r>
              <a:rPr lang="tr-TR" sz="2000" smtClean="0">
                <a:latin typeface="Comic Sans MS" pitchFamily="66" charset="0"/>
              </a:rPr>
              <a:t>RAI uptake çalışması</a:t>
            </a:r>
          </a:p>
          <a:p>
            <a:r>
              <a:rPr lang="tr-TR" sz="2000" smtClean="0">
                <a:latin typeface="Comic Sans MS" pitchFamily="66" charset="0"/>
              </a:rPr>
              <a:t>Doppler  USG</a:t>
            </a:r>
            <a:endParaRPr lang="en-US" sz="200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635000"/>
            <a:ext cx="8229600" cy="695325"/>
          </a:xfrm>
        </p:spPr>
        <p:txBody>
          <a:bodyPr/>
          <a:lstStyle/>
          <a:p>
            <a:r>
              <a:rPr lang="tr-TR" sz="2400" b="1" smtClean="0">
                <a:latin typeface="Comic Sans MS" pitchFamily="66" charset="0"/>
              </a:rPr>
              <a:t>I</a:t>
            </a:r>
            <a:r>
              <a:rPr lang="tr-TR" sz="2400" b="1" baseline="30000" smtClean="0">
                <a:latin typeface="Comic Sans MS" pitchFamily="66" charset="0"/>
              </a:rPr>
              <a:t>131</a:t>
            </a:r>
            <a:r>
              <a:rPr lang="tr-TR" sz="2400" b="1" smtClean="0">
                <a:latin typeface="Comic Sans MS" pitchFamily="66" charset="0"/>
              </a:rPr>
              <a:t> uptake’ine göre tirotoksikozların sınıflaması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0" y="1628775"/>
            <a:ext cx="9144000" cy="5184775"/>
          </a:xfrm>
        </p:spPr>
        <p:txBody>
          <a:bodyPr/>
          <a:lstStyle/>
          <a:p>
            <a:pPr>
              <a:lnSpc>
                <a:spcPct val="80000"/>
              </a:lnSpc>
              <a:buSzTx/>
              <a:buFont typeface="Wingdings" pitchFamily="2" charset="2"/>
              <a:buChar char="§"/>
            </a:pPr>
            <a:r>
              <a:rPr lang="tr-TR" sz="2400" smtClean="0">
                <a:solidFill>
                  <a:schemeClr val="accent1"/>
                </a:solidFill>
                <a:latin typeface="Comic Sans MS" pitchFamily="66" charset="0"/>
              </a:rPr>
              <a:t>Yüksek uptake’li tirotoksikozlar (hipertiroidili)</a:t>
            </a:r>
          </a:p>
          <a:p>
            <a:pPr lvl="1">
              <a:lnSpc>
                <a:spcPct val="80000"/>
              </a:lnSpc>
              <a:buClr>
                <a:schemeClr val="hlink"/>
              </a:buClr>
              <a:buSzTx/>
              <a:buFont typeface="Wingdings" pitchFamily="2" charset="2"/>
              <a:buChar char="§"/>
            </a:pPr>
            <a:r>
              <a:rPr lang="tr-TR" sz="2000" smtClean="0">
                <a:latin typeface="Comic Sans MS" pitchFamily="66" charset="0"/>
              </a:rPr>
              <a:t>Graves hastalığı (Toksik Diffüz Guatr) </a:t>
            </a:r>
          </a:p>
          <a:p>
            <a:pPr lvl="1">
              <a:lnSpc>
                <a:spcPct val="80000"/>
              </a:lnSpc>
              <a:buClr>
                <a:schemeClr val="hlink"/>
              </a:buClr>
              <a:buSzTx/>
              <a:buFont typeface="Wingdings" pitchFamily="2" charset="2"/>
              <a:buChar char="§"/>
            </a:pPr>
            <a:r>
              <a:rPr lang="tr-TR" sz="2000" smtClean="0">
                <a:latin typeface="Comic Sans MS" pitchFamily="66" charset="0"/>
              </a:rPr>
              <a:t>Toksik adenom veya toksik multinodüler guatr</a:t>
            </a:r>
          </a:p>
          <a:p>
            <a:pPr lvl="1">
              <a:lnSpc>
                <a:spcPct val="80000"/>
              </a:lnSpc>
              <a:buClr>
                <a:schemeClr val="hlink"/>
              </a:buClr>
              <a:buSzTx/>
              <a:buFont typeface="Wingdings" pitchFamily="2" charset="2"/>
              <a:buChar char="§"/>
            </a:pPr>
            <a:r>
              <a:rPr lang="tr-TR" sz="2000" smtClean="0">
                <a:latin typeface="Comic Sans MS" pitchFamily="66" charset="0"/>
              </a:rPr>
              <a:t>Trofoblastik hastalık</a:t>
            </a:r>
          </a:p>
          <a:p>
            <a:pPr lvl="1">
              <a:lnSpc>
                <a:spcPct val="80000"/>
              </a:lnSpc>
              <a:buClr>
                <a:schemeClr val="hlink"/>
              </a:buClr>
              <a:buSzTx/>
              <a:buFont typeface="Wingdings" pitchFamily="2" charset="2"/>
              <a:buChar char="§"/>
            </a:pPr>
            <a:r>
              <a:rPr lang="tr-TR" sz="2000" smtClean="0">
                <a:latin typeface="Comic Sans MS" pitchFamily="66" charset="0"/>
              </a:rPr>
              <a:t>TSH’nin aracılık ettiği hipertiroidizm</a:t>
            </a:r>
          </a:p>
          <a:p>
            <a:pPr lvl="1">
              <a:lnSpc>
                <a:spcPct val="80000"/>
              </a:lnSpc>
              <a:buClr>
                <a:schemeClr val="hlink"/>
              </a:buClr>
              <a:buSzTx/>
              <a:buFont typeface="Wingdings" pitchFamily="2" charset="2"/>
              <a:buChar char="§"/>
            </a:pPr>
            <a:endParaRPr lang="tr-TR" sz="2000" smtClean="0">
              <a:latin typeface="Comic Sans MS" pitchFamily="66" charset="0"/>
            </a:endParaRPr>
          </a:p>
          <a:p>
            <a:pPr>
              <a:lnSpc>
                <a:spcPct val="80000"/>
              </a:lnSpc>
              <a:buSzTx/>
              <a:buFont typeface="Wingdings" pitchFamily="2" charset="2"/>
              <a:buChar char="§"/>
            </a:pPr>
            <a:r>
              <a:rPr lang="tr-TR" sz="2400" smtClean="0">
                <a:solidFill>
                  <a:schemeClr val="accent1"/>
                </a:solidFill>
                <a:latin typeface="Comic Sans MS" pitchFamily="66" charset="0"/>
              </a:rPr>
              <a:t>Düşük  Uptakeli tirotoksikozlar</a:t>
            </a:r>
            <a:r>
              <a:rPr lang="tr-TR" sz="2400" smtClean="0">
                <a:latin typeface="Comic Sans MS" pitchFamily="66" charset="0"/>
              </a:rPr>
              <a:t> </a:t>
            </a:r>
            <a:r>
              <a:rPr lang="tr-TR" sz="2400" smtClean="0">
                <a:solidFill>
                  <a:schemeClr val="accent1"/>
                </a:solidFill>
                <a:latin typeface="Comic Sans MS" pitchFamily="66" charset="0"/>
              </a:rPr>
              <a:t>(hipertiroidisiz)</a:t>
            </a:r>
          </a:p>
          <a:p>
            <a:pPr lvl="1">
              <a:lnSpc>
                <a:spcPct val="80000"/>
              </a:lnSpc>
              <a:buClr>
                <a:schemeClr val="hlink"/>
              </a:buClr>
              <a:buSzTx/>
              <a:buFont typeface="Wingdings" pitchFamily="2" charset="2"/>
              <a:buChar char="§"/>
            </a:pPr>
            <a:r>
              <a:rPr lang="tr-TR" sz="2000" smtClean="0">
                <a:latin typeface="Comic Sans MS" pitchFamily="66" charset="0"/>
              </a:rPr>
              <a:t>Subakut tiroidit</a:t>
            </a:r>
          </a:p>
          <a:p>
            <a:pPr lvl="1">
              <a:lnSpc>
                <a:spcPct val="80000"/>
              </a:lnSpc>
              <a:buClr>
                <a:schemeClr val="hlink"/>
              </a:buClr>
              <a:buSzTx/>
              <a:buFont typeface="Wingdings" pitchFamily="2" charset="2"/>
              <a:buChar char="§"/>
            </a:pPr>
            <a:r>
              <a:rPr lang="tr-TR" sz="2000" smtClean="0">
                <a:latin typeface="Comic Sans MS" pitchFamily="66" charset="0"/>
              </a:rPr>
              <a:t>Sessiz tiroidit</a:t>
            </a:r>
          </a:p>
          <a:p>
            <a:pPr lvl="1">
              <a:lnSpc>
                <a:spcPct val="80000"/>
              </a:lnSpc>
              <a:buClr>
                <a:schemeClr val="hlink"/>
              </a:buClr>
              <a:buSzTx/>
              <a:buFont typeface="Wingdings" pitchFamily="2" charset="2"/>
              <a:buChar char="§"/>
            </a:pPr>
            <a:r>
              <a:rPr lang="tr-TR" sz="2000" smtClean="0">
                <a:latin typeface="Comic Sans MS" pitchFamily="66" charset="0"/>
              </a:rPr>
              <a:t>İyodun sebebiyet verdiği hipertiroidizm (Jod Basedow)*</a:t>
            </a:r>
          </a:p>
          <a:p>
            <a:pPr lvl="1">
              <a:lnSpc>
                <a:spcPct val="80000"/>
              </a:lnSpc>
              <a:buClr>
                <a:schemeClr val="hlink"/>
              </a:buClr>
              <a:buSzTx/>
              <a:buFont typeface="Wingdings" pitchFamily="2" charset="2"/>
              <a:buChar char="§"/>
            </a:pPr>
            <a:r>
              <a:rPr lang="tr-TR" sz="2000" smtClean="0">
                <a:latin typeface="Comic Sans MS" pitchFamily="66" charset="0"/>
              </a:rPr>
              <a:t>Amiodarona bağlı tirotoksikoz </a:t>
            </a:r>
          </a:p>
          <a:p>
            <a:pPr lvl="1">
              <a:lnSpc>
                <a:spcPct val="80000"/>
              </a:lnSpc>
              <a:buClr>
                <a:schemeClr val="hlink"/>
              </a:buClr>
              <a:buSzTx/>
              <a:buFont typeface="Wingdings" pitchFamily="2" charset="2"/>
              <a:buChar char="§"/>
            </a:pPr>
            <a:r>
              <a:rPr lang="tr-TR" sz="2000" smtClean="0">
                <a:latin typeface="Comic Sans MS" pitchFamily="66" charset="0"/>
              </a:rPr>
              <a:t>Ektopik tirotoksikoz, </a:t>
            </a:r>
          </a:p>
          <a:p>
            <a:pPr lvl="1">
              <a:lnSpc>
                <a:spcPct val="80000"/>
              </a:lnSpc>
              <a:buClr>
                <a:schemeClr val="hlink"/>
              </a:buClr>
              <a:buSzTx/>
              <a:buFont typeface="Wingdings 2" pitchFamily="18" charset="2"/>
              <a:buNone/>
            </a:pPr>
            <a:r>
              <a:rPr lang="tr-TR" sz="2000" smtClean="0">
                <a:latin typeface="Comic Sans MS" pitchFamily="66" charset="0"/>
              </a:rPr>
              <a:t>   ( Struma ovarii, metastatik fonksiyonel tiroid kanserleri)</a:t>
            </a:r>
          </a:p>
          <a:p>
            <a:pPr lvl="1">
              <a:lnSpc>
                <a:spcPct val="80000"/>
              </a:lnSpc>
              <a:buClr>
                <a:schemeClr val="hlink"/>
              </a:buClr>
              <a:buSzTx/>
              <a:buFont typeface="Wingdings" pitchFamily="2" charset="2"/>
              <a:buChar char="§"/>
            </a:pPr>
            <a:r>
              <a:rPr lang="tr-TR" sz="2000" smtClean="0">
                <a:latin typeface="Comic Sans MS" pitchFamily="66" charset="0"/>
              </a:rPr>
              <a:t>İatrogenik tirotoksikoz, </a:t>
            </a:r>
          </a:p>
          <a:p>
            <a:pPr lvl="1">
              <a:lnSpc>
                <a:spcPct val="80000"/>
              </a:lnSpc>
              <a:buClr>
                <a:schemeClr val="hlink"/>
              </a:buClr>
              <a:buSzTx/>
              <a:buFont typeface="Wingdings" pitchFamily="2" charset="2"/>
              <a:buChar char="§"/>
            </a:pPr>
            <a:r>
              <a:rPr lang="tr-TR" sz="2000" smtClean="0">
                <a:latin typeface="Comic Sans MS" pitchFamily="66" charset="0"/>
              </a:rPr>
              <a:t>Egzogen tiroid hormon alımı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Canl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anlı">
    <a:dk1>
      <a:sysClr val="windowText" lastClr="000000"/>
    </a:dk1>
    <a:lt1>
      <a:sysClr val="window" lastClr="FFFFFF"/>
    </a:lt1>
    <a:dk2>
      <a:srgbClr val="666666"/>
    </a:dk2>
    <a:lt2>
      <a:srgbClr val="D2D2D2"/>
    </a:lt2>
    <a:accent1>
      <a:srgbClr val="FF388C"/>
    </a:accent1>
    <a:accent2>
      <a:srgbClr val="E40059"/>
    </a:accent2>
    <a:accent3>
      <a:srgbClr val="9C007F"/>
    </a:accent3>
    <a:accent4>
      <a:srgbClr val="68007F"/>
    </a:accent4>
    <a:accent5>
      <a:srgbClr val="005BD3"/>
    </a:accent5>
    <a:accent6>
      <a:srgbClr val="00349E"/>
    </a:accent6>
    <a:hlink>
      <a:srgbClr val="17BBFD"/>
    </a:hlink>
    <a:folHlink>
      <a:srgbClr val="FF79C2"/>
    </a:folHlink>
  </a:clrScheme>
</a:themeOverride>
</file>

<file path=ppt/theme/themeOverride2.xml><?xml version="1.0" encoding="utf-8"?>
<a:themeOverride xmlns:a="http://schemas.openxmlformats.org/drawingml/2006/main">
  <a:clrScheme name="Canlı">
    <a:dk1>
      <a:sysClr val="windowText" lastClr="000000"/>
    </a:dk1>
    <a:lt1>
      <a:sysClr val="window" lastClr="FFFFFF"/>
    </a:lt1>
    <a:dk2>
      <a:srgbClr val="666666"/>
    </a:dk2>
    <a:lt2>
      <a:srgbClr val="D2D2D2"/>
    </a:lt2>
    <a:accent1>
      <a:srgbClr val="FF388C"/>
    </a:accent1>
    <a:accent2>
      <a:srgbClr val="E40059"/>
    </a:accent2>
    <a:accent3>
      <a:srgbClr val="9C007F"/>
    </a:accent3>
    <a:accent4>
      <a:srgbClr val="68007F"/>
    </a:accent4>
    <a:accent5>
      <a:srgbClr val="005BD3"/>
    </a:accent5>
    <a:accent6>
      <a:srgbClr val="00349E"/>
    </a:accent6>
    <a:hlink>
      <a:srgbClr val="17BBFD"/>
    </a:hlink>
    <a:folHlink>
      <a:srgbClr val="FF79C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519</TotalTime>
  <Words>1346</Words>
  <Application>Microsoft Office PowerPoint</Application>
  <PresentationFormat>Ekran Gösterisi (4:3)</PresentationFormat>
  <Paragraphs>327</Paragraphs>
  <Slides>39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39</vt:i4>
      </vt:variant>
    </vt:vector>
  </HeadingPairs>
  <TitlesOfParts>
    <vt:vector size="40" baseType="lpstr">
      <vt:lpstr>Akış</vt:lpstr>
      <vt:lpstr> Tirotoksikoz ve Hipotiroidizm   Prof  Dr  Murat Faik ERDODOĞAN AÜTF, Endokrinoloji ve Metabolizma Hastalıkları B.D. </vt:lpstr>
      <vt:lpstr>Slayt 2</vt:lpstr>
      <vt:lpstr>Slayt 3</vt:lpstr>
      <vt:lpstr> Terminoloji</vt:lpstr>
      <vt:lpstr>Slayt 5</vt:lpstr>
      <vt:lpstr>Slayt 6</vt:lpstr>
      <vt:lpstr>Slayt 7</vt:lpstr>
      <vt:lpstr>Labratuvar ,Görüntüleme</vt:lpstr>
      <vt:lpstr>I131 uptake’ine göre tirotoksikozların sınıflaması</vt:lpstr>
      <vt:lpstr>Graves’ hastalığının komponentleri</vt:lpstr>
      <vt:lpstr>Tirotoksikoz vakalarında göz belirtileri</vt:lpstr>
      <vt:lpstr>Slayt 12</vt:lpstr>
      <vt:lpstr>Slayt 13</vt:lpstr>
      <vt:lpstr>           Graves hastalığının etiyopatogenezi</vt:lpstr>
      <vt:lpstr>Graves hastalığı dışında egzoftalmus sebepleri</vt:lpstr>
      <vt:lpstr>Slayt 16</vt:lpstr>
      <vt:lpstr>TANI</vt:lpstr>
      <vt:lpstr>Slayt 18</vt:lpstr>
      <vt:lpstr>Slayt 19</vt:lpstr>
      <vt:lpstr>Slayt 20</vt:lpstr>
      <vt:lpstr>Antitiroid Tedavi Dışında Kullanılan Diğer İlaçlar</vt:lpstr>
      <vt:lpstr>    İnfiltratif  Oftalmopati Tedavisi</vt:lpstr>
      <vt:lpstr>Toksik Nodüler Guatr</vt:lpstr>
      <vt:lpstr>Tirotoksik Kriz (Tiroid fırtınası)</vt:lpstr>
      <vt:lpstr>Tirotoksik krizi provake edebilecek faktörler </vt:lpstr>
      <vt:lpstr>Slayt 26</vt:lpstr>
      <vt:lpstr>Tiroiditler</vt:lpstr>
      <vt:lpstr>Slayt 28</vt:lpstr>
      <vt:lpstr>Slayt 29</vt:lpstr>
      <vt:lpstr>Slayt 30</vt:lpstr>
      <vt:lpstr>Slayt 31</vt:lpstr>
      <vt:lpstr>Slayt 32</vt:lpstr>
      <vt:lpstr>Slayt 33</vt:lpstr>
      <vt:lpstr>Erişkin Hipotiroidizminde Klinik Belirti ve Bulgular</vt:lpstr>
      <vt:lpstr>Slayt 35</vt:lpstr>
      <vt:lpstr>Slayt 36</vt:lpstr>
      <vt:lpstr>Ayırıcı Tanı </vt:lpstr>
      <vt:lpstr>Slayt 38</vt:lpstr>
      <vt:lpstr>   Hipotiroidizm</vt:lpstr>
    </vt:vector>
  </TitlesOfParts>
  <Company>endo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Hipotiroidiler</dc:title>
  <dc:creator>gülay</dc:creator>
  <cp:lastModifiedBy>user</cp:lastModifiedBy>
  <cp:revision>96</cp:revision>
  <dcterms:created xsi:type="dcterms:W3CDTF">2005-06-30T05:41:00Z</dcterms:created>
  <dcterms:modified xsi:type="dcterms:W3CDTF">2018-04-24T09:10:56Z</dcterms:modified>
</cp:coreProperties>
</file>