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4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icrosoft%20Office%20PowerPoint'te%20Grafik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tr-TR" sz="3200" dirty="0"/>
              <a:t>Kişi</a:t>
            </a:r>
            <a:r>
              <a:rPr lang="tr-TR" sz="3200" baseline="0" dirty="0"/>
              <a:t> Başı Gelir </a:t>
            </a:r>
            <a:r>
              <a:rPr lang="tr-TR" sz="1050" baseline="0" dirty="0"/>
              <a:t>(1990 </a:t>
            </a:r>
            <a:r>
              <a:rPr lang="tr-TR" sz="1050" baseline="0" dirty="0" err="1"/>
              <a:t>Geary-Khamis</a:t>
            </a:r>
            <a:r>
              <a:rPr lang="tr-TR" sz="1050" baseline="0" dirty="0"/>
              <a:t> $)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v>Çin</c:v>
          </c:tx>
          <c:cat>
            <c:numRef>
              <c:f>PerCapitaGDPUpdate!$A$172:$A$232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PerCapitaGDPUpdate!$CJ$172:$CJ$232</c:f>
              <c:numCache>
                <c:formatCode>#,##0</c:formatCode>
                <c:ptCount val="61"/>
                <c:pt idx="0">
                  <c:v>448.0217258122031</c:v>
                </c:pt>
                <c:pt idx="1">
                  <c:v>491.01851187486545</c:v>
                </c:pt>
                <c:pt idx="2">
                  <c:v>537.61403385421261</c:v>
                </c:pt>
                <c:pt idx="3">
                  <c:v>552.17668002545633</c:v>
                </c:pt>
                <c:pt idx="4">
                  <c:v>556.93672204397706</c:v>
                </c:pt>
                <c:pt idx="5">
                  <c:v>576.5302182681487</c:v>
                </c:pt>
                <c:pt idx="6">
                  <c:v>616.11192907082443</c:v>
                </c:pt>
                <c:pt idx="7">
                  <c:v>635.99139013002662</c:v>
                </c:pt>
                <c:pt idx="8">
                  <c:v>690.37482682342431</c:v>
                </c:pt>
                <c:pt idx="9">
                  <c:v>686.38974181875551</c:v>
                </c:pt>
                <c:pt idx="10">
                  <c:v>662.14040505494177</c:v>
                </c:pt>
                <c:pt idx="11">
                  <c:v>552.8932503445244</c:v>
                </c:pt>
                <c:pt idx="12">
                  <c:v>550.43783889331087</c:v>
                </c:pt>
                <c:pt idx="13">
                  <c:v>590.29069298804859</c:v>
                </c:pt>
                <c:pt idx="14">
                  <c:v>644.81817986554108</c:v>
                </c:pt>
                <c:pt idx="15">
                  <c:v>701.59329404280015</c:v>
                </c:pt>
                <c:pt idx="16">
                  <c:v>746.31629045417446</c:v>
                </c:pt>
                <c:pt idx="17">
                  <c:v>706.92068120071542</c:v>
                </c:pt>
                <c:pt idx="18">
                  <c:v>674.91446204697161</c:v>
                </c:pt>
                <c:pt idx="19">
                  <c:v>712.97383876134631</c:v>
                </c:pt>
                <c:pt idx="20">
                  <c:v>778.35185716991566</c:v>
                </c:pt>
                <c:pt idx="21">
                  <c:v>794.96139007615045</c:v>
                </c:pt>
                <c:pt idx="22">
                  <c:v>798.33184459937593</c:v>
                </c:pt>
                <c:pt idx="23">
                  <c:v>838.39490214753857</c:v>
                </c:pt>
                <c:pt idx="24">
                  <c:v>835.14633198200704</c:v>
                </c:pt>
                <c:pt idx="25">
                  <c:v>871.18109548829921</c:v>
                </c:pt>
                <c:pt idx="26">
                  <c:v>852.67088219967081</c:v>
                </c:pt>
                <c:pt idx="27">
                  <c:v>893.62714702874018</c:v>
                </c:pt>
                <c:pt idx="28">
                  <c:v>977.95150418599189</c:v>
                </c:pt>
                <c:pt idx="29">
                  <c:v>1039.409497371015</c:v>
                </c:pt>
                <c:pt idx="30">
                  <c:v>1061.0526530341865</c:v>
                </c:pt>
                <c:pt idx="31">
                  <c:v>1110.1934777599672</c:v>
                </c:pt>
                <c:pt idx="32">
                  <c:v>1186.0537189049878</c:v>
                </c:pt>
                <c:pt idx="33">
                  <c:v>1257.7436655174299</c:v>
                </c:pt>
                <c:pt idx="34">
                  <c:v>1395.8594748390499</c:v>
                </c:pt>
                <c:pt idx="35">
                  <c:v>1519.1534099558514</c:v>
                </c:pt>
                <c:pt idx="36">
                  <c:v>1597.0059711845838</c:v>
                </c:pt>
                <c:pt idx="37">
                  <c:v>1737.0536929158177</c:v>
                </c:pt>
                <c:pt idx="38">
                  <c:v>1830.037308352169</c:v>
                </c:pt>
                <c:pt idx="39">
                  <c:v>1834.1867429490899</c:v>
                </c:pt>
                <c:pt idx="40">
                  <c:v>1870.9302888956424</c:v>
                </c:pt>
                <c:pt idx="41">
                  <c:v>1967.1822589895548</c:v>
                </c:pt>
                <c:pt idx="42">
                  <c:v>2132.1759358610102</c:v>
                </c:pt>
                <c:pt idx="43">
                  <c:v>2311.8224092868541</c:v>
                </c:pt>
                <c:pt idx="44">
                  <c:v>2514.6601668855196</c:v>
                </c:pt>
                <c:pt idx="45">
                  <c:v>2863.4848176751561</c:v>
                </c:pt>
                <c:pt idx="46">
                  <c:v>2891.9888300275143</c:v>
                </c:pt>
                <c:pt idx="47">
                  <c:v>3013.3504054630807</c:v>
                </c:pt>
                <c:pt idx="48">
                  <c:v>2993.193685659875</c:v>
                </c:pt>
                <c:pt idx="49">
                  <c:v>3162.2338323747663</c:v>
                </c:pt>
                <c:pt idx="50">
                  <c:v>3420.8657223526802</c:v>
                </c:pt>
                <c:pt idx="51">
                  <c:v>3758.9314777686045</c:v>
                </c:pt>
                <c:pt idx="52">
                  <c:v>4197.1454233052218</c:v>
                </c:pt>
                <c:pt idx="53">
                  <c:v>4802.8430611611338</c:v>
                </c:pt>
                <c:pt idx="54">
                  <c:v>5168.7086009683089</c:v>
                </c:pt>
                <c:pt idx="55">
                  <c:v>5575.3727794311708</c:v>
                </c:pt>
                <c:pt idx="56">
                  <c:v>6047.5622034751677</c:v>
                </c:pt>
                <c:pt idx="57">
                  <c:v>6303.0241637168701</c:v>
                </c:pt>
                <c:pt idx="58">
                  <c:v>6724.7797002685675</c:v>
                </c:pt>
                <c:pt idx="59">
                  <c:v>7308.2031370235145</c:v>
                </c:pt>
                <c:pt idx="60">
                  <c:v>8031.944674384381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D8-49E6-9882-D42E98C063DB}"/>
            </c:ext>
          </c:extLst>
        </c:ser>
        <c:ser>
          <c:idx val="2"/>
          <c:order val="1"/>
          <c:tx>
            <c:v>Hindistan</c:v>
          </c:tx>
          <c:cat>
            <c:numRef>
              <c:f>PerCapitaGDPUpdate!$A$172:$A$232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PerCapitaGDPUpdate!$CK$172:$CK$232</c:f>
              <c:numCache>
                <c:formatCode>#,##0</c:formatCode>
                <c:ptCount val="61"/>
                <c:pt idx="0">
                  <c:v>619.00278551532051</c:v>
                </c:pt>
                <c:pt idx="1">
                  <c:v>622.90958904109652</c:v>
                </c:pt>
                <c:pt idx="2">
                  <c:v>629.43010752688224</c:v>
                </c:pt>
                <c:pt idx="3">
                  <c:v>656.89445910290237</c:v>
                </c:pt>
                <c:pt idx="4">
                  <c:v>671.66321243523248</c:v>
                </c:pt>
                <c:pt idx="5">
                  <c:v>675.64122137404547</c:v>
                </c:pt>
                <c:pt idx="6">
                  <c:v>700.6932668329174</c:v>
                </c:pt>
                <c:pt idx="7">
                  <c:v>679.52078239608852</c:v>
                </c:pt>
                <c:pt idx="8">
                  <c:v>715.63875598086179</c:v>
                </c:pt>
                <c:pt idx="9">
                  <c:v>717.13380281690161</c:v>
                </c:pt>
                <c:pt idx="10">
                  <c:v>753.24884792626824</c:v>
                </c:pt>
                <c:pt idx="11">
                  <c:v>758.43243243243239</c:v>
                </c:pt>
                <c:pt idx="12">
                  <c:v>758.15859030837055</c:v>
                </c:pt>
                <c:pt idx="13">
                  <c:v>778.96982758620697</c:v>
                </c:pt>
                <c:pt idx="14">
                  <c:v>821.22784810126586</c:v>
                </c:pt>
                <c:pt idx="15">
                  <c:v>770.7505154639174</c:v>
                </c:pt>
                <c:pt idx="16">
                  <c:v>762.03434343434344</c:v>
                </c:pt>
                <c:pt idx="17">
                  <c:v>807.01383399209533</c:v>
                </c:pt>
                <c:pt idx="18">
                  <c:v>808.70077220077326</c:v>
                </c:pt>
                <c:pt idx="19">
                  <c:v>844.74858223062449</c:v>
                </c:pt>
                <c:pt idx="20">
                  <c:v>867.99260628465788</c:v>
                </c:pt>
                <c:pt idx="21">
                  <c:v>856.20577617328593</c:v>
                </c:pt>
                <c:pt idx="22">
                  <c:v>833.80246913580186</c:v>
                </c:pt>
                <c:pt idx="23">
                  <c:v>853.15862068965521</c:v>
                </c:pt>
                <c:pt idx="24">
                  <c:v>843.41652613827921</c:v>
                </c:pt>
                <c:pt idx="25">
                  <c:v>897.33607907742999</c:v>
                </c:pt>
                <c:pt idx="26">
                  <c:v>889.35806451612905</c:v>
                </c:pt>
                <c:pt idx="27">
                  <c:v>936.64668769716081</c:v>
                </c:pt>
                <c:pt idx="28">
                  <c:v>965.5787037037037</c:v>
                </c:pt>
                <c:pt idx="29">
                  <c:v>895.34638554216872</c:v>
                </c:pt>
                <c:pt idx="30">
                  <c:v>938.44182621502216</c:v>
                </c:pt>
                <c:pt idx="31">
                  <c:v>976.70809248554917</c:v>
                </c:pt>
                <c:pt idx="32">
                  <c:v>985.45903954802304</c:v>
                </c:pt>
                <c:pt idx="33">
                  <c:v>1042.7966804979253</c:v>
                </c:pt>
                <c:pt idx="34">
                  <c:v>1059.5967523680661</c:v>
                </c:pt>
                <c:pt idx="35">
                  <c:v>1078.6013245033093</c:v>
                </c:pt>
                <c:pt idx="36">
                  <c:v>1101.1543450064835</c:v>
                </c:pt>
                <c:pt idx="37">
                  <c:v>1124.5609137055851</c:v>
                </c:pt>
                <c:pt idx="38">
                  <c:v>1215.9279503105602</c:v>
                </c:pt>
                <c:pt idx="39">
                  <c:v>1269.96593673966</c:v>
                </c:pt>
                <c:pt idx="40">
                  <c:v>1308.8200238379006</c:v>
                </c:pt>
                <c:pt idx="41">
                  <c:v>1304.6468413679358</c:v>
                </c:pt>
                <c:pt idx="42">
                  <c:v>1350.321853893153</c:v>
                </c:pt>
                <c:pt idx="43">
                  <c:v>1401.4739141391028</c:v>
                </c:pt>
                <c:pt idx="44">
                  <c:v>1464.236075971841</c:v>
                </c:pt>
                <c:pt idx="45">
                  <c:v>1542.5449784913899</c:v>
                </c:pt>
                <c:pt idx="46">
                  <c:v>1635.406946887317</c:v>
                </c:pt>
                <c:pt idx="47">
                  <c:v>1674.9891948509278</c:v>
                </c:pt>
                <c:pt idx="48">
                  <c:v>1755.0520712415901</c:v>
                </c:pt>
                <c:pt idx="49">
                  <c:v>1835.2974169696809</c:v>
                </c:pt>
                <c:pt idx="50">
                  <c:v>1882.3768379204162</c:v>
                </c:pt>
                <c:pt idx="51">
                  <c:v>1956.7832033715376</c:v>
                </c:pt>
                <c:pt idx="52">
                  <c:v>1996.5153492720428</c:v>
                </c:pt>
                <c:pt idx="53">
                  <c:v>2129.7305352982121</c:v>
                </c:pt>
                <c:pt idx="54">
                  <c:v>2273.195248529109</c:v>
                </c:pt>
                <c:pt idx="55">
                  <c:v>2423.7881402351759</c:v>
                </c:pt>
                <c:pt idx="56">
                  <c:v>2612.3634765776114</c:v>
                </c:pt>
                <c:pt idx="57">
                  <c:v>2810.0081779609268</c:v>
                </c:pt>
                <c:pt idx="58">
                  <c:v>2951.6124707751596</c:v>
                </c:pt>
                <c:pt idx="59">
                  <c:v>3154.1236851959129</c:v>
                </c:pt>
                <c:pt idx="60">
                  <c:v>3371.6009977016383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D8-49E6-9882-D42E98C063DB}"/>
            </c:ext>
          </c:extLst>
        </c:ser>
        <c:ser>
          <c:idx val="3"/>
          <c:order val="2"/>
          <c:tx>
            <c:v>G.Kore</c:v>
          </c:tx>
          <c:cat>
            <c:numRef>
              <c:f>PerCapitaGDPUpdate!$A$172:$A$232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PerCapitaGDPUpdate!$CO$172:$CO$232</c:f>
              <c:numCache>
                <c:formatCode>#,##0</c:formatCode>
                <c:ptCount val="61"/>
                <c:pt idx="0">
                  <c:v>853.8902207071161</c:v>
                </c:pt>
                <c:pt idx="1">
                  <c:v>787.02104105303908</c:v>
                </c:pt>
                <c:pt idx="2">
                  <c:v>835.27584176704875</c:v>
                </c:pt>
                <c:pt idx="3">
                  <c:v>1071.676293551747</c:v>
                </c:pt>
                <c:pt idx="4">
                  <c:v>1123.9561752110981</c:v>
                </c:pt>
                <c:pt idx="5">
                  <c:v>1168.8564416374018</c:v>
                </c:pt>
                <c:pt idx="6">
                  <c:v>1148.8692323460125</c:v>
                </c:pt>
                <c:pt idx="7">
                  <c:v>1205.6669086668608</c:v>
                </c:pt>
                <c:pt idx="8">
                  <c:v>1233.8292933462151</c:v>
                </c:pt>
                <c:pt idx="9">
                  <c:v>1242.7593101345199</c:v>
                </c:pt>
                <c:pt idx="10">
                  <c:v>1226.3891343415578</c:v>
                </c:pt>
                <c:pt idx="11">
                  <c:v>1246.5915890322115</c:v>
                </c:pt>
                <c:pt idx="12">
                  <c:v>1245.1785666230151</c:v>
                </c:pt>
                <c:pt idx="13">
                  <c:v>1315.5188819239761</c:v>
                </c:pt>
                <c:pt idx="14">
                  <c:v>1389.6512292738691</c:v>
                </c:pt>
                <c:pt idx="15">
                  <c:v>1436.3351332520458</c:v>
                </c:pt>
                <c:pt idx="16">
                  <c:v>1569.3368664220693</c:v>
                </c:pt>
                <c:pt idx="17">
                  <c:v>1644.65168763068</c:v>
                </c:pt>
                <c:pt idx="18">
                  <c:v>1812.0500680978002</c:v>
                </c:pt>
                <c:pt idx="19">
                  <c:v>2040.007608419985</c:v>
                </c:pt>
                <c:pt idx="20">
                  <c:v>2167.3335194317824</c:v>
                </c:pt>
                <c:pt idx="21">
                  <c:v>2332.3601861144061</c:v>
                </c:pt>
                <c:pt idx="22">
                  <c:v>2456.469183703925</c:v>
                </c:pt>
                <c:pt idx="23">
                  <c:v>2824.2596777507097</c:v>
                </c:pt>
                <c:pt idx="24">
                  <c:v>3015.2484722702652</c:v>
                </c:pt>
                <c:pt idx="25">
                  <c:v>3161.7017658229638</c:v>
                </c:pt>
                <c:pt idx="26">
                  <c:v>3476.4082543223649</c:v>
                </c:pt>
                <c:pt idx="27">
                  <c:v>3774.5910637830716</c:v>
                </c:pt>
                <c:pt idx="28">
                  <c:v>4063.9131256922151</c:v>
                </c:pt>
                <c:pt idx="29">
                  <c:v>4294.0267490808392</c:v>
                </c:pt>
                <c:pt idx="30">
                  <c:v>4114.1013534781241</c:v>
                </c:pt>
                <c:pt idx="31">
                  <c:v>4301.8619425147854</c:v>
                </c:pt>
                <c:pt idx="32">
                  <c:v>4557.2903422672025</c:v>
                </c:pt>
                <c:pt idx="33">
                  <c:v>5006.965672763723</c:v>
                </c:pt>
                <c:pt idx="34">
                  <c:v>5374.6225808048357</c:v>
                </c:pt>
                <c:pt idx="35">
                  <c:v>5670.3916090771054</c:v>
                </c:pt>
                <c:pt idx="36">
                  <c:v>6262.9688940651286</c:v>
                </c:pt>
                <c:pt idx="37">
                  <c:v>6915.9098553649465</c:v>
                </c:pt>
                <c:pt idx="38">
                  <c:v>7620.5895648449959</c:v>
                </c:pt>
                <c:pt idx="39">
                  <c:v>8027.3033522579999</c:v>
                </c:pt>
                <c:pt idx="40">
                  <c:v>8704.4251090531452</c:v>
                </c:pt>
                <c:pt idx="41">
                  <c:v>9446.1098327153886</c:v>
                </c:pt>
                <c:pt idx="42">
                  <c:v>9877.3810870787111</c:v>
                </c:pt>
                <c:pt idx="43">
                  <c:v>10391.169665136738</c:v>
                </c:pt>
                <c:pt idx="44">
                  <c:v>11198.57040311815</c:v>
                </c:pt>
                <c:pt idx="45">
                  <c:v>12094.237278816508</c:v>
                </c:pt>
                <c:pt idx="46">
                  <c:v>12859.8523312125</c:v>
                </c:pt>
                <c:pt idx="47">
                  <c:v>13500.533860695868</c:v>
                </c:pt>
                <c:pt idx="48">
                  <c:v>12634.336991357368</c:v>
                </c:pt>
                <c:pt idx="49">
                  <c:v>13889.584304067805</c:v>
                </c:pt>
                <c:pt idx="50">
                  <c:v>14997.535378758315</c:v>
                </c:pt>
                <c:pt idx="51">
                  <c:v>15481.418912832114</c:v>
                </c:pt>
                <c:pt idx="52">
                  <c:v>16497.609053470143</c:v>
                </c:pt>
                <c:pt idx="53">
                  <c:v>16881.93814795549</c:v>
                </c:pt>
                <c:pt idx="54">
                  <c:v>17588.931298108717</c:v>
                </c:pt>
                <c:pt idx="55">
                  <c:v>18227.318896551955</c:v>
                </c:pt>
                <c:pt idx="56">
                  <c:v>19124.084544036217</c:v>
                </c:pt>
                <c:pt idx="57">
                  <c:v>20047.792804789231</c:v>
                </c:pt>
                <c:pt idx="58">
                  <c:v>20453.78021508746</c:v>
                </c:pt>
                <c:pt idx="59">
                  <c:v>20464.31804262182</c:v>
                </c:pt>
                <c:pt idx="60">
                  <c:v>21700.855764045082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CD8-49E6-9882-D42E98C063DB}"/>
            </c:ext>
          </c:extLst>
        </c:ser>
        <c:ser>
          <c:idx val="4"/>
          <c:order val="3"/>
          <c:tx>
            <c:v>Türkiye</c:v>
          </c:tx>
          <c:cat>
            <c:numRef>
              <c:f>PerCapitaGDPUpdate!$A$172:$A$232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PerCapitaGDPUpdate!$DT$172:$DT$232</c:f>
              <c:numCache>
                <c:formatCode>#,##0</c:formatCode>
                <c:ptCount val="61"/>
                <c:pt idx="0">
                  <c:v>1622.9327657763681</c:v>
                </c:pt>
                <c:pt idx="1">
                  <c:v>1784.4110944987981</c:v>
                </c:pt>
                <c:pt idx="2">
                  <c:v>1947.0961014589302</c:v>
                </c:pt>
                <c:pt idx="3">
                  <c:v>2108.0557268175676</c:v>
                </c:pt>
                <c:pt idx="4">
                  <c:v>1992.7277816733751</c:v>
                </c:pt>
                <c:pt idx="5">
                  <c:v>2092.7271807811367</c:v>
                </c:pt>
                <c:pt idx="6">
                  <c:v>2097.2051133167279</c:v>
                </c:pt>
                <c:pt idx="7">
                  <c:v>2193.9594807965536</c:v>
                </c:pt>
                <c:pt idx="8">
                  <c:v>2221.8622157186287</c:v>
                </c:pt>
                <c:pt idx="9">
                  <c:v>2251.8067550620231</c:v>
                </c:pt>
                <c:pt idx="10">
                  <c:v>2247.4652092442311</c:v>
                </c:pt>
                <c:pt idx="11">
                  <c:v>2221.152370225866</c:v>
                </c:pt>
                <c:pt idx="12">
                  <c:v>2296.9116304020722</c:v>
                </c:pt>
                <c:pt idx="13">
                  <c:v>2453.8810741840966</c:v>
                </c:pt>
                <c:pt idx="14">
                  <c:v>2496.2403963626643</c:v>
                </c:pt>
                <c:pt idx="15">
                  <c:v>2504.1064804866005</c:v>
                </c:pt>
                <c:pt idx="16">
                  <c:v>2734.7653410004441</c:v>
                </c:pt>
                <c:pt idx="17">
                  <c:v>2794.7716038849962</c:v>
                </c:pt>
                <c:pt idx="18">
                  <c:v>2916.7482200006129</c:v>
                </c:pt>
                <c:pt idx="19">
                  <c:v>3002.0615229635027</c:v>
                </c:pt>
                <c:pt idx="20">
                  <c:v>3078.1873743616247</c:v>
                </c:pt>
                <c:pt idx="21">
                  <c:v>3281.7418847104368</c:v>
                </c:pt>
                <c:pt idx="22">
                  <c:v>3412.1345416564009</c:v>
                </c:pt>
                <c:pt idx="23">
                  <c:v>3476.5203588811637</c:v>
                </c:pt>
                <c:pt idx="24">
                  <c:v>3665.3557460725901</c:v>
                </c:pt>
                <c:pt idx="25">
                  <c:v>3894.7887181673077</c:v>
                </c:pt>
                <c:pt idx="26">
                  <c:v>4137.7810362211694</c:v>
                </c:pt>
                <c:pt idx="27">
                  <c:v>4224.1431022307015</c:v>
                </c:pt>
                <c:pt idx="28">
                  <c:v>4254.5149845291944</c:v>
                </c:pt>
                <c:pt idx="29">
                  <c:v>4133.003202072171</c:v>
                </c:pt>
                <c:pt idx="30">
                  <c:v>4021.601593483465</c:v>
                </c:pt>
                <c:pt idx="31">
                  <c:v>4086.5034431970748</c:v>
                </c:pt>
                <c:pt idx="32">
                  <c:v>4181.9954178502212</c:v>
                </c:pt>
                <c:pt idx="33">
                  <c:v>4229.5185669743114</c:v>
                </c:pt>
                <c:pt idx="34">
                  <c:v>4366.7360878392965</c:v>
                </c:pt>
                <c:pt idx="35">
                  <c:v>4485.4391766043236</c:v>
                </c:pt>
                <c:pt idx="36">
                  <c:v>4695.2713239400109</c:v>
                </c:pt>
                <c:pt idx="37">
                  <c:v>4998.0217932366832</c:v>
                </c:pt>
                <c:pt idx="38">
                  <c:v>5086.1429354815882</c:v>
                </c:pt>
                <c:pt idx="39">
                  <c:v>5041.4981428346418</c:v>
                </c:pt>
                <c:pt idx="40">
                  <c:v>5399.4223548938944</c:v>
                </c:pt>
                <c:pt idx="41">
                  <c:v>5346.4579412779449</c:v>
                </c:pt>
                <c:pt idx="42">
                  <c:v>5562.1156534085803</c:v>
                </c:pt>
                <c:pt idx="43">
                  <c:v>5901.9609023532084</c:v>
                </c:pt>
                <c:pt idx="44">
                  <c:v>5482.1934151936621</c:v>
                </c:pt>
                <c:pt idx="45">
                  <c:v>5774.6256668735978</c:v>
                </c:pt>
                <c:pt idx="46">
                  <c:v>6073.4886016331893</c:v>
                </c:pt>
                <c:pt idx="47">
                  <c:v>6420.7223380436944</c:v>
                </c:pt>
                <c:pt idx="48">
                  <c:v>6509.6117997127258</c:v>
                </c:pt>
                <c:pt idx="49">
                  <c:v>6188.3013855767194</c:v>
                </c:pt>
                <c:pt idx="50">
                  <c:v>6501.9979414608524</c:v>
                </c:pt>
                <c:pt idx="51">
                  <c:v>6035.1354946794836</c:v>
                </c:pt>
                <c:pt idx="52">
                  <c:v>6308.077946960696</c:v>
                </c:pt>
                <c:pt idx="53">
                  <c:v>6539.5415134863024</c:v>
                </c:pt>
                <c:pt idx="54">
                  <c:v>7045.4778523726009</c:v>
                </c:pt>
                <c:pt idx="55">
                  <c:v>7525.9864592210015</c:v>
                </c:pt>
                <c:pt idx="56">
                  <c:v>7929.9644413675924</c:v>
                </c:pt>
                <c:pt idx="57">
                  <c:v>8184.5369613459525</c:v>
                </c:pt>
                <c:pt idx="58">
                  <c:v>8126.9380202929415</c:v>
                </c:pt>
                <c:pt idx="59">
                  <c:v>7632.8603725357243</c:v>
                </c:pt>
                <c:pt idx="60">
                  <c:v>8224.8608428448279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CD8-49E6-9882-D42E98C063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162688"/>
        <c:axId val="223167232"/>
      </c:lineChart>
      <c:catAx>
        <c:axId val="24216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2200"/>
            </a:pPr>
            <a:endParaRPr lang="en-US"/>
          </a:p>
        </c:txPr>
        <c:crossAx val="223167232"/>
        <c:crosses val="autoZero"/>
        <c:auto val="1"/>
        <c:lblAlgn val="ctr"/>
        <c:lblOffset val="100"/>
        <c:noMultiLvlLbl val="0"/>
      </c:catAx>
      <c:valAx>
        <c:axId val="22316723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4216268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Batı Avrupa</c:v>
          </c:tx>
          <c:cat>
            <c:numRef>
              <c:f>'[Microsoft Office PowerPoint''te Grafik]PerCapitaGDPUpdate'!$A$172:$A$232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'[Microsoft Office PowerPoint''te Grafik]PerCapitaGDPUpdate'!$N$172:$N$232</c:f>
              <c:numCache>
                <c:formatCode>#,##0</c:formatCode>
                <c:ptCount val="61"/>
                <c:pt idx="0">
                  <c:v>4943.7965354769458</c:v>
                </c:pt>
                <c:pt idx="1">
                  <c:v>5205.0756188714213</c:v>
                </c:pt>
                <c:pt idx="2">
                  <c:v>5338.1955809750434</c:v>
                </c:pt>
                <c:pt idx="3">
                  <c:v>5588.2921822777234</c:v>
                </c:pt>
                <c:pt idx="4">
                  <c:v>5849.7076110141015</c:v>
                </c:pt>
                <c:pt idx="5">
                  <c:v>6193.5360919422692</c:v>
                </c:pt>
                <c:pt idx="6">
                  <c:v>6424.6687735151254</c:v>
                </c:pt>
                <c:pt idx="7">
                  <c:v>6662.4462466416344</c:v>
                </c:pt>
                <c:pt idx="8">
                  <c:v>6766.6262953162341</c:v>
                </c:pt>
                <c:pt idx="9">
                  <c:v>7065.5713679233895</c:v>
                </c:pt>
                <c:pt idx="10">
                  <c:v>7497.7980608045918</c:v>
                </c:pt>
                <c:pt idx="11">
                  <c:v>7792.2534945569814</c:v>
                </c:pt>
                <c:pt idx="12">
                  <c:v>8049.6339576118835</c:v>
                </c:pt>
                <c:pt idx="13">
                  <c:v>8307.0367928965188</c:v>
                </c:pt>
                <c:pt idx="14">
                  <c:v>8716.8614701140741</c:v>
                </c:pt>
                <c:pt idx="15">
                  <c:v>9008.826510743329</c:v>
                </c:pt>
                <c:pt idx="16">
                  <c:v>9265.8540700299491</c:v>
                </c:pt>
                <c:pt idx="17">
                  <c:v>9512.5741296690085</c:v>
                </c:pt>
                <c:pt idx="18">
                  <c:v>9929.7525201897079</c:v>
                </c:pt>
                <c:pt idx="19">
                  <c:v>10419.072327905535</c:v>
                </c:pt>
                <c:pt idx="20">
                  <c:v>10853.367502933605</c:v>
                </c:pt>
                <c:pt idx="21">
                  <c:v>11110.528643237189</c:v>
                </c:pt>
                <c:pt idx="22">
                  <c:v>11497.220615834956</c:v>
                </c:pt>
                <c:pt idx="23">
                  <c:v>12069.884837371294</c:v>
                </c:pt>
                <c:pt idx="24">
                  <c:v>12271.348967869606</c:v>
                </c:pt>
                <c:pt idx="25">
                  <c:v>12157.620902491894</c:v>
                </c:pt>
                <c:pt idx="26">
                  <c:v>12670.962788685329</c:v>
                </c:pt>
                <c:pt idx="27">
                  <c:v>12984.206171540533</c:v>
                </c:pt>
                <c:pt idx="28">
                  <c:v>13323.56145674935</c:v>
                </c:pt>
                <c:pt idx="29">
                  <c:v>13804.934559151188</c:v>
                </c:pt>
                <c:pt idx="30">
                  <c:v>13957.951450768231</c:v>
                </c:pt>
                <c:pt idx="31">
                  <c:v>13954.107542531605</c:v>
                </c:pt>
                <c:pt idx="32">
                  <c:v>14037.085881142611</c:v>
                </c:pt>
                <c:pt idx="33">
                  <c:v>14285.253025368031</c:v>
                </c:pt>
                <c:pt idx="34">
                  <c:v>14649.345356787677</c:v>
                </c:pt>
                <c:pt idx="35">
                  <c:v>14996.261600481725</c:v>
                </c:pt>
                <c:pt idx="36">
                  <c:v>15380.529876256811</c:v>
                </c:pt>
                <c:pt idx="37">
                  <c:v>15751.399611502653</c:v>
                </c:pt>
                <c:pt idx="38">
                  <c:v>16306.794215959846</c:v>
                </c:pt>
                <c:pt idx="39">
                  <c:v>16751.255542272662</c:v>
                </c:pt>
                <c:pt idx="40">
                  <c:v>16792.58332267806</c:v>
                </c:pt>
                <c:pt idx="41">
                  <c:v>16989.208554537116</c:v>
                </c:pt>
                <c:pt idx="42">
                  <c:v>17095.788083113723</c:v>
                </c:pt>
                <c:pt idx="43">
                  <c:v>16999.284891405579</c:v>
                </c:pt>
                <c:pt idx="44">
                  <c:v>17484.46240696331</c:v>
                </c:pt>
                <c:pt idx="45">
                  <c:v>17804.189612003873</c:v>
                </c:pt>
                <c:pt idx="46">
                  <c:v>18049.022239415812</c:v>
                </c:pt>
                <c:pt idx="47">
                  <c:v>18556.556254371237</c:v>
                </c:pt>
                <c:pt idx="48">
                  <c:v>19011.332244010857</c:v>
                </c:pt>
                <c:pt idx="49">
                  <c:v>19472.130501728287</c:v>
                </c:pt>
                <c:pt idx="50">
                  <c:v>20130.825279946232</c:v>
                </c:pt>
                <c:pt idx="51">
                  <c:v>20425.368195247847</c:v>
                </c:pt>
                <c:pt idx="52">
                  <c:v>20554.288712192807</c:v>
                </c:pt>
                <c:pt idx="53">
                  <c:v>20702.258638592157</c:v>
                </c:pt>
                <c:pt idx="54">
                  <c:v>21087.556733916401</c:v>
                </c:pt>
                <c:pt idx="55">
                  <c:v>21377.145897051974</c:v>
                </c:pt>
                <c:pt idx="56">
                  <c:v>21911.345298552875</c:v>
                </c:pt>
                <c:pt idx="57">
                  <c:v>22433.475386031922</c:v>
                </c:pt>
                <c:pt idx="58">
                  <c:v>22359.460577869337</c:v>
                </c:pt>
                <c:pt idx="59">
                  <c:v>21329.375363728341</c:v>
                </c:pt>
                <c:pt idx="60">
                  <c:v>21792.97025611921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22-487A-AA3E-EADA102EE0A8}"/>
            </c:ext>
          </c:extLst>
        </c:ser>
        <c:ser>
          <c:idx val="1"/>
          <c:order val="1"/>
          <c:tx>
            <c:v>Latin Amerika</c:v>
          </c:tx>
          <c:val>
            <c:numRef>
              <c:f>'[Microsoft Office PowerPoint''te Grafik]PerCapitaGDPUpdate'!$BQ$172:$BQ$232</c:f>
              <c:numCache>
                <c:formatCode>#,##0</c:formatCode>
                <c:ptCount val="61"/>
                <c:pt idx="0">
                  <c:v>2695.7693090483508</c:v>
                </c:pt>
                <c:pt idx="1">
                  <c:v>2773.1201121479562</c:v>
                </c:pt>
                <c:pt idx="2">
                  <c:v>2773.9556264358962</c:v>
                </c:pt>
                <c:pt idx="3">
                  <c:v>2814.3744936587141</c:v>
                </c:pt>
                <c:pt idx="4">
                  <c:v>2909.3002380659846</c:v>
                </c:pt>
                <c:pt idx="5">
                  <c:v>3026.3952404543002</c:v>
                </c:pt>
                <c:pt idx="6">
                  <c:v>3060.0269057092037</c:v>
                </c:pt>
                <c:pt idx="7">
                  <c:v>3203.2915943266794</c:v>
                </c:pt>
                <c:pt idx="8">
                  <c:v>3283.0410873671067</c:v>
                </c:pt>
                <c:pt idx="9">
                  <c:v>3258.9227793943141</c:v>
                </c:pt>
                <c:pt idx="10">
                  <c:v>3387.214636219881</c:v>
                </c:pt>
                <c:pt idx="11">
                  <c:v>3457.2623665807509</c:v>
                </c:pt>
                <c:pt idx="12">
                  <c:v>3489.1673290393669</c:v>
                </c:pt>
                <c:pt idx="13">
                  <c:v>3484.7059929493262</c:v>
                </c:pt>
                <c:pt idx="14">
                  <c:v>3629.4090052709425</c:v>
                </c:pt>
                <c:pt idx="15">
                  <c:v>3709.0005266206617</c:v>
                </c:pt>
                <c:pt idx="16">
                  <c:v>3785.4586420480209</c:v>
                </c:pt>
                <c:pt idx="17">
                  <c:v>3842.7319352129612</c:v>
                </c:pt>
                <c:pt idx="18">
                  <c:v>3974.2818678178687</c:v>
                </c:pt>
                <c:pt idx="19">
                  <c:v>4127.4846281348564</c:v>
                </c:pt>
                <c:pt idx="20">
                  <c:v>4308.9470487685685</c:v>
                </c:pt>
                <c:pt idx="21">
                  <c:v>4450.6771966599863</c:v>
                </c:pt>
                <c:pt idx="22">
                  <c:v>4619.7631667494234</c:v>
                </c:pt>
                <c:pt idx="23">
                  <c:v>4874.2899893057438</c:v>
                </c:pt>
                <c:pt idx="24">
                  <c:v>5043.0920261779311</c:v>
                </c:pt>
                <c:pt idx="25">
                  <c:v>5085.0170452548164</c:v>
                </c:pt>
                <c:pt idx="26">
                  <c:v>5239.9848998693224</c:v>
                </c:pt>
                <c:pt idx="27">
                  <c:v>5356.5068926117219</c:v>
                </c:pt>
                <c:pt idx="28">
                  <c:v>5453.0700571694815</c:v>
                </c:pt>
                <c:pt idx="29">
                  <c:v>5694.213168671904</c:v>
                </c:pt>
                <c:pt idx="30">
                  <c:v>5891.2852801912504</c:v>
                </c:pt>
                <c:pt idx="31">
                  <c:v>5781.3460632053839</c:v>
                </c:pt>
                <c:pt idx="32">
                  <c:v>5585.3755340516218</c:v>
                </c:pt>
                <c:pt idx="33">
                  <c:v>5303.0255734780867</c:v>
                </c:pt>
                <c:pt idx="34">
                  <c:v>5395.7831626193547</c:v>
                </c:pt>
                <c:pt idx="35">
                  <c:v>5461.3701354853056</c:v>
                </c:pt>
                <c:pt idx="36">
                  <c:v>5588.2236911300415</c:v>
                </c:pt>
                <c:pt idx="37">
                  <c:v>5665.101968910074</c:v>
                </c:pt>
                <c:pt idx="38">
                  <c:v>5591.2652893293534</c:v>
                </c:pt>
                <c:pt idx="39">
                  <c:v>5541.0229951900283</c:v>
                </c:pt>
                <c:pt idx="40">
                  <c:v>5460.9237722641665</c:v>
                </c:pt>
                <c:pt idx="41">
                  <c:v>5579.5126097915163</c:v>
                </c:pt>
                <c:pt idx="42">
                  <c:v>5653.1439413655517</c:v>
                </c:pt>
                <c:pt idx="43">
                  <c:v>5780.0019694613393</c:v>
                </c:pt>
                <c:pt idx="44">
                  <c:v>5967.3768736837164</c:v>
                </c:pt>
                <c:pt idx="45">
                  <c:v>5938.1209951598275</c:v>
                </c:pt>
                <c:pt idx="46">
                  <c:v>6043.5726939782207</c:v>
                </c:pt>
                <c:pt idx="47">
                  <c:v>6268.8605611470439</c:v>
                </c:pt>
                <c:pt idx="48">
                  <c:v>6307.5912874485812</c:v>
                </c:pt>
                <c:pt idx="49">
                  <c:v>6210.3116985121324</c:v>
                </c:pt>
                <c:pt idx="50">
                  <c:v>6376.9342635374451</c:v>
                </c:pt>
                <c:pt idx="51">
                  <c:v>6325.5921308600355</c:v>
                </c:pt>
                <c:pt idx="52">
                  <c:v>6226.3764704837467</c:v>
                </c:pt>
                <c:pt idx="53">
                  <c:v>6258.6548938219203</c:v>
                </c:pt>
                <c:pt idx="54">
                  <c:v>6569.7952283308823</c:v>
                </c:pt>
                <c:pt idx="55">
                  <c:v>6798.5069555603914</c:v>
                </c:pt>
                <c:pt idx="56">
                  <c:v>7094.7234163339999</c:v>
                </c:pt>
                <c:pt idx="57">
                  <c:v>7429.2912288661546</c:v>
                </c:pt>
                <c:pt idx="58">
                  <c:v>7639.1762333770739</c:v>
                </c:pt>
                <c:pt idx="59">
                  <c:v>7398.1990751591738</c:v>
                </c:pt>
                <c:pt idx="60">
                  <c:v>7769.9479425716727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22-487A-AA3E-EADA102EE0A8}"/>
            </c:ext>
          </c:extLst>
        </c:ser>
        <c:ser>
          <c:idx val="2"/>
          <c:order val="2"/>
          <c:tx>
            <c:v>Türkiye</c:v>
          </c:tx>
          <c:val>
            <c:numRef>
              <c:f>'[Microsoft Office PowerPoint''te Grafik]PerCapitaGDPUpdate'!$DT$172:$DT$232</c:f>
              <c:numCache>
                <c:formatCode>#,##0</c:formatCode>
                <c:ptCount val="61"/>
                <c:pt idx="0">
                  <c:v>1622.9327657763681</c:v>
                </c:pt>
                <c:pt idx="1">
                  <c:v>1784.4110944987981</c:v>
                </c:pt>
                <c:pt idx="2">
                  <c:v>1947.0961014589302</c:v>
                </c:pt>
                <c:pt idx="3">
                  <c:v>2108.055726817568</c:v>
                </c:pt>
                <c:pt idx="4">
                  <c:v>1992.7277816733751</c:v>
                </c:pt>
                <c:pt idx="5">
                  <c:v>2092.7271807811367</c:v>
                </c:pt>
                <c:pt idx="6">
                  <c:v>2097.2051133167279</c:v>
                </c:pt>
                <c:pt idx="7">
                  <c:v>2193.9594807965536</c:v>
                </c:pt>
                <c:pt idx="8">
                  <c:v>2221.8622157186287</c:v>
                </c:pt>
                <c:pt idx="9">
                  <c:v>2251.8067550620231</c:v>
                </c:pt>
                <c:pt idx="10">
                  <c:v>2247.4652092442311</c:v>
                </c:pt>
                <c:pt idx="11">
                  <c:v>2221.152370225866</c:v>
                </c:pt>
                <c:pt idx="12">
                  <c:v>2296.9116304020722</c:v>
                </c:pt>
                <c:pt idx="13">
                  <c:v>2453.8810741840966</c:v>
                </c:pt>
                <c:pt idx="14">
                  <c:v>2496.2403963626643</c:v>
                </c:pt>
                <c:pt idx="15">
                  <c:v>2504.1064804865996</c:v>
                </c:pt>
                <c:pt idx="16">
                  <c:v>2734.7653410004441</c:v>
                </c:pt>
                <c:pt idx="17">
                  <c:v>2794.7716038849962</c:v>
                </c:pt>
                <c:pt idx="18">
                  <c:v>2916.748220000612</c:v>
                </c:pt>
                <c:pt idx="19">
                  <c:v>3002.0615229635032</c:v>
                </c:pt>
                <c:pt idx="20">
                  <c:v>3078.1873743616247</c:v>
                </c:pt>
                <c:pt idx="21">
                  <c:v>3281.7418847104364</c:v>
                </c:pt>
                <c:pt idx="22">
                  <c:v>3412.1345416564009</c:v>
                </c:pt>
                <c:pt idx="23">
                  <c:v>3476.5203588811646</c:v>
                </c:pt>
                <c:pt idx="24">
                  <c:v>3665.355746072591</c:v>
                </c:pt>
                <c:pt idx="25">
                  <c:v>3894.7887181673073</c:v>
                </c:pt>
                <c:pt idx="26">
                  <c:v>4137.7810362211694</c:v>
                </c:pt>
                <c:pt idx="27">
                  <c:v>4224.1431022307015</c:v>
                </c:pt>
                <c:pt idx="28">
                  <c:v>4254.5149845291944</c:v>
                </c:pt>
                <c:pt idx="29">
                  <c:v>4133.003202072171</c:v>
                </c:pt>
                <c:pt idx="30">
                  <c:v>4021.6015934834654</c:v>
                </c:pt>
                <c:pt idx="31">
                  <c:v>4086.5034431970748</c:v>
                </c:pt>
                <c:pt idx="32">
                  <c:v>4181.9954178502203</c:v>
                </c:pt>
                <c:pt idx="33">
                  <c:v>4229.5185669743114</c:v>
                </c:pt>
                <c:pt idx="34">
                  <c:v>4366.7360878392965</c:v>
                </c:pt>
                <c:pt idx="35">
                  <c:v>4485.4391766043236</c:v>
                </c:pt>
                <c:pt idx="36">
                  <c:v>4695.27132394001</c:v>
                </c:pt>
                <c:pt idx="37">
                  <c:v>4998.0217932366822</c:v>
                </c:pt>
                <c:pt idx="38">
                  <c:v>5086.14293548159</c:v>
                </c:pt>
                <c:pt idx="39">
                  <c:v>5041.4981428346409</c:v>
                </c:pt>
                <c:pt idx="40">
                  <c:v>5399.4223548938944</c:v>
                </c:pt>
                <c:pt idx="41">
                  <c:v>5346.4579412779449</c:v>
                </c:pt>
                <c:pt idx="42">
                  <c:v>5562.1156534085812</c:v>
                </c:pt>
                <c:pt idx="43">
                  <c:v>5901.9609023532084</c:v>
                </c:pt>
                <c:pt idx="44">
                  <c:v>5482.1934151936621</c:v>
                </c:pt>
                <c:pt idx="45">
                  <c:v>5774.6256668736005</c:v>
                </c:pt>
                <c:pt idx="46">
                  <c:v>6073.4886016331893</c:v>
                </c:pt>
                <c:pt idx="47">
                  <c:v>6420.7223380436944</c:v>
                </c:pt>
                <c:pt idx="48">
                  <c:v>6509.6117997127258</c:v>
                </c:pt>
                <c:pt idx="49">
                  <c:v>6188.3013855767194</c:v>
                </c:pt>
                <c:pt idx="50">
                  <c:v>6501.9979414608524</c:v>
                </c:pt>
                <c:pt idx="51">
                  <c:v>6035.1354946794845</c:v>
                </c:pt>
                <c:pt idx="52">
                  <c:v>6308.077946960696</c:v>
                </c:pt>
                <c:pt idx="53">
                  <c:v>6539.5415134863024</c:v>
                </c:pt>
                <c:pt idx="54">
                  <c:v>7045.477852372599</c:v>
                </c:pt>
                <c:pt idx="55">
                  <c:v>7525.9864592210015</c:v>
                </c:pt>
                <c:pt idx="56">
                  <c:v>7929.9644413675924</c:v>
                </c:pt>
                <c:pt idx="57">
                  <c:v>8184.5369613459534</c:v>
                </c:pt>
                <c:pt idx="58">
                  <c:v>8126.9380202929415</c:v>
                </c:pt>
                <c:pt idx="59">
                  <c:v>7632.8603725357243</c:v>
                </c:pt>
                <c:pt idx="60">
                  <c:v>8224.8608428448279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922-487A-AA3E-EADA102EE0A8}"/>
            </c:ext>
          </c:extLst>
        </c:ser>
        <c:ser>
          <c:idx val="3"/>
          <c:order val="3"/>
          <c:tx>
            <c:v>ABD</c:v>
          </c:tx>
          <c:val>
            <c:numRef>
              <c:f>'[Microsoft Office PowerPoint''te Grafik]PerCapitaGDPUpdate'!$X$172:$X$232</c:f>
              <c:numCache>
                <c:formatCode>#,##0</c:formatCode>
                <c:ptCount val="61"/>
                <c:pt idx="0">
                  <c:v>9561.3478600652688</c:v>
                </c:pt>
                <c:pt idx="1">
                  <c:v>10116.246335825619</c:v>
                </c:pt>
                <c:pt idx="2">
                  <c:v>10315.544610385077</c:v>
                </c:pt>
                <c:pt idx="3">
                  <c:v>10612.608000799082</c:v>
                </c:pt>
                <c:pt idx="4">
                  <c:v>10359.108363083178</c:v>
                </c:pt>
                <c:pt idx="5">
                  <c:v>10896.854716719608</c:v>
                </c:pt>
                <c:pt idx="6">
                  <c:v>10914.28216195095</c:v>
                </c:pt>
                <c:pt idx="7">
                  <c:v>10919.986742952844</c:v>
                </c:pt>
                <c:pt idx="8">
                  <c:v>10630.528013174597</c:v>
                </c:pt>
                <c:pt idx="9">
                  <c:v>11230.169262779071</c:v>
                </c:pt>
                <c:pt idx="10">
                  <c:v>11328.475516269891</c:v>
                </c:pt>
                <c:pt idx="11">
                  <c:v>11401.734434457872</c:v>
                </c:pt>
                <c:pt idx="12">
                  <c:v>11904.984507178173</c:v>
                </c:pt>
                <c:pt idx="13">
                  <c:v>12242.340495238906</c:v>
                </c:pt>
                <c:pt idx="14">
                  <c:v>12772.566431634947</c:v>
                </c:pt>
                <c:pt idx="15">
                  <c:v>13418.701718450056</c:v>
                </c:pt>
                <c:pt idx="16">
                  <c:v>14133.526658526658</c:v>
                </c:pt>
                <c:pt idx="17">
                  <c:v>14330.030395748621</c:v>
                </c:pt>
                <c:pt idx="18">
                  <c:v>14862.938825944406</c:v>
                </c:pt>
                <c:pt idx="19">
                  <c:v>15179.408615679124</c:v>
                </c:pt>
                <c:pt idx="20">
                  <c:v>15029.846087821626</c:v>
                </c:pt>
                <c:pt idx="21">
                  <c:v>15304.298833194485</c:v>
                </c:pt>
                <c:pt idx="22">
                  <c:v>15943.867439112702</c:v>
                </c:pt>
                <c:pt idx="23">
                  <c:v>16689.343067071219</c:v>
                </c:pt>
                <c:pt idx="24">
                  <c:v>16491.269744779151</c:v>
                </c:pt>
                <c:pt idx="25">
                  <c:v>16283.632676306774</c:v>
                </c:pt>
                <c:pt idx="26">
                  <c:v>16975.086568670144</c:v>
                </c:pt>
                <c:pt idx="27">
                  <c:v>17566.502753826517</c:v>
                </c:pt>
                <c:pt idx="28">
                  <c:v>18372.972123009189</c:v>
                </c:pt>
                <c:pt idx="29">
                  <c:v>18789.393703761321</c:v>
                </c:pt>
                <c:pt idx="30">
                  <c:v>18577.366654133661</c:v>
                </c:pt>
                <c:pt idx="31">
                  <c:v>18855.554869995955</c:v>
                </c:pt>
                <c:pt idx="32">
                  <c:v>18325.120263083529</c:v>
                </c:pt>
                <c:pt idx="33">
                  <c:v>18920.156391092147</c:v>
                </c:pt>
                <c:pt idx="34">
                  <c:v>20122.667101821095</c:v>
                </c:pt>
                <c:pt idx="35">
                  <c:v>20717.322960076472</c:v>
                </c:pt>
                <c:pt idx="36">
                  <c:v>21236.085463351239</c:v>
                </c:pt>
                <c:pt idx="37">
                  <c:v>21787.693674127881</c:v>
                </c:pt>
                <c:pt idx="38">
                  <c:v>22499.441620233261</c:v>
                </c:pt>
                <c:pt idx="39">
                  <c:v>23059.278193599544</c:v>
                </c:pt>
                <c:pt idx="40">
                  <c:v>23200.560312401587</c:v>
                </c:pt>
                <c:pt idx="41">
                  <c:v>22832.790045888916</c:v>
                </c:pt>
                <c:pt idx="42">
                  <c:v>23284.981879676943</c:v>
                </c:pt>
                <c:pt idx="43">
                  <c:v>23640.112579572717</c:v>
                </c:pt>
                <c:pt idx="44">
                  <c:v>24312.788958487959</c:v>
                </c:pt>
                <c:pt idx="45">
                  <c:v>24637.329856251417</c:v>
                </c:pt>
                <c:pt idx="46">
                  <c:v>25263.101649088334</c:v>
                </c:pt>
                <c:pt idx="47">
                  <c:v>26074.239422588951</c:v>
                </c:pt>
                <c:pt idx="48">
                  <c:v>26893.450858320117</c:v>
                </c:pt>
                <c:pt idx="49">
                  <c:v>27869.812027671152</c:v>
                </c:pt>
                <c:pt idx="50">
                  <c:v>28701.934318309326</c:v>
                </c:pt>
                <c:pt idx="51">
                  <c:v>28726.094319273958</c:v>
                </c:pt>
                <c:pt idx="52">
                  <c:v>28976.930192684365</c:v>
                </c:pt>
                <c:pt idx="53">
                  <c:v>29458.922506871149</c:v>
                </c:pt>
                <c:pt idx="54">
                  <c:v>30199.800860551808</c:v>
                </c:pt>
                <c:pt idx="55">
                  <c:v>30841.645496424469</c:v>
                </c:pt>
                <c:pt idx="56">
                  <c:v>31357.539587735853</c:v>
                </c:pt>
                <c:pt idx="57">
                  <c:v>31654.926754922435</c:v>
                </c:pt>
                <c:pt idx="58">
                  <c:v>31251.26649033311</c:v>
                </c:pt>
                <c:pt idx="59">
                  <c:v>29898.644216491761</c:v>
                </c:pt>
                <c:pt idx="60">
                  <c:v>30491.344380763723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922-487A-AA3E-EADA102EE0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840256"/>
        <c:axId val="127841792"/>
      </c:lineChart>
      <c:catAx>
        <c:axId val="127840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2200"/>
            </a:pPr>
            <a:endParaRPr lang="en-US"/>
          </a:p>
        </c:txPr>
        <c:crossAx val="127841792"/>
        <c:crosses val="autoZero"/>
        <c:auto val="1"/>
        <c:lblAlgn val="ctr"/>
        <c:lblOffset val="100"/>
        <c:noMultiLvlLbl val="0"/>
      </c:catAx>
      <c:valAx>
        <c:axId val="1278417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78402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4C860-0369-40E3-BBC2-B8CF2C712D12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5B9F5-D2E1-4CB7-AB7D-30BA5C710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4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Kaynak: </a:t>
            </a:r>
            <a:r>
              <a:rPr lang="tr-TR" dirty="0" err="1" smtClean="0"/>
              <a:t>Baldwin</a:t>
            </a:r>
            <a:r>
              <a:rPr lang="tr-TR" dirty="0" smtClean="0"/>
              <a:t> &amp; Martin</a:t>
            </a:r>
            <a:r>
              <a:rPr lang="en-US" dirty="0" smtClean="0"/>
              <a:t>.</a:t>
            </a:r>
            <a:r>
              <a:rPr lang="tr-TR" dirty="0" smtClean="0"/>
              <a:t> Tablo,</a:t>
            </a:r>
            <a:r>
              <a:rPr lang="tr-TR" baseline="0" dirty="0" smtClean="0"/>
              <a:t> ilk dalga sırasındaki </a:t>
            </a:r>
            <a:r>
              <a:rPr lang="tr-TR" baseline="0" dirty="0" err="1" smtClean="0"/>
              <a:t>divergence’ı</a:t>
            </a:r>
            <a:r>
              <a:rPr lang="tr-TR" baseline="0" dirty="0" smtClean="0"/>
              <a:t> gösteriyor. Sebep: </a:t>
            </a:r>
            <a:r>
              <a:rPr lang="tr-TR" baseline="0" dirty="0" err="1" smtClean="0"/>
              <a:t>deindustrialization</a:t>
            </a:r>
            <a:r>
              <a:rPr lang="tr-TR" baseline="0" dirty="0" smtClean="0"/>
              <a:t> of </a:t>
            </a:r>
            <a:r>
              <a:rPr lang="tr-TR" baseline="0" dirty="0" err="1" smtClean="0"/>
              <a:t>the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south</a:t>
            </a:r>
            <a:r>
              <a:rPr lang="tr-TR" baseline="0" dirty="0" smtClean="0"/>
              <a:t> as a </a:t>
            </a:r>
            <a:r>
              <a:rPr lang="tr-TR" baseline="0" dirty="0" err="1" smtClean="0"/>
              <a:t>consequence</a:t>
            </a:r>
            <a:r>
              <a:rPr lang="tr-TR" baseline="0" dirty="0" smtClean="0"/>
              <a:t> of </a:t>
            </a:r>
            <a:r>
              <a:rPr lang="tr-TR" baseline="0" dirty="0" err="1" smtClean="0"/>
              <a:t>globalization</a:t>
            </a:r>
            <a:r>
              <a:rPr lang="tr-TR" baseline="0" dirty="0" smtClean="0"/>
              <a:t>?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A7ADE-E885-4AB8-AD18-80E9D181BF28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6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0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83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2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6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4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9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9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Küreselleşme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R. </a:t>
            </a:r>
            <a:r>
              <a:rPr lang="tr-TR" dirty="0" err="1" smtClean="0"/>
              <a:t>Baldwin</a:t>
            </a:r>
            <a:r>
              <a:rPr lang="tr-TR" dirty="0" smtClean="0"/>
              <a:t> &amp; P. Martin, “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Waves</a:t>
            </a:r>
            <a:r>
              <a:rPr lang="tr-TR" dirty="0" smtClean="0"/>
              <a:t> of </a:t>
            </a:r>
            <a:r>
              <a:rPr lang="tr-TR" dirty="0" err="1" smtClean="0"/>
              <a:t>Globalisation</a:t>
            </a:r>
            <a:r>
              <a:rPr lang="tr-TR" dirty="0" smtClean="0"/>
              <a:t>: </a:t>
            </a:r>
            <a:r>
              <a:rPr lang="tr-TR" dirty="0" err="1" smtClean="0"/>
              <a:t>Superficial</a:t>
            </a:r>
            <a:r>
              <a:rPr lang="tr-TR" dirty="0" smtClean="0"/>
              <a:t> </a:t>
            </a:r>
            <a:r>
              <a:rPr lang="tr-TR" dirty="0" err="1" smtClean="0"/>
              <a:t>Similarities</a:t>
            </a:r>
            <a:r>
              <a:rPr lang="tr-TR" dirty="0" smtClean="0"/>
              <a:t>, </a:t>
            </a:r>
            <a:r>
              <a:rPr lang="tr-TR" dirty="0" err="1" smtClean="0"/>
              <a:t>Fundamental</a:t>
            </a:r>
            <a:r>
              <a:rPr lang="tr-TR" dirty="0" smtClean="0"/>
              <a:t> </a:t>
            </a:r>
            <a:r>
              <a:rPr lang="tr-TR" dirty="0" err="1" smtClean="0"/>
              <a:t>Differences</a:t>
            </a:r>
            <a:r>
              <a:rPr lang="tr-TR" dirty="0" smtClean="0"/>
              <a:t>”, </a:t>
            </a:r>
            <a:r>
              <a:rPr lang="tr-TR" i="1" dirty="0" smtClean="0"/>
              <a:t>NBER </a:t>
            </a:r>
            <a:r>
              <a:rPr lang="tr-TR" i="1" dirty="0" err="1" smtClean="0"/>
              <a:t>Working</a:t>
            </a:r>
            <a:r>
              <a:rPr lang="tr-TR" i="1" dirty="0" smtClean="0"/>
              <a:t> </a:t>
            </a:r>
            <a:r>
              <a:rPr lang="tr-TR" i="1" dirty="0" err="1" smtClean="0"/>
              <a:t>Paper</a:t>
            </a:r>
            <a:r>
              <a:rPr lang="tr-TR" dirty="0" smtClean="0"/>
              <a:t>, </a:t>
            </a:r>
            <a:r>
              <a:rPr lang="tr-TR" dirty="0" err="1" smtClean="0"/>
              <a:t>nr</a:t>
            </a:r>
            <a:r>
              <a:rPr lang="tr-TR" dirty="0" smtClean="0"/>
              <a:t>: 6904, 1999.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706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Küreselleşme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(ithalat + ihracat) / GDP</a:t>
            </a:r>
          </a:p>
          <a:p>
            <a:pPr lvl="1"/>
            <a:r>
              <a:rPr lang="tr-TR" dirty="0" smtClean="0"/>
              <a:t>Sermaye akımları / GDP</a:t>
            </a:r>
          </a:p>
          <a:p>
            <a:r>
              <a:rPr lang="tr-TR" dirty="0" smtClean="0"/>
              <a:t>İlk dalga: 1820 – 1914 </a:t>
            </a:r>
          </a:p>
          <a:p>
            <a:r>
              <a:rPr lang="tr-TR" dirty="0" smtClean="0"/>
              <a:t>İkinci dalga: 1960+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776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3552" y="900248"/>
            <a:ext cx="3672408" cy="5554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68008" y="1340768"/>
            <a:ext cx="3754908" cy="445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147248" cy="634082"/>
          </a:xfrm>
        </p:spPr>
        <p:txBody>
          <a:bodyPr>
            <a:normAutofit/>
          </a:bodyPr>
          <a:lstStyle/>
          <a:p>
            <a:r>
              <a:rPr lang="tr-TR" sz="3200" dirty="0"/>
              <a:t>İngiltere=100 kabul edildiğinde kişi başı gelir </a:t>
            </a:r>
            <a:endParaRPr lang="tr-TR" sz="3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02140" y="1024732"/>
            <a:ext cx="1610284" cy="3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3142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k 4"/>
          <p:cNvGraphicFramePr>
            <a:graphicFrameLocks noGrp="1"/>
          </p:cNvGraphicFramePr>
          <p:nvPr>
            <p:extLst/>
          </p:nvPr>
        </p:nvGraphicFramePr>
        <p:xfrm>
          <a:off x="1761962" y="332656"/>
          <a:ext cx="8906038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6616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1 Grafik"/>
          <p:cNvGraphicFramePr>
            <a:graphicFrameLocks noGrp="1"/>
          </p:cNvGraphicFramePr>
          <p:nvPr>
            <p:extLst/>
          </p:nvPr>
        </p:nvGraphicFramePr>
        <p:xfrm>
          <a:off x="1667000" y="332656"/>
          <a:ext cx="8749480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5675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Dani </a:t>
            </a:r>
            <a:r>
              <a:rPr lang="en-US" dirty="0" err="1" smtClean="0"/>
              <a:t>Rodrik</a:t>
            </a:r>
            <a:r>
              <a:rPr lang="en-US" dirty="0" smtClean="0"/>
              <a:t> – </a:t>
            </a:r>
            <a:r>
              <a:rPr lang="tr-TR" dirty="0" smtClean="0"/>
              <a:t>Vakitsiz </a:t>
            </a:r>
            <a:r>
              <a:rPr lang="tr-TR" dirty="0" err="1" smtClean="0"/>
              <a:t>Sanayisizleşme</a:t>
            </a:r>
            <a:r>
              <a:rPr lang="tr-TR" dirty="0" smtClean="0"/>
              <a:t> </a:t>
            </a:r>
            <a:r>
              <a:rPr lang="tr-TR" sz="3600" i="1" dirty="0"/>
              <a:t>(</a:t>
            </a:r>
            <a:r>
              <a:rPr lang="tr-TR" sz="3600" i="1" dirty="0" err="1"/>
              <a:t>Premature</a:t>
            </a:r>
            <a:r>
              <a:rPr lang="tr-TR" sz="3600" i="1" dirty="0"/>
              <a:t> </a:t>
            </a:r>
            <a:r>
              <a:rPr lang="tr-TR" sz="3600" i="1" dirty="0" err="1"/>
              <a:t>Deindustrialization</a:t>
            </a:r>
            <a:r>
              <a:rPr lang="tr-TR" sz="3600" i="1" dirty="0"/>
              <a:t>)</a:t>
            </a:r>
            <a:endParaRPr lang="en-US" sz="3600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1990’lardan sonra, gelişmekte olan ülkeler (Çin dışında), zenginleşmeden </a:t>
            </a:r>
            <a:r>
              <a:rPr lang="tr-TR" dirty="0" err="1" smtClean="0"/>
              <a:t>sanayisizleşmeye</a:t>
            </a:r>
            <a:r>
              <a:rPr lang="tr-TR" dirty="0" smtClean="0"/>
              <a:t> başladı. </a:t>
            </a:r>
          </a:p>
          <a:p>
            <a:r>
              <a:rPr lang="tr-TR" dirty="0" smtClean="0"/>
              <a:t>Bu, küreselleşmenin bir sonucudur</a:t>
            </a:r>
          </a:p>
          <a:p>
            <a:r>
              <a:rPr lang="tr-TR" dirty="0" smtClean="0"/>
              <a:t>Sanayiden uzaklaşmak, büyüme hızını yavaşlatır. </a:t>
            </a:r>
          </a:p>
          <a:p>
            <a:r>
              <a:rPr lang="tr-TR" dirty="0" smtClean="0"/>
              <a:t>Sanayileşmeyle demokratik kurumlar arasında yakın ilişki var.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03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Dani </a:t>
            </a:r>
            <a:r>
              <a:rPr lang="en-US" dirty="0" err="1" smtClean="0"/>
              <a:t>Rodrik</a:t>
            </a:r>
            <a:r>
              <a:rPr lang="en-US" dirty="0" smtClean="0"/>
              <a:t> – </a:t>
            </a:r>
            <a:r>
              <a:rPr lang="tr-TR" dirty="0" smtClean="0"/>
              <a:t>Vakitsiz </a:t>
            </a:r>
            <a:r>
              <a:rPr lang="tr-TR" dirty="0" err="1" smtClean="0"/>
              <a:t>Sanayisizleşme</a:t>
            </a:r>
            <a:r>
              <a:rPr lang="tr-TR" dirty="0" smtClean="0"/>
              <a:t> </a:t>
            </a:r>
            <a:r>
              <a:rPr lang="tr-TR" sz="3600" i="1" dirty="0"/>
              <a:t>(</a:t>
            </a:r>
            <a:r>
              <a:rPr lang="tr-TR" sz="3600" i="1" dirty="0" err="1"/>
              <a:t>Premature</a:t>
            </a:r>
            <a:r>
              <a:rPr lang="tr-TR" sz="3600" i="1" dirty="0"/>
              <a:t> </a:t>
            </a:r>
            <a:r>
              <a:rPr lang="tr-TR" sz="3600" i="1" dirty="0" err="1"/>
              <a:t>Deindustrialization</a:t>
            </a:r>
            <a:r>
              <a:rPr lang="tr-TR" sz="3600" i="1" dirty="0"/>
              <a:t>)</a:t>
            </a:r>
            <a:endParaRPr lang="en-US" sz="36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5" t="25000" r="4734" b="23809"/>
          <a:stretch/>
        </p:blipFill>
        <p:spPr bwMode="auto">
          <a:xfrm>
            <a:off x="1524001" y="2132857"/>
            <a:ext cx="8964488" cy="3960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348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1562" t="4907" r="35576" b="14229"/>
          <a:stretch/>
        </p:blipFill>
        <p:spPr>
          <a:xfrm>
            <a:off x="2207568" y="188640"/>
            <a:ext cx="7488832" cy="6443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31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146</Words>
  <Application>Microsoft Office PowerPoint</Application>
  <PresentationFormat>Widescreen</PresentationFormat>
  <Paragraphs>17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Küreselleşme</vt:lpstr>
      <vt:lpstr>Küreselleşme</vt:lpstr>
      <vt:lpstr>İngiltere=100 kabul edildiğinde kişi başı gelir </vt:lpstr>
      <vt:lpstr>PowerPoint Presentation</vt:lpstr>
      <vt:lpstr>PowerPoint Presentation</vt:lpstr>
      <vt:lpstr>Dani Rodrik – Vakitsiz Sanayisizleşme (Premature Deindustrialization)</vt:lpstr>
      <vt:lpstr>Dani Rodrik – Vakitsiz Sanayisizleşme (Premature Deindustrialization)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Kemal Kızılca</dc:creator>
  <cp:lastModifiedBy>Kemal Kızılca</cp:lastModifiedBy>
  <cp:revision>3</cp:revision>
  <dcterms:created xsi:type="dcterms:W3CDTF">2019-09-22T18:49:01Z</dcterms:created>
  <dcterms:modified xsi:type="dcterms:W3CDTF">2019-09-22T19:18:45Z</dcterms:modified>
</cp:coreProperties>
</file>