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C83C9F0-6D08-446F-8871-4EFA25A1B944}"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3756AC-89EF-487D-B71F-F1236E4FDFE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C83C9F0-6D08-446F-8871-4EFA25A1B944}"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3756AC-89EF-487D-B71F-F1236E4FDFE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C83C9F0-6D08-446F-8871-4EFA25A1B944}"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3756AC-89EF-487D-B71F-F1236E4FDFE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C83C9F0-6D08-446F-8871-4EFA25A1B944}"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3756AC-89EF-487D-B71F-F1236E4FDFE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83C9F0-6D08-446F-8871-4EFA25A1B944}"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3756AC-89EF-487D-B71F-F1236E4FDFE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C83C9F0-6D08-446F-8871-4EFA25A1B944}"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43756AC-89EF-487D-B71F-F1236E4FDFE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C83C9F0-6D08-446F-8871-4EFA25A1B944}"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43756AC-89EF-487D-B71F-F1236E4FDFE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C83C9F0-6D08-446F-8871-4EFA25A1B944}"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43756AC-89EF-487D-B71F-F1236E4FDFE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83C9F0-6D08-446F-8871-4EFA25A1B944}"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43756AC-89EF-487D-B71F-F1236E4FDFE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83C9F0-6D08-446F-8871-4EFA25A1B944}"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43756AC-89EF-487D-B71F-F1236E4FDFE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83C9F0-6D08-446F-8871-4EFA25A1B944}"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43756AC-89EF-487D-B71F-F1236E4FDFE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83C9F0-6D08-446F-8871-4EFA25A1B944}" type="datetimeFigureOut">
              <a:rPr lang="tr-TR" smtClean="0"/>
              <a:t>04.05.2020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3756AC-89EF-487D-B71F-F1236E4FDFE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2</a:t>
            </a: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4. HAFTA</a:t>
            </a:r>
          </a:p>
          <a:p>
            <a:r>
              <a:rPr lang="es-ES" dirty="0" err="1" smtClean="0"/>
              <a:t>Sosyal</a:t>
            </a:r>
            <a:r>
              <a:rPr lang="es-ES" dirty="0" smtClean="0"/>
              <a:t> </a:t>
            </a:r>
            <a:r>
              <a:rPr lang="es-ES" dirty="0" err="1" smtClean="0"/>
              <a:t>sigortaların</a:t>
            </a:r>
            <a:r>
              <a:rPr lang="es-ES" dirty="0" smtClean="0"/>
              <a:t> </a:t>
            </a:r>
            <a:r>
              <a:rPr lang="es-ES" dirty="0" err="1" smtClean="0"/>
              <a:t>Finansmanı</a:t>
            </a:r>
            <a:r>
              <a:rPr lang="es-ES" dirty="0" smtClean="0"/>
              <a:t> ve </a:t>
            </a:r>
            <a:r>
              <a:rPr lang="es-ES" dirty="0" err="1" smtClean="0"/>
              <a:t>Primler</a:t>
            </a:r>
            <a:r>
              <a:rPr lang="es-ES" dirty="0" smtClean="0"/>
              <a:t/>
            </a:r>
            <a:br>
              <a:rPr lang="es-ES"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FİNANSMAN</a:t>
            </a:r>
            <a:endParaRPr lang="tr-TR" dirty="0"/>
          </a:p>
        </p:txBody>
      </p:sp>
      <p:sp>
        <p:nvSpPr>
          <p:cNvPr id="3" name="Content Placeholder 2"/>
          <p:cNvSpPr>
            <a:spLocks noGrp="1"/>
          </p:cNvSpPr>
          <p:nvPr>
            <p:ph idx="1"/>
          </p:nvPr>
        </p:nvSpPr>
        <p:spPr/>
        <p:txBody>
          <a:bodyPr>
            <a:normAutofit/>
          </a:bodyPr>
          <a:lstStyle/>
          <a:p>
            <a:r>
              <a:rPr lang="tr-TR" dirty="0" smtClean="0"/>
              <a:t>Sosyal güvenlik sisteminin finansmanı iki türlüdür. Birincisi; sosyal güvenliğin finansmanının tamamen devlet tarafından karşılanması,</a:t>
            </a:r>
          </a:p>
          <a:p>
            <a:r>
              <a:rPr lang="tr-TR" dirty="0" smtClean="0"/>
              <a:t> ikincisi; kişilere sosyal sorumluluk bilinci altında, sosyal güvenliğin finansmanının işçi ve işverenden sağlanması durumudur (Hadzimusiç, 2017)..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FİNANSMAN</a:t>
            </a:r>
            <a:endParaRPr lang="tr-TR" dirty="0"/>
          </a:p>
        </p:txBody>
      </p:sp>
      <p:sp>
        <p:nvSpPr>
          <p:cNvPr id="3" name="Content Placeholder 2"/>
          <p:cNvSpPr>
            <a:spLocks noGrp="1"/>
          </p:cNvSpPr>
          <p:nvPr>
            <p:ph idx="1"/>
          </p:nvPr>
        </p:nvSpPr>
        <p:spPr/>
        <p:txBody>
          <a:bodyPr/>
          <a:lstStyle/>
          <a:p>
            <a:r>
              <a:rPr lang="tr-TR" dirty="0" smtClean="0"/>
              <a:t>Sosyal güvenlik finansman kaynakları, işçi ve işverenden alınan primler, sosyal güvenlik kurumlarının açık vermesi durumunda devletin sağladığı katkılar, vergi indirimi ve dolaylı veya dolaysız alınan vergilerdir(BOYACIOĞLU ve ÖÇAL, 2018).</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FİNANSMAN</a:t>
            </a:r>
            <a:endParaRPr lang="tr-TR" dirty="0"/>
          </a:p>
        </p:txBody>
      </p:sp>
      <p:sp>
        <p:nvSpPr>
          <p:cNvPr id="3" name="Content Placeholder 2"/>
          <p:cNvSpPr>
            <a:spLocks noGrp="1"/>
          </p:cNvSpPr>
          <p:nvPr>
            <p:ph idx="1"/>
          </p:nvPr>
        </p:nvSpPr>
        <p:spPr/>
        <p:txBody>
          <a:bodyPr>
            <a:normAutofit fontScale="92500"/>
          </a:bodyPr>
          <a:lstStyle/>
          <a:p>
            <a:r>
              <a:rPr lang="tr-TR" dirty="0" smtClean="0"/>
              <a:t>Sosyal güvenlik kurumlarının uygulamış oldukları finansman yöntemleri, ülkeden ülkeye değişkenlik gösterdiği gibi, kurumdan kuruma, programdan programa göre bile değişkenlik göstermektedir.</a:t>
            </a:r>
          </a:p>
          <a:p>
            <a:r>
              <a:rPr lang="tr-TR" dirty="0" smtClean="0"/>
              <a:t> Bazı ülkelerde, sigorta maliyetleri tamamen devlet katkısı ile sağlanırken, bazı ülkelerde ise devletin yanında işçi ve işverenden alınan primler ile sağlanmaktadır</a:t>
            </a:r>
            <a:r>
              <a:rPr lang="tr-TR" dirty="0" smtClean="0"/>
              <a:t>(BOYACIOĞLU ve ÖÇAL, 2018).</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FİNANSMAN</a:t>
            </a:r>
            <a:endParaRPr lang="tr-TR" dirty="0"/>
          </a:p>
        </p:txBody>
      </p:sp>
      <p:sp>
        <p:nvSpPr>
          <p:cNvPr id="3" name="Content Placeholder 2"/>
          <p:cNvSpPr>
            <a:spLocks noGrp="1"/>
          </p:cNvSpPr>
          <p:nvPr>
            <p:ph idx="1"/>
          </p:nvPr>
        </p:nvSpPr>
        <p:spPr/>
        <p:txBody>
          <a:bodyPr/>
          <a:lstStyle/>
          <a:p>
            <a:r>
              <a:rPr lang="tr-TR" dirty="0" smtClean="0"/>
              <a:t>Kapitalizasyon yöntemi, gelecekte bir zamanda sosyal risk unsurlarından kaynaklanabilecek ödemeleri karşılayabilmek adına bir fon meydana getirilmesi esasına dayanan bir yöntem olarak karşımıza çıkmaktadır (Güzel ve Okur, 1999, s. 68).</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FİNANSMAN</a:t>
            </a:r>
            <a:endParaRPr lang="tr-TR" dirty="0"/>
          </a:p>
        </p:txBody>
      </p:sp>
      <p:sp>
        <p:nvSpPr>
          <p:cNvPr id="3" name="Content Placeholder 2"/>
          <p:cNvSpPr>
            <a:spLocks noGrp="1"/>
          </p:cNvSpPr>
          <p:nvPr>
            <p:ph idx="1"/>
          </p:nvPr>
        </p:nvSpPr>
        <p:spPr/>
        <p:txBody>
          <a:bodyPr/>
          <a:lstStyle/>
          <a:p>
            <a:r>
              <a:rPr lang="tr-TR" dirty="0" smtClean="0"/>
              <a:t>Kollektif kapitalizasyon yönteminde ise tüm sigortalılar tarafından alınan primler bir havuzda biriktirilerek, ileride oluşacak sosyal risklere karşı, sosyal sorumluluk ve dayanışma ilkesine dayandırılarak kaynak sağlanmaktadır (Yurdadoğ, 2000, s. 87).</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FİNANSMAN</a:t>
            </a:r>
            <a:endParaRPr lang="tr-TR" dirty="0"/>
          </a:p>
        </p:txBody>
      </p:sp>
      <p:sp>
        <p:nvSpPr>
          <p:cNvPr id="3" name="Content Placeholder 2"/>
          <p:cNvSpPr>
            <a:spLocks noGrp="1"/>
          </p:cNvSpPr>
          <p:nvPr>
            <p:ph idx="1"/>
          </p:nvPr>
        </p:nvSpPr>
        <p:spPr/>
        <p:txBody>
          <a:bodyPr/>
          <a:lstStyle/>
          <a:p>
            <a:pPr algn="just"/>
            <a:r>
              <a:rPr lang="tr-TR" dirty="0" smtClean="0"/>
              <a:t>Dağıtım yöntemi, gelirler ile giderlerin arasında bir denge olması esasına dayanan bir yöntem olup, belirli bir yılın gelirleri ile söz konusu yılın giderlerinin karşılanması hedeflenmektedir</a:t>
            </a:r>
            <a:r>
              <a:rPr lang="tr-TR" dirty="0" smtClean="0"/>
              <a:t> (BOYACIOĞLU ve ÖÇAL, 2018)</a:t>
            </a:r>
            <a:r>
              <a:rPr lang="tr-TR" dirty="0" smtClean="0"/>
              <a:t>.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FİNANSMAN</a:t>
            </a:r>
            <a:endParaRPr lang="tr-TR" dirty="0"/>
          </a:p>
        </p:txBody>
      </p:sp>
      <p:sp>
        <p:nvSpPr>
          <p:cNvPr id="3" name="Content Placeholder 2"/>
          <p:cNvSpPr>
            <a:spLocks noGrp="1"/>
          </p:cNvSpPr>
          <p:nvPr>
            <p:ph idx="1"/>
          </p:nvPr>
        </p:nvSpPr>
        <p:spPr/>
        <p:txBody>
          <a:bodyPr>
            <a:normAutofit/>
          </a:bodyPr>
          <a:lstStyle/>
          <a:p>
            <a:r>
              <a:rPr lang="tr-TR" dirty="0" smtClean="0"/>
              <a:t>Söz konusu yöntem; aktif şekilde prim verenlerin pasif olanlara sağlamış olduğu yararların, gelecekte emeklilik zamanlarında eşit seviyede yarar kazanılmasını hedefleyen bir sistem olarak karşımıza çıkar (Pennachi, 2003; Modigliani vd., 2000)</a:t>
            </a:r>
            <a:r>
              <a:rPr lang="tr-TR" dirty="0" smtClean="0"/>
              <a:t> (BOYACIOĞLU ve ÖÇAL, 2018)</a:t>
            </a:r>
            <a:r>
              <a:rPr lang="tr-TR" dirty="0" smtClean="0"/>
              <a:t>.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FİNANSMAN</a:t>
            </a:r>
            <a:endParaRPr lang="tr-TR" dirty="0"/>
          </a:p>
        </p:txBody>
      </p:sp>
      <p:sp>
        <p:nvSpPr>
          <p:cNvPr id="3" name="Content Placeholder 2"/>
          <p:cNvSpPr>
            <a:spLocks noGrp="1"/>
          </p:cNvSpPr>
          <p:nvPr>
            <p:ph idx="1"/>
          </p:nvPr>
        </p:nvSpPr>
        <p:spPr/>
        <p:txBody>
          <a:bodyPr>
            <a:normAutofit lnSpcReduction="10000"/>
          </a:bodyPr>
          <a:lstStyle/>
          <a:p>
            <a:r>
              <a:rPr lang="tr-TR" dirty="0" smtClean="0"/>
              <a:t>Bu yöntemde belirli bir yılda sağlanan gelirlerin giderleri karşılaması gerekir. Bu yüzden prim ödemeleri ilişkili dönemin giderlerine göre tespit edilmelidir. Dağıtım yöntemi sistemi içerisinde, içinde bulunulan senenin gelirleriyle aynı ya da bir sonraki senenin gider kalemleri mukayese edilir ve bir dönem içinde sağlanan yararlar, aynı dönemde toplanan primlerle finanse edilir (BOYACIOĞLU ve ÖÇAL, 2018). </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356</Words>
  <Application>Microsoft Office PowerPoint</Application>
  <PresentationFormat>On-screen Show (4:3)</PresentationFormat>
  <Paragraphs>21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SOSYAL GÜVENLİK HUKUKU 2</vt:lpstr>
      <vt:lpstr>FİNANSMAN</vt:lpstr>
      <vt:lpstr>FİNANSMAN</vt:lpstr>
      <vt:lpstr>FİNANSMAN</vt:lpstr>
      <vt:lpstr>FİNANSMAN</vt:lpstr>
      <vt:lpstr>FİNANSMAN</vt:lpstr>
      <vt:lpstr>FİNANSMAN</vt:lpstr>
      <vt:lpstr>FİNANSMAN</vt:lpstr>
      <vt:lpstr>FİNANSMAN</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2</dc:title>
  <dc:creator>Tuğba&amp;Cihan</dc:creator>
  <cp:lastModifiedBy>Tuğba&amp;Cihan</cp:lastModifiedBy>
  <cp:revision>1</cp:revision>
  <dcterms:created xsi:type="dcterms:W3CDTF">2020-05-04T07:12:36Z</dcterms:created>
  <dcterms:modified xsi:type="dcterms:W3CDTF">2020-05-04T07:29:05Z</dcterms:modified>
</cp:coreProperties>
</file>