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2"/>
  </p:notesMasterIdLst>
  <p:sldIdLst>
    <p:sldId id="1082" r:id="rId4"/>
    <p:sldId id="1085" r:id="rId5"/>
    <p:sldId id="1084" r:id="rId6"/>
    <p:sldId id="1100" r:id="rId7"/>
    <p:sldId id="1086" r:id="rId8"/>
    <p:sldId id="1087" r:id="rId9"/>
    <p:sldId id="1088" r:id="rId10"/>
    <p:sldId id="1089" r:id="rId11"/>
    <p:sldId id="1090" r:id="rId12"/>
    <p:sldId id="1091" r:id="rId13"/>
    <p:sldId id="1092" r:id="rId14"/>
    <p:sldId id="1093" r:id="rId15"/>
    <p:sldId id="1101" r:id="rId16"/>
    <p:sldId id="1102" r:id="rId17"/>
    <p:sldId id="1094" r:id="rId18"/>
    <p:sldId id="1103" r:id="rId19"/>
    <p:sldId id="1104" r:id="rId20"/>
    <p:sldId id="1105"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53503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211</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İŞLETME  FİNANSMANI</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Mali Tablo Türleri</a:t>
            </a:r>
          </a:p>
        </p:txBody>
      </p:sp>
      <p:sp>
        <p:nvSpPr>
          <p:cNvPr id="9" name="İçerik Yer Tutucusu 2"/>
          <p:cNvSpPr>
            <a:spLocks noGrp="1"/>
          </p:cNvSpPr>
          <p:nvPr>
            <p:ph idx="1"/>
          </p:nvPr>
        </p:nvSpPr>
        <p:spPr>
          <a:xfrm>
            <a:off x="391428" y="1793505"/>
            <a:ext cx="8752572" cy="3373284"/>
          </a:xfrm>
        </p:spPr>
        <p:txBody>
          <a:bodyPr anchor="t">
            <a:noAutofit/>
          </a:bodyPr>
          <a:lstStyle/>
          <a:p>
            <a:pPr marL="0" indent="0">
              <a:buNone/>
            </a:pPr>
            <a:r>
              <a:rPr lang="tr-TR" sz="2000" dirty="0">
                <a:solidFill>
                  <a:schemeClr val="tx1">
                    <a:lumMod val="95000"/>
                    <a:lumOff val="5000"/>
                  </a:schemeClr>
                </a:solidFill>
                <a:latin typeface="Arial" panose="020B0604020202020204" pitchFamily="34" charset="0"/>
                <a:cs typeface="Arial" panose="020B0604020202020204" pitchFamily="34" charset="0"/>
              </a:rPr>
              <a:t>Amaçlarına göre mali tablolar aşağıdaki şekilde sıralanabilir;</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Bilanço</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Gelir Tablosu					</a:t>
            </a:r>
            <a:r>
              <a:rPr lang="tr-TR" sz="2000" b="1" dirty="0">
                <a:solidFill>
                  <a:schemeClr val="tx1">
                    <a:lumMod val="95000"/>
                    <a:lumOff val="5000"/>
                  </a:schemeClr>
                </a:solidFill>
                <a:latin typeface="Arial" panose="020B0604020202020204" pitchFamily="34" charset="0"/>
                <a:cs typeface="Arial" panose="020B0604020202020204" pitchFamily="34" charset="0"/>
              </a:rPr>
              <a:t>TEMEL MALİ TABLOLAR</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Nakit Akım Tablosu</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Net İşletme Sermayesi Değişim Tablosu</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Kar Dağıtım Tablosu				</a:t>
            </a:r>
            <a:r>
              <a:rPr lang="tr-TR" sz="2000" b="1" dirty="0">
                <a:solidFill>
                  <a:schemeClr val="tx1">
                    <a:lumMod val="95000"/>
                    <a:lumOff val="5000"/>
                  </a:schemeClr>
                </a:solidFill>
                <a:latin typeface="Arial" panose="020B0604020202020204" pitchFamily="34" charset="0"/>
                <a:cs typeface="Arial" panose="020B0604020202020204" pitchFamily="34" charset="0"/>
              </a:rPr>
              <a:t>EK MALİ TABLOLAR</a:t>
            </a:r>
          </a:p>
          <a:p>
            <a:pPr>
              <a:buFont typeface="Wingdings" panose="05000000000000000000" pitchFamily="2" charset="2"/>
              <a:buChar char="Ø"/>
            </a:pPr>
            <a:r>
              <a:rPr lang="tr-TR" sz="2000" dirty="0" err="1">
                <a:solidFill>
                  <a:schemeClr val="tx1">
                    <a:lumMod val="95000"/>
                    <a:lumOff val="5000"/>
                  </a:schemeClr>
                </a:solidFill>
                <a:latin typeface="Arial" panose="020B0604020202020204" pitchFamily="34" charset="0"/>
                <a:cs typeface="Arial" panose="020B0604020202020204" pitchFamily="34" charset="0"/>
              </a:rPr>
              <a:t>Özkaynak</a:t>
            </a:r>
            <a:r>
              <a:rPr lang="tr-TR" sz="2000" dirty="0">
                <a:solidFill>
                  <a:schemeClr val="tx1">
                    <a:lumMod val="95000"/>
                    <a:lumOff val="5000"/>
                  </a:schemeClr>
                </a:solidFill>
                <a:latin typeface="Arial" panose="020B0604020202020204" pitchFamily="34" charset="0"/>
                <a:cs typeface="Arial" panose="020B0604020202020204" pitchFamily="34" charset="0"/>
              </a:rPr>
              <a:t> Değişim Tablosu</a:t>
            </a:r>
          </a:p>
          <a:p>
            <a:pPr>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Satışların Maliyeti Tablosu</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
        <p:nvSpPr>
          <p:cNvPr id="2" name="Sağ Ayraç 1">
            <a:extLst>
              <a:ext uri="{FF2B5EF4-FFF2-40B4-BE49-F238E27FC236}">
                <a16:creationId xmlns:a16="http://schemas.microsoft.com/office/drawing/2014/main" id="{A11BCFEA-B3F3-444B-A328-51DB10F05F3B}"/>
              </a:ext>
            </a:extLst>
          </p:cNvPr>
          <p:cNvSpPr/>
          <p:nvPr/>
        </p:nvSpPr>
        <p:spPr>
          <a:xfrm>
            <a:off x="5360254" y="3429000"/>
            <a:ext cx="445123" cy="1780953"/>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563581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2000" dirty="0">
                <a:solidFill>
                  <a:schemeClr val="tx1">
                    <a:lumMod val="95000"/>
                    <a:lumOff val="5000"/>
                  </a:schemeClr>
                </a:solidFill>
                <a:latin typeface="Arial" panose="020B0604020202020204" pitchFamily="34" charset="0"/>
                <a:cs typeface="Arial" panose="020B0604020202020204" pitchFamily="34" charset="0"/>
              </a:rPr>
              <a:t>26.12.1992 Tarih ve 21447 Sayılı Resmi Gazetenin Mükerrer Sayısında  Yayımlanan 1  SERİ NO’LU MUHASEBE SİSTEMİ UYGULAMA</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GENEL </a:t>
            </a:r>
            <a:r>
              <a:rPr lang="tr-TR" sz="2000" dirty="0" err="1">
                <a:solidFill>
                  <a:schemeClr val="tx1">
                    <a:lumMod val="95000"/>
                    <a:lumOff val="5000"/>
                  </a:schemeClr>
                </a:solidFill>
                <a:latin typeface="Arial" panose="020B0604020202020204" pitchFamily="34" charset="0"/>
                <a:cs typeface="Arial" panose="020B0604020202020204" pitchFamily="34" charset="0"/>
              </a:rPr>
              <a:t>TEBLİĞİ’ne</a:t>
            </a:r>
            <a:r>
              <a:rPr lang="tr-TR" sz="2000" dirty="0">
                <a:solidFill>
                  <a:schemeClr val="tx1">
                    <a:lumMod val="95000"/>
                    <a:lumOff val="5000"/>
                  </a:schemeClr>
                </a:solidFill>
                <a:latin typeface="Arial" panose="020B0604020202020204" pitchFamily="34" charset="0"/>
                <a:cs typeface="Arial" panose="020B0604020202020204" pitchFamily="34" charset="0"/>
              </a:rPr>
              <a:t> göre Finansal Tabloların Amaçları;</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Yatırımcılar, kredi verenler ve diğer ilgililer (devlet, sendikalar, yöneticiler,  vb.) için karar vermede yararlı bilgiler sağlamak,</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Gelecekteki nakit akımlarını değerlendirmede yararlı bilgiler sağlamak,</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Varlıklar, kaynaklar ve bunlardaki değişiklikler ile işletmenin faaliyet  sonuçları hakkında bilgi sağlamak.</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95032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1- YÖNETİCİLER AÇISINDAN FİNANSAL TABLOLAR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 yöneticilerine bir taraftan ileriye yönelik kararlar alınmasında gerekli  olan bilgiyi sağlarken, diğer taraftan cari döneme ait işletme sonuçlarından  dolayı yönetimin yüklendiği sorumluluğun belirlenmesine de imkan  vermektedir.</a:t>
            </a:r>
          </a:p>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2- POTANSİYEL YATIRIMCILAR AÇISINDAN FİNANSAL  TABLOLAR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Potansiyel yatırımcıların işletmeye ait hisselerin satın alınmasını  sağlayabilmek için işletme sonuçları hakkında daha fazla bilgiye ihtiyaç  duydukları belirlenmiş olup bu bilgilerin de önceki dönem ve cari döneme  ilişkin temel finansal tablolar aracılığıyla elde ettikleri gözlenmiştir.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74011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3) FİNANS  KURUMLARI AÇISINDAN FİNANSAL TABLOLAR  </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Banka ve finans kuruluşlarınca yapılan finansal analiz sonuçları, kullanılan  kredinin geri dönme olasılığı hakkında önemli bilgiler vermektedir.</a:t>
            </a:r>
          </a:p>
          <a:p>
            <a:pPr marL="0" indent="0">
              <a:buNone/>
            </a:pPr>
            <a:r>
              <a:rPr lang="tr-TR" sz="2000" b="1" dirty="0">
                <a:solidFill>
                  <a:schemeClr val="tx1">
                    <a:lumMod val="95000"/>
                    <a:lumOff val="5000"/>
                  </a:schemeClr>
                </a:solidFill>
                <a:latin typeface="Arial" panose="020B0604020202020204" pitchFamily="34" charset="0"/>
                <a:cs typeface="Arial" panose="020B0604020202020204" pitchFamily="34" charset="0"/>
              </a:rPr>
              <a:t>4) SENDİKALAR AÇISINDAN FİNANSAL TABLOLAR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Belirli bir hizmet akdiyle işletmeye bağlı olarak çalışan işçilerin özlük  haklarının korunması ve yıllık ücret artış taleplerinin belirlenmesi, işçi  temsilcilerinin ilgili döneme ait finansal tabloları inceleyip yorumlayarak buna  göre ücret artışı talebinde bulunmaları gerekmektedir. Ayrıca işletmenin  geleceğinden ve kıdem tazminatı ödemelerinin zamanında  yapılabilirliğinden emin olma vb. konular finansal tabloların sağladığı yararlar  arasında sayılabilir.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40306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nSpc>
                <a:spcPct val="100000"/>
              </a:lnSpc>
              <a:spcBef>
                <a:spcPts val="450"/>
              </a:spcBef>
              <a:buNone/>
            </a:pPr>
            <a:r>
              <a:rPr lang="tr-TR" sz="2000" b="1" dirty="0">
                <a:solidFill>
                  <a:schemeClr val="tx1">
                    <a:lumMod val="95000"/>
                    <a:lumOff val="5000"/>
                  </a:schemeClr>
                </a:solidFill>
                <a:latin typeface="Arial" panose="020B0604020202020204" pitchFamily="34" charset="0"/>
                <a:cs typeface="Arial" panose="020B0604020202020204" pitchFamily="34" charset="0"/>
              </a:rPr>
              <a:t>5) DEVLET AÇISINDAN FİNANSAL TABLOLAR</a:t>
            </a:r>
          </a:p>
          <a:p>
            <a:pPr marL="141605" marR="143510" indent="-342900" algn="just">
              <a:lnSpc>
                <a:spcPct val="106700"/>
              </a:lnSpc>
              <a:spcBef>
                <a:spcPts val="145"/>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Vergi matrahının doğru hesaplanabilmesi, ekonomik ve mali politikaların daha  gerçekçi bir şekilde belirlenmesi, işletmelerin tekelci eğilimlerinin kontrol  altına alınması ve yatırımcıların doğru bilgilendirilmesini sağlamak amacıyla  devlet finansal tablolardan yararlanabilir.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78283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buNone/>
            </a:pPr>
            <a:r>
              <a:rPr lang="tr-TR" sz="2400" b="1" dirty="0">
                <a:solidFill>
                  <a:schemeClr val="tx1">
                    <a:lumMod val="95000"/>
                    <a:lumOff val="5000"/>
                  </a:schemeClr>
                </a:solidFill>
                <a:latin typeface="Arial" panose="020B0604020202020204" pitchFamily="34" charset="0"/>
                <a:cs typeface="Arial" panose="020B0604020202020204" pitchFamily="34" charset="0"/>
              </a:rPr>
              <a:t>Finansal Tabloların Niteliksel Özellikleri;</a:t>
            </a:r>
          </a:p>
          <a:p>
            <a:pPr algn="just">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Finansal tablolarda yer alan bilgilerin karar vericiler tarafından en iyi şekilde  ve süratle kullanılabilmesi için bu tabloların;</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Anlaşılabilir,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İhtiyaca uygun,</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Güvenilir,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Karşılaştırılabilir olması,</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Zamanında düzenlenmesi gerekir.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21563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Finansal tabloların düzenlenmesi sırasında aşağıda belirtilen hususların dikkate  alınması gerekmektedir. Buna göre Finansal Tablolar;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Tarihi maliyetlere göre hazırlanır,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Genel amaçlı hazırlanır,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İşlemler özet olarak sunulur,</a:t>
            </a:r>
          </a:p>
          <a:p>
            <a:pPr>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Paranın satın alma gücündeki değişiklikleri yansıtmazlar.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0717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 ve Finansal Tablolar Analizi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400" b="1" dirty="0">
                <a:solidFill>
                  <a:schemeClr val="tx1">
                    <a:lumMod val="95000"/>
                    <a:lumOff val="5000"/>
                  </a:schemeClr>
                </a:solidFill>
                <a:latin typeface="Arial" panose="020B0604020202020204" pitchFamily="34" charset="0"/>
                <a:cs typeface="Arial" panose="020B0604020202020204" pitchFamily="34" charset="0"/>
              </a:rPr>
              <a:t>Temel finansal tablolar</a:t>
            </a:r>
          </a:p>
          <a:p>
            <a:pPr algn="just">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Finansal Durum Tablosu (Bilanço)</a:t>
            </a:r>
          </a:p>
          <a:p>
            <a:pPr algn="just">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Finansal Performans Tablosu (Gelir Tablosu)</a:t>
            </a:r>
          </a:p>
          <a:p>
            <a:pPr marL="0" indent="0" algn="just">
              <a:buNone/>
            </a:pPr>
            <a:r>
              <a:rPr lang="tr-TR" sz="2400" b="1" dirty="0">
                <a:solidFill>
                  <a:schemeClr val="tx1">
                    <a:lumMod val="95000"/>
                    <a:lumOff val="5000"/>
                  </a:schemeClr>
                </a:solidFill>
                <a:latin typeface="Arial" panose="020B0604020202020204" pitchFamily="34" charset="0"/>
                <a:cs typeface="Arial" panose="020B0604020202020204" pitchFamily="34" charset="0"/>
              </a:rPr>
              <a:t>Ek finansal tablolar</a:t>
            </a:r>
          </a:p>
          <a:p>
            <a:pPr algn="just">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Nakit Akış Tablosu,</a:t>
            </a:r>
          </a:p>
          <a:p>
            <a:pPr algn="just">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Net Çalışma Sermayesi Değişim Tablosu,</a:t>
            </a:r>
          </a:p>
          <a:p>
            <a:pPr algn="just">
              <a:buFont typeface="Wingdings" panose="05000000000000000000" pitchFamily="2" charset="2"/>
              <a:buChar char="ü"/>
            </a:pPr>
            <a:r>
              <a:rPr lang="tr-TR" sz="2400" dirty="0">
                <a:solidFill>
                  <a:schemeClr val="tx1">
                    <a:lumMod val="95000"/>
                    <a:lumOff val="5000"/>
                  </a:schemeClr>
                </a:solidFill>
                <a:latin typeface="Arial" panose="020B0604020202020204" pitchFamily="34" charset="0"/>
                <a:cs typeface="Arial" panose="020B0604020202020204" pitchFamily="34" charset="0"/>
              </a:rPr>
              <a:t>Satışların Maliyeti Tablosu</a:t>
            </a:r>
          </a:p>
          <a:p>
            <a:pPr algn="just">
              <a:buFont typeface="Wingdings" panose="05000000000000000000" pitchFamily="2" charset="2"/>
              <a:buChar char="ü"/>
            </a:pPr>
            <a:r>
              <a:rPr lang="tr-TR" sz="2400" dirty="0" err="1">
                <a:solidFill>
                  <a:schemeClr val="tx1">
                    <a:lumMod val="95000"/>
                    <a:lumOff val="5000"/>
                  </a:schemeClr>
                </a:solidFill>
                <a:latin typeface="Arial" panose="020B0604020202020204" pitchFamily="34" charset="0"/>
                <a:cs typeface="Arial" panose="020B0604020202020204" pitchFamily="34" charset="0"/>
              </a:rPr>
              <a:t>Özkaynaklar</a:t>
            </a:r>
            <a:r>
              <a:rPr lang="tr-TR" sz="2400" dirty="0">
                <a:solidFill>
                  <a:schemeClr val="tx1">
                    <a:lumMod val="95000"/>
                    <a:lumOff val="5000"/>
                  </a:schemeClr>
                </a:solidFill>
                <a:latin typeface="Arial" panose="020B0604020202020204" pitchFamily="34" charset="0"/>
                <a:cs typeface="Arial" panose="020B0604020202020204" pitchFamily="34" charset="0"/>
              </a:rPr>
              <a:t> Değişim </a:t>
            </a:r>
            <a:r>
              <a:rPr lang="tr-TR" sz="2400" dirty="0" err="1">
                <a:solidFill>
                  <a:schemeClr val="tx1">
                    <a:lumMod val="95000"/>
                    <a:lumOff val="5000"/>
                  </a:schemeClr>
                </a:solidFill>
                <a:latin typeface="Arial" panose="020B0604020202020204" pitchFamily="34" charset="0"/>
                <a:cs typeface="Arial" panose="020B0604020202020204" pitchFamily="34" charset="0"/>
              </a:rPr>
              <a:t>Tablosu’ndan</a:t>
            </a:r>
            <a:r>
              <a:rPr lang="tr-TR" sz="2400" dirty="0">
                <a:solidFill>
                  <a:schemeClr val="tx1">
                    <a:lumMod val="95000"/>
                    <a:lumOff val="5000"/>
                  </a:schemeClr>
                </a:solidFill>
                <a:latin typeface="Arial" panose="020B0604020202020204" pitchFamily="34" charset="0"/>
                <a:cs typeface="Arial" panose="020B0604020202020204" pitchFamily="34" charset="0"/>
              </a:rPr>
              <a:t> oluşmaktadır.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77253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Tablolarda Yer Alan Terimler</a:t>
            </a:r>
          </a:p>
        </p:txBody>
      </p:sp>
      <p:sp>
        <p:nvSpPr>
          <p:cNvPr id="9" name="İçerik Yer Tutucusu 2"/>
          <p:cNvSpPr>
            <a:spLocks noGrp="1"/>
          </p:cNvSpPr>
          <p:nvPr>
            <p:ph idx="1"/>
          </p:nvPr>
        </p:nvSpPr>
        <p:spPr>
          <a:xfrm>
            <a:off x="255180" y="1914548"/>
            <a:ext cx="8577913" cy="3373284"/>
          </a:xfrm>
        </p:spPr>
        <p:txBody>
          <a:bodyPr anchor="t">
            <a:noAutofit/>
          </a:bodyPr>
          <a:lstStyle/>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Satışlar ve Hasılat</a:t>
            </a:r>
            <a:r>
              <a:rPr lang="tr-TR" sz="1800" dirty="0">
                <a:solidFill>
                  <a:schemeClr val="tx1">
                    <a:lumMod val="95000"/>
                    <a:lumOff val="5000"/>
                  </a:schemeClr>
                </a:solidFill>
                <a:latin typeface="Arial" panose="020B0604020202020204" pitchFamily="34" charset="0"/>
                <a:cs typeface="Arial" panose="020B0604020202020204" pitchFamily="34" charset="0"/>
              </a:rPr>
              <a:t>	(Eş anlamlıdır, müşterilerden gelen parayı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Kar, Kazanç, Gelir </a:t>
            </a:r>
            <a:r>
              <a:rPr lang="tr-TR" sz="1800" dirty="0">
                <a:solidFill>
                  <a:schemeClr val="tx1">
                    <a:lumMod val="95000"/>
                    <a:lumOff val="5000"/>
                  </a:schemeClr>
                </a:solidFill>
                <a:latin typeface="Arial" panose="020B0604020202020204" pitchFamily="34" charset="0"/>
                <a:cs typeface="Arial" panose="020B0604020202020204" pitchFamily="34" charset="0"/>
              </a:rPr>
              <a:t>	(Eş anlamlıdır, hasılattan o hasılatı elde etmek için kullanılan tüm maliyet ve giderler çıkarıldıktan sonraki kalanı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Maliyetler</a:t>
            </a:r>
            <a:r>
              <a:rPr lang="tr-TR" sz="1800" dirty="0">
                <a:solidFill>
                  <a:schemeClr val="tx1">
                    <a:lumMod val="95000"/>
                    <a:lumOff val="5000"/>
                  </a:schemeClr>
                </a:solidFill>
                <a:latin typeface="Arial" panose="020B0604020202020204" pitchFamily="34" charset="0"/>
                <a:cs typeface="Arial" panose="020B0604020202020204" pitchFamily="34" charset="0"/>
              </a:rPr>
              <a:t>		(Ürün elde etmek üzere harcanan parayı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Giderler</a:t>
            </a:r>
            <a:r>
              <a:rPr lang="tr-TR" sz="1800" dirty="0">
                <a:solidFill>
                  <a:schemeClr val="tx1">
                    <a:lumMod val="95000"/>
                    <a:lumOff val="5000"/>
                  </a:schemeClr>
                </a:solidFill>
                <a:latin typeface="Arial" panose="020B0604020202020204" pitchFamily="34" charset="0"/>
                <a:cs typeface="Arial" panose="020B0604020202020204" pitchFamily="34" charset="0"/>
              </a:rPr>
              <a:t>		(Ürünü geliştirmek, satmak için harcanan parayı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Harcama</a:t>
            </a:r>
            <a:r>
              <a:rPr lang="tr-TR" sz="1800" dirty="0">
                <a:solidFill>
                  <a:schemeClr val="tx1">
                    <a:lumMod val="95000"/>
                    <a:lumOff val="5000"/>
                  </a:schemeClr>
                </a:solidFill>
                <a:latin typeface="Arial" panose="020B0604020202020204" pitchFamily="34" charset="0"/>
                <a:cs typeface="Arial" panose="020B0604020202020204" pitchFamily="34" charset="0"/>
              </a:rPr>
              <a:t>		(Maliyet ve giderlerin bedeli nakit olarak satıcıya fiilen gönderildiğinde harcama olur)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Siparişler</a:t>
            </a:r>
            <a:r>
              <a:rPr lang="tr-TR" sz="1800" dirty="0">
                <a:solidFill>
                  <a:schemeClr val="tx1">
                    <a:lumMod val="95000"/>
                    <a:lumOff val="5000"/>
                  </a:schemeClr>
                </a:solidFill>
                <a:latin typeface="Arial" panose="020B0604020202020204" pitchFamily="34" charset="0"/>
                <a:cs typeface="Arial" panose="020B0604020202020204" pitchFamily="34" charset="0"/>
              </a:rPr>
              <a:t>		(Müşterilerin gelecekte ürün alma taleplerini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Sevk edilen mallar ve Satışlar </a:t>
            </a:r>
            <a:r>
              <a:rPr lang="tr-TR" sz="1800" dirty="0">
                <a:solidFill>
                  <a:schemeClr val="tx1">
                    <a:lumMod val="95000"/>
                    <a:lumOff val="5000"/>
                  </a:schemeClr>
                </a:solidFill>
                <a:latin typeface="Arial" panose="020B0604020202020204" pitchFamily="34" charset="0"/>
                <a:cs typeface="Arial" panose="020B0604020202020204" pitchFamily="34" charset="0"/>
              </a:rPr>
              <a:t>(Eş anlamlıdır)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Borç ödeme gücü</a:t>
            </a:r>
            <a:r>
              <a:rPr lang="tr-TR" sz="1800" dirty="0">
                <a:solidFill>
                  <a:schemeClr val="tx1">
                    <a:lumMod val="95000"/>
                    <a:lumOff val="5000"/>
                  </a:schemeClr>
                </a:solidFill>
                <a:latin typeface="Arial" panose="020B0604020202020204" pitchFamily="34" charset="0"/>
                <a:cs typeface="Arial" panose="020B0604020202020204" pitchFamily="34" charset="0"/>
              </a:rPr>
              <a:t>	(Faturalarınızı ödemeye yetecek kadar paranızın olduğunu anlatır)</a:t>
            </a:r>
          </a:p>
          <a:p>
            <a:pPr algn="just">
              <a:lnSpc>
                <a:spcPct val="100000"/>
              </a:lnSpc>
              <a:spcBef>
                <a:spcPts val="0"/>
              </a:spcBef>
              <a:buFont typeface="Wingdings" panose="05000000000000000000" pitchFamily="2" charset="2"/>
              <a:buChar char="Ø"/>
            </a:pPr>
            <a:r>
              <a:rPr lang="tr-TR" sz="1800" b="1" dirty="0">
                <a:solidFill>
                  <a:schemeClr val="tx1">
                    <a:lumMod val="95000"/>
                    <a:lumOff val="5000"/>
                  </a:schemeClr>
                </a:solidFill>
                <a:latin typeface="Arial" panose="020B0604020202020204" pitchFamily="34" charset="0"/>
                <a:cs typeface="Arial" panose="020B0604020202020204" pitchFamily="34" charset="0"/>
              </a:rPr>
              <a:t>Karlılık</a:t>
            </a:r>
            <a:r>
              <a:rPr lang="tr-TR" sz="1800" dirty="0">
                <a:solidFill>
                  <a:schemeClr val="tx1">
                    <a:lumMod val="95000"/>
                    <a:lumOff val="5000"/>
                  </a:schemeClr>
                </a:solidFill>
                <a:latin typeface="Arial" panose="020B0604020202020204" pitchFamily="34" charset="0"/>
                <a:cs typeface="Arial" panose="020B0604020202020204" pitchFamily="34" charset="0"/>
              </a:rPr>
              <a:t>		(Satışların maliyetlerden ve giderlerden fazla olması)</a:t>
            </a:r>
          </a:p>
          <a:p>
            <a:pPr>
              <a:lnSpc>
                <a:spcPct val="100000"/>
              </a:lnSpc>
              <a:spcBef>
                <a:spcPts val="0"/>
              </a:spcBef>
              <a:buFont typeface="Wingdings" panose="05000000000000000000" pitchFamily="2" charset="2"/>
              <a:buChar char="Ø"/>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562282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t>
            </a:r>
          </a:p>
        </p:txBody>
      </p:sp>
      <p:sp>
        <p:nvSpPr>
          <p:cNvPr id="9" name="İçerik Yer Tutucusu 2"/>
          <p:cNvSpPr>
            <a:spLocks noGrp="1"/>
          </p:cNvSpPr>
          <p:nvPr>
            <p:ph idx="1"/>
          </p:nvPr>
        </p:nvSpPr>
        <p:spPr>
          <a:xfrm>
            <a:off x="782857" y="1914548"/>
            <a:ext cx="7520222" cy="3373284"/>
          </a:xfrm>
        </p:spPr>
        <p:txBody>
          <a:bodyPr anchor="t">
            <a:noAutofit/>
          </a:bodyPr>
          <a:lstStyle/>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Finans, üç ayrı alt kategoriye ayrılabilir: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Kişisel finansman,</a:t>
            </a:r>
          </a:p>
          <a:p>
            <a:pPr>
              <a:buFont typeface="Wingdings" panose="05000000000000000000" pitchFamily="2" charset="2"/>
              <a:buChar char="Ø"/>
            </a:pPr>
            <a:r>
              <a:rPr lang="tr-TR" sz="2400">
                <a:solidFill>
                  <a:schemeClr val="tx1">
                    <a:lumMod val="95000"/>
                    <a:lumOff val="5000"/>
                  </a:schemeClr>
                </a:solidFill>
                <a:latin typeface="Arial" panose="020B0604020202020204" pitchFamily="34" charset="0"/>
                <a:cs typeface="Arial" panose="020B0604020202020204" pitchFamily="34" charset="0"/>
              </a:rPr>
              <a:t>İşletme </a:t>
            </a:r>
            <a:r>
              <a:rPr lang="tr-TR" sz="2400" smtClean="0">
                <a:solidFill>
                  <a:schemeClr val="tx1">
                    <a:lumMod val="95000"/>
                    <a:lumOff val="5000"/>
                  </a:schemeClr>
                </a:solidFill>
                <a:latin typeface="Arial" panose="020B0604020202020204" pitchFamily="34" charset="0"/>
                <a:cs typeface="Arial" panose="020B0604020202020204" pitchFamily="34" charset="0"/>
              </a:rPr>
              <a:t>finansmanı,</a:t>
            </a:r>
            <a:endParaRPr lang="tr-TR" sz="2400" dirty="0">
              <a:solidFill>
                <a:schemeClr val="tx1">
                  <a:lumMod val="95000"/>
                  <a:lumOff val="5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Kamu finansmanı.</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14127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 denince aklımıza ne geliyor?</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Finans; Bir şirketin her türlü harcamasını yerine getirebilmesi için ihtiyaç  duyduğu fonları (paraları) bulması ve bu fonları etkin bir şekilde kullanması  anlamına gelir.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Örnek; Okulunuz bitti ve iyi bir Gayrimenkul Yönetimi Uzmanı oldunuz ve  bir iş kurmak istiyorsunuz bunun için de paraya ihtiyacınız var. İşte işi kurmak  için gerekli parayı bulma ve yatırımı tamamlama süreci finansın konusunu  oluşturmaktadır. İhtiyaç duyduğunuz fon, para kaynağını bulup  yatırımı  tamamladığınızda, yatırımın finansmanını sağlamış olursunuz.</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7376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 denince aklımıza ne geliyor?</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000" b="1" dirty="0">
                <a:solidFill>
                  <a:schemeClr val="tx1">
                    <a:lumMod val="95000"/>
                    <a:lumOff val="5000"/>
                  </a:schemeClr>
                </a:solidFill>
                <a:latin typeface="Arial" panose="020B0604020202020204" pitchFamily="34" charset="0"/>
                <a:cs typeface="Arial" panose="020B0604020202020204" pitchFamily="34" charset="0"/>
              </a:rPr>
              <a:t>İşletme Finansmanı; </a:t>
            </a:r>
            <a:r>
              <a:rPr lang="tr-TR" sz="2000" dirty="0">
                <a:solidFill>
                  <a:schemeClr val="tx1">
                    <a:lumMod val="95000"/>
                    <a:lumOff val="5000"/>
                  </a:schemeClr>
                </a:solidFill>
                <a:latin typeface="Arial" panose="020B0604020202020204" pitchFamily="34" charset="0"/>
                <a:cs typeface="Arial" panose="020B0604020202020204" pitchFamily="34" charset="0"/>
              </a:rPr>
              <a:t>İşletmenin tüm aktifleri (varlıkları) ve diğer harcamaları  için gerekli olarak kaynağın (kısa ve uzun vadeli banka kredileri, satıcı  kredileri, avanslar, öz  kaynaklar  ve diğer yabancı kaynaklar) temin  edilmesine denir.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Kişisel finans, bireylerin giderlerini karşılayabilmek için ihtiyaç duyduğu  parayı, piyasa koşulları altında temin etmesi ve bunların verimli / etkin bir  şekilde kullanabilmesini ifade eder. Kişilerin dengeli bir bütçeye sahip olması  hiç kuşkusuz doğru bir finansman uygulamasıdır.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Kamu Finansmanı (Kamu Maliyesi); bütün kamu kurum ve kuruluşlarının  faaliyetlerini ekonomik, mali ve sosyal açılardan inceleyen ve bu alanlarda  yaşanan problemlere bilimsel çözüm yolları arayan bir disiplindir.</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5265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Günlük hayatımıza finansal okuryazarlık  diye bir kavram girdi mi…?</a:t>
            </a:r>
            <a:br>
              <a:rPr lang="tr-TR" sz="2700" dirty="0"/>
            </a:br>
            <a:endParaRPr lang="tr-TR" sz="2700" dirty="0"/>
          </a:p>
        </p:txBody>
      </p:sp>
      <p:sp>
        <p:nvSpPr>
          <p:cNvPr id="9" name="İçerik Yer Tutucusu 2"/>
          <p:cNvSpPr>
            <a:spLocks noGrp="1"/>
          </p:cNvSpPr>
          <p:nvPr>
            <p:ph idx="1"/>
          </p:nvPr>
        </p:nvSpPr>
        <p:spPr>
          <a:xfrm>
            <a:off x="782857" y="1914548"/>
            <a:ext cx="7520222" cy="3373284"/>
          </a:xfrm>
        </p:spPr>
        <p:txBody>
          <a:bodyPr anchor="t">
            <a:noAutofit/>
          </a:bodyPr>
          <a:lstStyle/>
          <a:p>
            <a:pPr fontAlgn="t"/>
            <a:endParaRPr lang="tr-TR" sz="2000" b="1" dirty="0">
              <a:latin typeface="Arial" panose="020B0604020202020204" pitchFamily="34" charset="0"/>
              <a:cs typeface="Arial" panose="020B0604020202020204" pitchFamily="34" charset="0"/>
            </a:endParaRPr>
          </a:p>
          <a:p>
            <a:pPr fontAlgn="t"/>
            <a:r>
              <a:rPr lang="tr-TR" sz="2000" b="1" dirty="0">
                <a:latin typeface="Arial" panose="020B0604020202020204" pitchFamily="34" charset="0"/>
                <a:cs typeface="Arial" panose="020B0604020202020204" pitchFamily="34" charset="0"/>
              </a:rPr>
              <a:t>Finansal okuryazarlık;  </a:t>
            </a:r>
            <a:r>
              <a:rPr lang="tr-TR" sz="2000" dirty="0">
                <a:latin typeface="Arial" panose="020B0604020202020204" pitchFamily="34" charset="0"/>
                <a:cs typeface="Arial" panose="020B0604020202020204" pitchFamily="34" charset="0"/>
              </a:rPr>
              <a:t>Bir bireyin hayatını idame  ettirirken ihtiyaç  duyduğu/duyacağı;</a:t>
            </a:r>
          </a:p>
          <a:p>
            <a:pPr fontAlgn="t"/>
            <a:r>
              <a:rPr lang="tr-TR" sz="2000" dirty="0">
                <a:latin typeface="Arial" panose="020B0604020202020204" pitchFamily="34" charset="0"/>
                <a:cs typeface="Arial" panose="020B0604020202020204" pitchFamily="34" charset="0"/>
              </a:rPr>
              <a:t>Bütçe yapma-uygulama,</a:t>
            </a:r>
          </a:p>
          <a:p>
            <a:pPr fontAlgn="t"/>
            <a:r>
              <a:rPr lang="tr-TR" sz="2000" dirty="0">
                <a:latin typeface="Arial" panose="020B0604020202020204" pitchFamily="34" charset="0"/>
                <a:cs typeface="Arial" panose="020B0604020202020204" pitchFamily="34" charset="0"/>
              </a:rPr>
              <a:t>Para biriktirme,</a:t>
            </a:r>
          </a:p>
          <a:p>
            <a:pPr fontAlgn="t"/>
            <a:r>
              <a:rPr lang="tr-TR" sz="2000" dirty="0">
                <a:latin typeface="Arial" panose="020B0604020202020204" pitchFamily="34" charset="0"/>
                <a:cs typeface="Arial" panose="020B0604020202020204" pitchFamily="34" charset="0"/>
              </a:rPr>
              <a:t>Tasarruf yönetimi,</a:t>
            </a:r>
          </a:p>
          <a:p>
            <a:pPr fontAlgn="t"/>
            <a:r>
              <a:rPr lang="tr-TR" sz="2000" dirty="0">
                <a:latin typeface="Arial" panose="020B0604020202020204" pitchFamily="34" charset="0"/>
                <a:cs typeface="Arial" panose="020B0604020202020204" pitchFamily="34" charset="0"/>
              </a:rPr>
              <a:t>Borç alma-verme,</a:t>
            </a:r>
          </a:p>
          <a:p>
            <a:pPr fontAlgn="t"/>
            <a:r>
              <a:rPr lang="tr-TR" sz="2000" dirty="0">
                <a:latin typeface="Arial" panose="020B0604020202020204" pitchFamily="34" charset="0"/>
                <a:cs typeface="Arial" panose="020B0604020202020204" pitchFamily="34" charset="0"/>
              </a:rPr>
              <a:t>Yatırım kararı alma</a:t>
            </a:r>
          </a:p>
          <a:p>
            <a:pPr fontAlgn="t"/>
            <a:r>
              <a:rPr lang="tr-TR" sz="2000" dirty="0">
                <a:latin typeface="Arial" panose="020B0604020202020204" pitchFamily="34" charset="0"/>
                <a:cs typeface="Arial" panose="020B0604020202020204" pitchFamily="34" charset="0"/>
              </a:rPr>
              <a:t>gibi en temel finansal davranışlarını, ekonomik koşulları da göz önünde  bulundurarak, kendi kendine kararlaştırabilme yeterliliğini ifade eder.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6762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Neden Finansal Eğitim?</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eğitimin kapsamı ile ilgili ABD </a:t>
            </a:r>
            <a:r>
              <a:rPr lang="tr-TR" sz="1800" dirty="0" err="1">
                <a:solidFill>
                  <a:schemeClr val="tx1">
                    <a:lumMod val="95000"/>
                    <a:lumOff val="5000"/>
                  </a:schemeClr>
                </a:solidFill>
                <a:latin typeface="Arial" panose="020B0604020202020204" pitchFamily="34" charset="0"/>
                <a:cs typeface="Arial" panose="020B0604020202020204" pitchFamily="34" charset="0"/>
              </a:rPr>
              <a:t>Brooklyn</a:t>
            </a:r>
            <a:r>
              <a:rPr lang="tr-TR" sz="1800" dirty="0">
                <a:solidFill>
                  <a:schemeClr val="tx1">
                    <a:lumMod val="95000"/>
                    <a:lumOff val="5000"/>
                  </a:schemeClr>
                </a:solidFill>
                <a:latin typeface="Arial" panose="020B0604020202020204" pitchFamily="34" charset="0"/>
                <a:cs typeface="Arial" panose="020B0604020202020204" pitchFamily="34" charset="0"/>
              </a:rPr>
              <a:t> Hukuk Fakültesi öğretim  üyelerinden Prof. Dr. James A. </a:t>
            </a:r>
            <a:r>
              <a:rPr lang="tr-TR" sz="1800" dirty="0" err="1">
                <a:solidFill>
                  <a:schemeClr val="tx1">
                    <a:lumMod val="95000"/>
                    <a:lumOff val="5000"/>
                  </a:schemeClr>
                </a:solidFill>
                <a:latin typeface="Arial" panose="020B0604020202020204" pitchFamily="34" charset="0"/>
                <a:cs typeface="Arial" panose="020B0604020202020204" pitchFamily="34" charset="0"/>
              </a:rPr>
              <a:t>Fanto</a:t>
            </a:r>
            <a:r>
              <a:rPr lang="tr-TR" sz="1800" dirty="0">
                <a:solidFill>
                  <a:schemeClr val="tx1">
                    <a:lumMod val="95000"/>
                    <a:lumOff val="5000"/>
                  </a:schemeClr>
                </a:solidFill>
                <a:latin typeface="Arial" panose="020B0604020202020204" pitchFamily="34" charset="0"/>
                <a:cs typeface="Arial" panose="020B0604020202020204" pitchFamily="34" charset="0"/>
              </a:rPr>
              <a:t> (1998:s.1083-1110; 1999:s.59-86)  makalelerinde; finansal eğitim konusunun kapsamını üç bölüme ayırarak  incelemiştir. Bunlar;</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Yatırım eğitimi,</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Tasarruf eğitimi</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dolandırıcılık eğitimidir.</a:t>
            </a:r>
          </a:p>
          <a:p>
            <a:pPr algn="just">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Eğitim kapsamında bireylere, tasarrufun önemi ve izlenmesi gereken tasarruf  politikalarının belirlenmesi, oluşturulan birikimlerin hangi finansal piyasalarda  ve hangi finansal araçlarla değerlendirilmesi gerektiği, bu işlemler sırasında  oluşabilecek risklerin neler olabileceği, finansal riskler ve finansal  dolandırıcılıktan nasıl </a:t>
            </a:r>
            <a:r>
              <a:rPr lang="tr-TR" sz="1800" dirty="0" err="1">
                <a:solidFill>
                  <a:schemeClr val="tx1">
                    <a:lumMod val="95000"/>
                    <a:lumOff val="5000"/>
                  </a:schemeClr>
                </a:solidFill>
                <a:latin typeface="Arial" panose="020B0604020202020204" pitchFamily="34" charset="0"/>
                <a:cs typeface="Arial" panose="020B0604020202020204" pitchFamily="34" charset="0"/>
              </a:rPr>
              <a:t>korunulması</a:t>
            </a:r>
            <a:r>
              <a:rPr lang="tr-TR" sz="1800" dirty="0">
                <a:solidFill>
                  <a:schemeClr val="tx1">
                    <a:lumMod val="95000"/>
                    <a:lumOff val="5000"/>
                  </a:schemeClr>
                </a:solidFill>
                <a:latin typeface="Arial" panose="020B0604020202020204" pitchFamily="34" charset="0"/>
                <a:cs typeface="Arial" panose="020B0604020202020204" pitchFamily="34" charset="0"/>
              </a:rPr>
              <a:t> gerektiğine dair birçok yol  gösterilmektedir.</a:t>
            </a:r>
          </a:p>
          <a:p>
            <a:pPr algn="just">
              <a:buFont typeface="Wingdings" panose="05000000000000000000" pitchFamily="2" charset="2"/>
              <a:buChar char="Ø"/>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04956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eğitimli bireyler;</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lnSpc>
                <a:spcPct val="100000"/>
              </a:lnSpc>
              <a:spcBef>
                <a:spcPts val="0"/>
              </a:spcBef>
              <a:buNone/>
            </a:pPr>
            <a:r>
              <a:rPr lang="tr-TR" sz="1800" dirty="0">
                <a:solidFill>
                  <a:schemeClr val="tx1">
                    <a:lumMod val="95000"/>
                    <a:lumOff val="5000"/>
                  </a:schemeClr>
                </a:solidFill>
                <a:latin typeface="Arial" panose="020B0604020202020204" pitchFamily="34" charset="0"/>
                <a:cs typeface="Arial" panose="020B0604020202020204" pitchFamily="34" charset="0"/>
              </a:rPr>
              <a:t>Yapılan araştırma sonuçlarına göre finansal eğitimli bireylerin;</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Daha fazla gelire sahip olmak,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Daha fazla tasarruf etmek,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Emeklilik için daha fazla birikim yapmak,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Borçları iyi yönetmek,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Akıllıca borçlanmak,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hedefler konusunda daha gerçekçi olmak,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piyasalarda daha aktif olmak,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konularda kendine güven duymak,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Ürünleri daha doğru seçmek,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Tüketici haklarını bilmek,</a:t>
            </a:r>
          </a:p>
          <a:p>
            <a:pPr algn="just">
              <a:lnSpc>
                <a:spcPct val="100000"/>
              </a:lnSpc>
              <a:spcBef>
                <a:spcPts val="0"/>
              </a:spcBef>
              <a:buFont typeface="Wingdings" panose="05000000000000000000" pitchFamily="2" charset="2"/>
              <a:buChar char="Ø"/>
            </a:pPr>
            <a:r>
              <a:rPr lang="tr-TR" sz="1800" dirty="0">
                <a:solidFill>
                  <a:schemeClr val="tx1">
                    <a:lumMod val="95000"/>
                    <a:lumOff val="5000"/>
                  </a:schemeClr>
                </a:solidFill>
                <a:latin typeface="Arial" panose="020B0604020202020204" pitchFamily="34" charset="0"/>
                <a:cs typeface="Arial" panose="020B0604020202020204" pitchFamily="34" charset="0"/>
              </a:rPr>
              <a:t>Finansal planlama ve bütçeleme yapmak gibi davranış biçimlerini gösterme eğilimleri, eğitimsiz bireylere göre daha fazla  olmaktadır (</a:t>
            </a:r>
            <a:r>
              <a:rPr lang="tr-TR" sz="1800" dirty="0" err="1">
                <a:solidFill>
                  <a:schemeClr val="tx1">
                    <a:lumMod val="95000"/>
                    <a:lumOff val="5000"/>
                  </a:schemeClr>
                </a:solidFill>
                <a:latin typeface="Arial" panose="020B0604020202020204" pitchFamily="34" charset="0"/>
                <a:cs typeface="Arial" panose="020B0604020202020204" pitchFamily="34" charset="0"/>
              </a:rPr>
              <a:t>Capuano</a:t>
            </a:r>
            <a:r>
              <a:rPr lang="tr-TR" sz="1800" dirty="0">
                <a:solidFill>
                  <a:schemeClr val="tx1">
                    <a:lumMod val="95000"/>
                    <a:lumOff val="5000"/>
                  </a:schemeClr>
                </a:solidFill>
                <a:latin typeface="Arial" panose="020B0604020202020204" pitchFamily="34" charset="0"/>
                <a:cs typeface="Arial" panose="020B0604020202020204" pitchFamily="34" charset="0"/>
              </a:rPr>
              <a:t> A. ve </a:t>
            </a:r>
            <a:r>
              <a:rPr lang="tr-TR" sz="1800" dirty="0" err="1">
                <a:solidFill>
                  <a:schemeClr val="tx1">
                    <a:lumMod val="95000"/>
                    <a:lumOff val="5000"/>
                  </a:schemeClr>
                </a:solidFill>
                <a:latin typeface="Arial" panose="020B0604020202020204" pitchFamily="34" charset="0"/>
                <a:cs typeface="Arial" panose="020B0604020202020204" pitchFamily="34" charset="0"/>
              </a:rPr>
              <a:t>Ramsey</a:t>
            </a:r>
            <a:r>
              <a:rPr lang="tr-TR" sz="1800" dirty="0">
                <a:solidFill>
                  <a:schemeClr val="tx1">
                    <a:lumMod val="95000"/>
                    <a:lumOff val="5000"/>
                  </a:schemeClr>
                </a:solidFill>
                <a:latin typeface="Arial" panose="020B0604020202020204" pitchFamily="34" charset="0"/>
                <a:cs typeface="Arial" panose="020B0604020202020204" pitchFamily="34" charset="0"/>
              </a:rPr>
              <a:t> I., 2012:35-36).</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0935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FİNANSAL TABLO KAVRAMI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buNone/>
            </a:pPr>
            <a:r>
              <a:rPr lang="tr-TR" sz="2400" dirty="0">
                <a:solidFill>
                  <a:schemeClr val="tx1">
                    <a:lumMod val="95000"/>
                    <a:lumOff val="5000"/>
                  </a:schemeClr>
                </a:solidFill>
                <a:latin typeface="Arial" panose="020B0604020202020204" pitchFamily="34" charset="0"/>
                <a:cs typeface="Arial" panose="020B0604020202020204" pitchFamily="34" charset="0"/>
              </a:rPr>
              <a:t>Muhasebe sistemi içerisinde kaydedilen ve raporlanan bilgilerin belirli  periyotlarda bu bilgileri kullanacak olan  kesimlere iletilmesini sağlayan  araçlardır.</a:t>
            </a: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İşletmeyle ilgilenen gruplar işletmenin;</a:t>
            </a: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Mali Yapısını,</a:t>
            </a: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Gelir Artırma Kapasitesini,</a:t>
            </a:r>
          </a:p>
          <a:p>
            <a:pPr>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Kullandığı Fonların Kaynaklarını, bilmek isterler.</a:t>
            </a:r>
          </a:p>
          <a:p>
            <a:pPr marL="0" indent="0">
              <a:buNone/>
            </a:pPr>
            <a:r>
              <a:rPr lang="tr-TR" sz="2400" dirty="0">
                <a:solidFill>
                  <a:schemeClr val="tx1">
                    <a:lumMod val="95000"/>
                    <a:lumOff val="5000"/>
                  </a:schemeClr>
                </a:solidFill>
                <a:latin typeface="Arial" panose="020B0604020202020204" pitchFamily="34" charset="0"/>
                <a:cs typeface="Arial" panose="020B0604020202020204" pitchFamily="34" charset="0"/>
              </a:rPr>
              <a:t>İşte bu bilgiler finansal tablo olarak isimlendirilen muhasebe raporlarından  elde edilmektedir.</a:t>
            </a:r>
          </a:p>
          <a:p>
            <a:pPr>
              <a:buFont typeface="Wingdings" panose="05000000000000000000" pitchFamily="2" charset="2"/>
              <a:buChar char="Ø"/>
            </a:pPr>
            <a:endParaRPr lang="tr-TR"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12830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FİNANSAL TABLOLARIN DÜZENLENME AMAÇLARI</a:t>
            </a:r>
          </a:p>
        </p:txBody>
      </p:sp>
      <p:sp>
        <p:nvSpPr>
          <p:cNvPr id="9" name="İçerik Yer Tutucusu 2"/>
          <p:cNvSpPr>
            <a:spLocks noGrp="1"/>
          </p:cNvSpPr>
          <p:nvPr>
            <p:ph idx="1"/>
          </p:nvPr>
        </p:nvSpPr>
        <p:spPr>
          <a:xfrm>
            <a:off x="782857" y="1914548"/>
            <a:ext cx="7520222" cy="3373284"/>
          </a:xfrm>
        </p:spPr>
        <p:txBody>
          <a:bodyPr anchor="t">
            <a:noAutofit/>
          </a:bodyPr>
          <a:lstStyle/>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Ekonomik kararların alınmasına kaynak oluşturacak bilgileri sağlamak,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İşletmenin ekonomik faaliyetleri hakkında ilgililere bilgi vermek,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Tepe yönetimine, kaynakların etkin kullanımı hakkında bilgi vermek,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Vergi matrahının belirlenmesini sağlamak,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İşletmenin gelir elde etme gücünü belirlemek için gerekli bilgileri sağlamak,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Potansiyel yatırımcılara ve alacaklılara bilgi sağlamak,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İşletmenin denetlenmesine imkan sağlayıcı bilgiler sunmak,</a:t>
            </a:r>
          </a:p>
          <a:p>
            <a:pPr algn="just">
              <a:spcBef>
                <a:spcPts val="0"/>
              </a:spcBef>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 yönetiminin geleceğe yönelik alacağı kararlarda yardımcı olmak.</a:t>
            </a:r>
          </a:p>
          <a:p>
            <a:pPr algn="just">
              <a:spcBef>
                <a:spcPts val="0"/>
              </a:spcBef>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5588101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12520</TotalTime>
  <Words>1053</Words>
  <Application>Microsoft Office PowerPoint</Application>
  <PresentationFormat>Ekran Gösterisi (4:3)</PresentationFormat>
  <Paragraphs>124</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18</vt:i4>
      </vt:variant>
    </vt:vector>
  </HeadingPairs>
  <TitlesOfParts>
    <vt:vector size="27" baseType="lpstr">
      <vt:lpstr>ＭＳ Ｐゴシック</vt:lpstr>
      <vt:lpstr>Arial</vt:lpstr>
      <vt:lpstr>Calibri</vt:lpstr>
      <vt:lpstr>Century Gothic</vt:lpstr>
      <vt:lpstr>Times New Roman</vt:lpstr>
      <vt:lpstr>Wingdings</vt:lpstr>
      <vt:lpstr>ekonomi</vt:lpstr>
      <vt:lpstr>1_Rics</vt:lpstr>
      <vt:lpstr>h.t.</vt:lpstr>
      <vt:lpstr>PowerPoint Sunusu</vt:lpstr>
      <vt:lpstr>Finans…</vt:lpstr>
      <vt:lpstr>Finans denince aklımıza ne geliyor?</vt:lpstr>
      <vt:lpstr>Finans denince aklımıza ne geliyor?</vt:lpstr>
      <vt:lpstr>Günlük hayatımıza finansal okuryazarlık  diye bir kavram girdi mi…? </vt:lpstr>
      <vt:lpstr>Neden Finansal Eğitim?</vt:lpstr>
      <vt:lpstr>Finansal eğitimli bireyler;</vt:lpstr>
      <vt:lpstr>FİNANSAL TABLO KAVRAMI</vt:lpstr>
      <vt:lpstr>FİNANSAL TABLOLARIN DÜZENLENME AMAÇLARI</vt:lpstr>
      <vt:lpstr>Mali Tablo Türleri</vt:lpstr>
      <vt:lpstr>Finansal Tablolar ve Finansal Tablolar Analizi</vt:lpstr>
      <vt:lpstr>Finansal Tablolar ve Finansal Tablolar Analizi</vt:lpstr>
      <vt:lpstr>Finansal Tablolar ve Finansal Tablolar Analizi</vt:lpstr>
      <vt:lpstr>Finansal Tablolar ve Finansal Tablolar Analizi</vt:lpstr>
      <vt:lpstr>Finansal Tablolar ve Finansal Tablolar Analizi</vt:lpstr>
      <vt:lpstr>Finansal Tablolar ve Finansal Tablolar Analizi</vt:lpstr>
      <vt:lpstr>Finansal Tablolar ve Finansal Tablolar Analizi</vt:lpstr>
      <vt:lpstr>Finansal Tablolarda Yer Alan Terimler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 DEMİR</cp:lastModifiedBy>
  <cp:revision>815</cp:revision>
  <cp:lastPrinted>2016-10-24T07:53:35Z</cp:lastPrinted>
  <dcterms:created xsi:type="dcterms:W3CDTF">2016-09-18T09:35:24Z</dcterms:created>
  <dcterms:modified xsi:type="dcterms:W3CDTF">2020-02-28T18:12:05Z</dcterms:modified>
</cp:coreProperties>
</file>