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72"/>
  </p:notesMasterIdLst>
  <p:sldIdLst>
    <p:sldId id="256" r:id="rId3"/>
    <p:sldId id="412" r:id="rId4"/>
    <p:sldId id="413" r:id="rId5"/>
    <p:sldId id="414" r:id="rId6"/>
    <p:sldId id="257" r:id="rId7"/>
    <p:sldId id="335" r:id="rId8"/>
    <p:sldId id="337" r:id="rId9"/>
    <p:sldId id="336" r:id="rId10"/>
    <p:sldId id="338" r:id="rId11"/>
    <p:sldId id="339" r:id="rId12"/>
    <p:sldId id="340" r:id="rId13"/>
    <p:sldId id="342" r:id="rId14"/>
    <p:sldId id="343" r:id="rId15"/>
    <p:sldId id="341" r:id="rId16"/>
    <p:sldId id="344" r:id="rId17"/>
    <p:sldId id="345" r:id="rId18"/>
    <p:sldId id="346" r:id="rId19"/>
    <p:sldId id="418" r:id="rId20"/>
    <p:sldId id="419" r:id="rId21"/>
    <p:sldId id="347" r:id="rId22"/>
    <p:sldId id="395" r:id="rId23"/>
    <p:sldId id="394" r:id="rId24"/>
    <p:sldId id="348" r:id="rId25"/>
    <p:sldId id="391" r:id="rId26"/>
    <p:sldId id="392" r:id="rId27"/>
    <p:sldId id="397" r:id="rId28"/>
    <p:sldId id="393" r:id="rId29"/>
    <p:sldId id="350" r:id="rId30"/>
    <p:sldId id="415" r:id="rId31"/>
    <p:sldId id="349" r:id="rId32"/>
    <p:sldId id="427" r:id="rId33"/>
    <p:sldId id="428" r:id="rId34"/>
    <p:sldId id="429" r:id="rId35"/>
    <p:sldId id="362" r:id="rId36"/>
    <p:sldId id="351" r:id="rId37"/>
    <p:sldId id="353" r:id="rId38"/>
    <p:sldId id="363" r:id="rId39"/>
    <p:sldId id="417" r:id="rId40"/>
    <p:sldId id="416" r:id="rId41"/>
    <p:sldId id="433" r:id="rId42"/>
    <p:sldId id="434" r:id="rId43"/>
    <p:sldId id="438" r:id="rId44"/>
    <p:sldId id="432" r:id="rId45"/>
    <p:sldId id="320" r:id="rId46"/>
    <p:sldId id="321" r:id="rId47"/>
    <p:sldId id="266" r:id="rId48"/>
    <p:sldId id="468" r:id="rId49"/>
    <p:sldId id="305" r:id="rId50"/>
    <p:sldId id="425" r:id="rId51"/>
    <p:sldId id="420" r:id="rId52"/>
    <p:sldId id="435" r:id="rId53"/>
    <p:sldId id="436" r:id="rId54"/>
    <p:sldId id="437" r:id="rId55"/>
    <p:sldId id="453" r:id="rId56"/>
    <p:sldId id="421" r:id="rId57"/>
    <p:sldId id="422" r:id="rId58"/>
    <p:sldId id="423" r:id="rId59"/>
    <p:sldId id="424" r:id="rId60"/>
    <p:sldId id="431" r:id="rId61"/>
    <p:sldId id="267" r:id="rId62"/>
    <p:sldId id="366" r:id="rId63"/>
    <p:sldId id="440" r:id="rId64"/>
    <p:sldId id="441" r:id="rId65"/>
    <p:sldId id="442" r:id="rId66"/>
    <p:sldId id="443" r:id="rId67"/>
    <p:sldId id="444" r:id="rId68"/>
    <p:sldId id="430" r:id="rId69"/>
    <p:sldId id="268" r:id="rId70"/>
    <p:sldId id="426" r:id="rId7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833" autoAdjust="0"/>
  </p:normalViewPr>
  <p:slideViewPr>
    <p:cSldViewPr>
      <p:cViewPr varScale="1">
        <p:scale>
          <a:sx n="80" d="100"/>
          <a:sy n="80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FD343-35B1-4C2C-B876-A31E804D327F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37473-E3DE-4969-8220-CB8292C8EF6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84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458200" cy="2160240"/>
          </a:xfrm>
        </p:spPr>
        <p:txBody>
          <a:bodyPr>
            <a:normAutofit fontScale="90000"/>
          </a:bodyPr>
          <a:lstStyle/>
          <a:p>
            <a:pPr algn="r"/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Ses Esaslı </a:t>
            </a:r>
            <a:r>
              <a:rPr lang="tr-TR" b="1" dirty="0" err="1" smtClean="0">
                <a:solidFill>
                  <a:srgbClr val="FF0000"/>
                </a:solidFill>
              </a:rPr>
              <a:t>İlkokuma</a:t>
            </a:r>
            <a:r>
              <a:rPr lang="tr-TR" b="1" dirty="0" smtClean="0">
                <a:solidFill>
                  <a:srgbClr val="FF0000"/>
                </a:solidFill>
              </a:rPr>
              <a:t> Yazma Öğretimine Göre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İlk Okuma Yazmaya Başlama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ve İlerleme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jekulisi.com/img/haber/655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2799593" cy="2448272"/>
          </a:xfrm>
          <a:prstGeom prst="rect">
            <a:avLst/>
          </a:prstGeom>
          <a:noFill/>
        </p:spPr>
      </p:pic>
      <p:pic>
        <p:nvPicPr>
          <p:cNvPr id="1028" name="Picture 4" descr="http://www.yenikatalog.net/wp-content/uploads/2012/09/en-farkl%C4%B1-eldiven-modell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2592288" cy="2592288"/>
          </a:xfrm>
          <a:prstGeom prst="rect">
            <a:avLst/>
          </a:prstGeom>
          <a:noFill/>
        </p:spPr>
      </p:pic>
      <p:pic>
        <p:nvPicPr>
          <p:cNvPr id="1030" name="Picture 6" descr="http://4.bp.blogspot.com/_MHl5vdsfms8/TTAVXFtMOaI/AAAAAAAAArs/BruoA4jg6OE/s320/balik-1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2592287" cy="1944216"/>
          </a:xfrm>
          <a:prstGeom prst="rect">
            <a:avLst/>
          </a:prstGeom>
          <a:noFill/>
        </p:spPr>
      </p:pic>
      <p:pic>
        <p:nvPicPr>
          <p:cNvPr id="1032" name="Picture 8" descr="http://www.firstaidcourses.co.uk/images/telepho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717032"/>
            <a:ext cx="2861854" cy="2232247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1763688" y="270892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444208" y="2996952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835696" y="6237312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6732240" y="616530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 Hissetme, Tanıma ve Ayırt Etme - Bütünleyici Çalışmalar</a:t>
            </a:r>
            <a:endParaRPr lang="tr-T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46449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İçinde “e” sesinin bulunduğu farklı sözcükler söylenir. </a:t>
            </a:r>
            <a:r>
              <a:rPr lang="tr-TR" sz="2400" i="1" dirty="0" smtClean="0"/>
              <a:t>“e” sesinin sırasıyla </a:t>
            </a:r>
            <a:r>
              <a:rPr lang="tr-TR" sz="2400" b="1" i="1" dirty="0" smtClean="0"/>
              <a:t>başta, ortada ve sonda </a:t>
            </a:r>
            <a:r>
              <a:rPr lang="tr-TR" sz="2400" i="1" dirty="0" smtClean="0"/>
              <a:t>kullanımına dikkat edilir. </a:t>
            </a:r>
            <a:r>
              <a:rPr lang="tr-TR" sz="2400" dirty="0" smtClean="0"/>
              <a:t>erik, kalem, fare </a:t>
            </a:r>
            <a:r>
              <a:rPr lang="tr-TR" sz="2400" dirty="0" err="1" smtClean="0"/>
              <a:t>gb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smtClean="0"/>
              <a:t>Sınıfta kimlerin isminde “e” sesinin olduğu sorulur, her biri sınıfça söylenir.</a:t>
            </a:r>
          </a:p>
          <a:p>
            <a:endParaRPr lang="tr-TR" sz="2400" dirty="0" smtClean="0"/>
          </a:p>
          <a:p>
            <a:r>
              <a:rPr lang="tr-TR" sz="2400" dirty="0" smtClean="0"/>
              <a:t>İçinde “e” sesi olan hayvan, araç ve gereç isimlerine örnek vermeleri istenebilir. </a:t>
            </a:r>
          </a:p>
          <a:p>
            <a:pPr>
              <a:buNone/>
            </a:pPr>
            <a:endParaRPr lang="tr-TR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+mn-lt"/>
              </a:rPr>
              <a:t>Görsel grubu arasından “e” sesinin </a:t>
            </a:r>
            <a:r>
              <a:rPr lang="tr-TR" sz="2400" b="1" dirty="0" smtClean="0">
                <a:solidFill>
                  <a:schemeClr val="tx1"/>
                </a:solidFill>
                <a:latin typeface="+mn-lt"/>
              </a:rPr>
              <a:t>başında, ortasında veya sonunda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 oluşuna göre varlıklar işaretlenir.</a:t>
            </a:r>
            <a:br>
              <a:rPr lang="tr-TR" sz="2400" dirty="0" smtClean="0">
                <a:solidFill>
                  <a:schemeClr val="tx1"/>
                </a:solidFill>
                <a:latin typeface="+mn-lt"/>
              </a:rPr>
            </a:b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Varlıkların adları söylenerek “e” sesi vurgulanarak söylenir.</a:t>
            </a:r>
            <a:endParaRPr lang="tr-T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http://www.drosmanpoyraz.com/wp-content/uploads/2015/04/el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84984"/>
            <a:ext cx="1440160" cy="1440160"/>
          </a:xfrm>
          <a:prstGeom prst="rect">
            <a:avLst/>
          </a:prstGeom>
          <a:noFill/>
        </p:spPr>
      </p:pic>
      <p:pic>
        <p:nvPicPr>
          <p:cNvPr id="1030" name="Picture 6" descr="https://pixabay.com/static/uploads/photo/2014/04/03/00/30/train-30847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01008"/>
            <a:ext cx="2304255" cy="1152128"/>
          </a:xfrm>
          <a:prstGeom prst="rect">
            <a:avLst/>
          </a:prstGeom>
          <a:noFill/>
        </p:spPr>
      </p:pic>
      <p:pic>
        <p:nvPicPr>
          <p:cNvPr id="1032" name="Picture 8" descr="http://img04.blogcu.com/v2/images/orj/t/i/m/timemoney/timemoney_134033744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1440160" cy="1440160"/>
          </a:xfrm>
          <a:prstGeom prst="rect">
            <a:avLst/>
          </a:prstGeom>
          <a:noFill/>
        </p:spPr>
      </p:pic>
      <p:pic>
        <p:nvPicPr>
          <p:cNvPr id="1036" name="Picture 12" descr="lale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996952"/>
            <a:ext cx="2381250" cy="1924051"/>
          </a:xfrm>
          <a:prstGeom prst="rect">
            <a:avLst/>
          </a:prstGeom>
          <a:noFill/>
        </p:spPr>
      </p:pic>
      <p:sp>
        <p:nvSpPr>
          <p:cNvPr id="10" name="1 Başlık"/>
          <p:cNvSpPr txBox="1">
            <a:spLocks/>
          </p:cNvSpPr>
          <p:nvPr/>
        </p:nvSpPr>
        <p:spPr>
          <a:xfrm>
            <a:off x="611560" y="5373216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rgbClr val="FF0000"/>
                </a:solidFill>
                <a:ea typeface="+mj-ea"/>
                <a:cs typeface="+mj-cs"/>
              </a:rPr>
              <a:t>X</a:t>
            </a:r>
            <a:r>
              <a:rPr lang="tr-TR" sz="2400" dirty="0" smtClean="0">
                <a:solidFill>
                  <a:schemeClr val="tx2"/>
                </a:solidFill>
                <a:ea typeface="+mj-ea"/>
                <a:cs typeface="+mj-cs"/>
              </a:rPr>
              <a:t> __  __  		          __ </a:t>
            </a:r>
            <a:r>
              <a:rPr lang="tr-TR" sz="2400" b="1" dirty="0" smtClean="0">
                <a:solidFill>
                  <a:srgbClr val="FF0000"/>
                </a:solidFill>
                <a:ea typeface="+mj-ea"/>
                <a:cs typeface="+mj-cs"/>
              </a:rPr>
              <a:t>X</a:t>
            </a:r>
            <a:r>
              <a:rPr lang="tr-TR" sz="2400" dirty="0" smtClean="0">
                <a:solidFill>
                  <a:schemeClr val="tx2"/>
                </a:solidFill>
                <a:ea typeface="+mj-ea"/>
                <a:cs typeface="+mj-cs"/>
              </a:rPr>
              <a:t> __ 		__  __  </a:t>
            </a:r>
            <a:r>
              <a:rPr lang="tr-TR" sz="2400" b="1" dirty="0" smtClean="0">
                <a:solidFill>
                  <a:srgbClr val="FF0000"/>
                </a:solidFill>
                <a:ea typeface="+mj-ea"/>
                <a:cs typeface="+mj-cs"/>
              </a:rPr>
              <a:t>X</a:t>
            </a: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u="sng" dirty="0" smtClean="0">
                <a:solidFill>
                  <a:srgbClr val="C00000"/>
                </a:solidFill>
              </a:rPr>
              <a:t>Oyun: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“e” sesi; </a:t>
            </a:r>
          </a:p>
          <a:p>
            <a:pPr>
              <a:buNone/>
            </a:pPr>
            <a:r>
              <a:rPr lang="tr-TR" dirty="0" smtClean="0"/>
              <a:t>söylenen sözcüğün başındaysa alkış, </a:t>
            </a:r>
          </a:p>
          <a:p>
            <a:pPr>
              <a:buNone/>
            </a:pPr>
            <a:r>
              <a:rPr lang="tr-TR" dirty="0" smtClean="0"/>
              <a:t>ortasındaysa dize eliyle vurma, </a:t>
            </a:r>
          </a:p>
          <a:p>
            <a:pPr>
              <a:buNone/>
            </a:pPr>
            <a:r>
              <a:rPr lang="tr-TR" dirty="0" smtClean="0"/>
              <a:t>sonundaysa yere ayaklarıyla vurmaları istenir.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İçerik Yer Tutucusu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398938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Söylenilen sözcükte sesin geçip geçmediğini söyleme.</a:t>
            </a:r>
          </a:p>
          <a:p>
            <a:endParaRPr lang="tr-TR" sz="2400" dirty="0" smtClean="0"/>
          </a:p>
          <a:p>
            <a:r>
              <a:rPr lang="tr-TR" sz="2400" dirty="0" smtClean="0"/>
              <a:t>Sesin geçtiği sözcüklere kendilerinin örnekler vermeleri.</a:t>
            </a:r>
          </a:p>
          <a:p>
            <a:endParaRPr lang="tr-TR" sz="2400" dirty="0" smtClean="0"/>
          </a:p>
          <a:p>
            <a:r>
              <a:rPr lang="tr-TR" sz="2400" dirty="0" smtClean="0"/>
              <a:t>Bir dizi görsel arasından tanıtılan sesin geçtiği görseli bulmaları.</a:t>
            </a:r>
          </a:p>
          <a:p>
            <a:endParaRPr lang="tr-TR" sz="2400" dirty="0" smtClean="0"/>
          </a:p>
          <a:p>
            <a:r>
              <a:rPr lang="tr-TR" sz="2400" dirty="0" smtClean="0"/>
              <a:t>Gösterilen görselde sesin geçip geçmediğine karar vermeleri.</a:t>
            </a:r>
          </a:p>
          <a:p>
            <a:pPr>
              <a:buFont typeface="Wingdings" pitchFamily="2" charset="2"/>
              <a:buNone/>
            </a:pPr>
            <a:endParaRPr lang="tr-TR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84976" cy="990600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Sesi Hissetme, Tanıma ve Ayırt Etme - Ölçme ve Değerlendirme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2) Harfi Okuma ve Yazma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 smtClean="0"/>
              <a:t>Çalışılan ses hem dinleme hem de görsel okuma yoluyla çocuğun zihninde belirli bir yer oluşturduktan sonra</a:t>
            </a:r>
            <a:r>
              <a:rPr lang="tr-TR" sz="3000" dirty="0" smtClean="0">
                <a:solidFill>
                  <a:srgbClr val="FF0000"/>
                </a:solidFill>
              </a:rPr>
              <a:t> ses harf ilişkisinin kavratılması</a:t>
            </a:r>
            <a:r>
              <a:rPr lang="tr-TR" sz="2400" dirty="0" smtClean="0"/>
              <a:t> aşamasıyla devam edilir.</a:t>
            </a:r>
          </a:p>
          <a:p>
            <a:endParaRPr lang="tr-TR" sz="2400" dirty="0"/>
          </a:p>
          <a:p>
            <a:r>
              <a:rPr lang="tr-TR" sz="2400" dirty="0" smtClean="0"/>
              <a:t>Bu aşama, okuma-yazma açısından son derece önemlidir.</a:t>
            </a:r>
          </a:p>
          <a:p>
            <a:endParaRPr lang="tr-TR" sz="2400" dirty="0" smtClean="0"/>
          </a:p>
          <a:p>
            <a:r>
              <a:rPr lang="tr-TR" sz="2400" dirty="0" smtClean="0"/>
              <a:t>Harfi tanıma ve yazmanın önemiyle ilgili kısaca paylaşım yapılır. </a:t>
            </a:r>
          </a:p>
          <a:p>
            <a:endParaRPr lang="tr-TR" sz="2400" dirty="0" smtClean="0"/>
          </a:p>
          <a:p>
            <a:r>
              <a:rPr lang="tr-TR" sz="2400" dirty="0" smtClean="0"/>
              <a:t>Örneğin; sevdiğiniz şekerlemelerin ve insanların adı vardır. Bu adlar da harflerin yan yana gelmesiyle yazılır. Bu nedenle tanıdığımız “e” sesinin etiketi olan harfi bilirsek adlarını da yazabiliriz.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Öğretmen; </a:t>
            </a:r>
            <a:r>
              <a:rPr lang="tr-TR" sz="2400" i="1" dirty="0" smtClean="0"/>
              <a:t>“Çocuklar</a:t>
            </a:r>
            <a:r>
              <a:rPr lang="tr-TR" sz="2400" i="1" dirty="0"/>
              <a:t>, söylediğimiz ninnide geçen bu sesin nasıl yazıldığını da öğrenmek ister misiniz</a:t>
            </a:r>
            <a:r>
              <a:rPr lang="tr-TR" sz="2400" i="1" dirty="0" smtClean="0"/>
              <a:t>?” </a:t>
            </a:r>
            <a:r>
              <a:rPr lang="tr-TR" sz="2400" dirty="0"/>
              <a:t>der ve </a:t>
            </a:r>
            <a:r>
              <a:rPr lang="tr-TR" sz="2400" dirty="0" smtClean="0"/>
              <a:t>harfin büyük puntoyla, üzerinde başlangıç ve bitiş yönlerinin yer aldığı kaç harekette yapıldığını gösteren bir kopyasını gösterir.</a:t>
            </a:r>
          </a:p>
          <a:p>
            <a:endParaRPr lang="tr-TR" sz="2400" dirty="0" smtClean="0"/>
          </a:p>
          <a:p>
            <a:r>
              <a:rPr lang="tr-TR" sz="2400" dirty="0" smtClean="0"/>
              <a:t>Öğretmen harfi çocukların önünde havada yazar.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b="1" dirty="0" smtClean="0">
                <a:solidFill>
                  <a:srgbClr val="C00000"/>
                </a:solidFill>
              </a:rPr>
              <a:t>Havada yazmanın üç yararı vardır:</a:t>
            </a:r>
          </a:p>
          <a:p>
            <a:pPr marL="457200" indent="-457200">
              <a:buAutoNum type="arabicParenR"/>
            </a:pPr>
            <a:r>
              <a:rPr lang="tr-TR" sz="2400" b="1" dirty="0" smtClean="0">
                <a:solidFill>
                  <a:srgbClr val="C00000"/>
                </a:solidFill>
              </a:rPr>
              <a:t>Çocuğun zihninde görsel bir imaj oluşturmak,</a:t>
            </a:r>
          </a:p>
          <a:p>
            <a:pPr marL="457200" indent="-457200">
              <a:buAutoNum type="arabicParenR"/>
            </a:pPr>
            <a:r>
              <a:rPr lang="tr-TR" sz="2400" b="1" dirty="0" smtClean="0">
                <a:solidFill>
                  <a:srgbClr val="C00000"/>
                </a:solidFill>
              </a:rPr>
              <a:t>Büyük kasların hareketini sağlamak,</a:t>
            </a:r>
          </a:p>
          <a:p>
            <a:pPr marL="457200" indent="-457200">
              <a:buAutoNum type="arabicParenR"/>
            </a:pPr>
            <a:r>
              <a:rPr lang="tr-TR" sz="2400" b="1" dirty="0" smtClean="0">
                <a:solidFill>
                  <a:srgbClr val="C00000"/>
                </a:solidFill>
              </a:rPr>
              <a:t>Yön becerisini geliştirmek.</a:t>
            </a:r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78098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C00000"/>
                </a:solidFill>
              </a:rPr>
              <a:t>Harfi Havada Yazarken Nelere Dikkat Edilmelidir?</a:t>
            </a: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184576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 smtClean="0"/>
              <a:t>Öğretmen havada yazma işlemini gelişigüzel yapmaz. Havada yazarken, çocuklara yüzünü tam olarak dönerse çocuklar hareket yönünü karıştırabilirler. Buna fırsat vermemek için </a:t>
            </a:r>
            <a:r>
              <a:rPr lang="tr-TR" sz="2000" dirty="0" smtClean="0">
                <a:solidFill>
                  <a:srgbClr val="FF0000"/>
                </a:solidFill>
              </a:rPr>
              <a:t>tahtaya ve öğrencilere yarı dönük biçimde durmalı</a:t>
            </a:r>
            <a:r>
              <a:rPr lang="tr-TR" sz="2000" dirty="0" smtClean="0"/>
              <a:t> ve elini de önüne saklamamalıdır. Öğretmen kolunu ve elini yan tarafta tutarsa sağ veya sol elini kullanması sorun oluşturmayacağı gibi öğrenciler de rahatlıkla yapılan hareketi izleyebilirler.</a:t>
            </a:r>
          </a:p>
          <a:p>
            <a:endParaRPr lang="tr-TR" sz="2000" dirty="0" smtClean="0"/>
          </a:p>
          <a:p>
            <a:r>
              <a:rPr lang="tr-TR" sz="2000" dirty="0" smtClean="0"/>
              <a:t>Havada yazılan harfler küçük olmamalıdır. </a:t>
            </a:r>
            <a:r>
              <a:rPr lang="tr-TR" sz="2000" b="1" dirty="0" smtClean="0">
                <a:solidFill>
                  <a:srgbClr val="7030A0"/>
                </a:solidFill>
              </a:rPr>
              <a:t>Harfin çapı en az 50 cm. </a:t>
            </a:r>
            <a:r>
              <a:rPr lang="tr-TR" sz="2000" dirty="0" smtClean="0"/>
              <a:t>olmalıdır. Çünkü öğrencilerin hepsi tahtaya aynı mesafede oturmadıkları gibi algılama düzeyleri de bunu gerektirir. </a:t>
            </a:r>
          </a:p>
          <a:p>
            <a:endParaRPr lang="tr-TR" sz="2000" dirty="0" smtClean="0"/>
          </a:p>
          <a:p>
            <a:r>
              <a:rPr lang="tr-TR" sz="2000" dirty="0" smtClean="0"/>
              <a:t>Havada yazarken </a:t>
            </a:r>
            <a:r>
              <a:rPr lang="tr-TR" sz="2000" b="1" dirty="0" smtClean="0">
                <a:solidFill>
                  <a:srgbClr val="00B050"/>
                </a:solidFill>
              </a:rPr>
              <a:t>harfin kaç harekette yazıldığı, nasıl başlayıp bittiği </a:t>
            </a:r>
            <a:r>
              <a:rPr lang="tr-TR" sz="2000" dirty="0" smtClean="0"/>
              <a:t>de vurgulanmalıdır. Harfi yazarken, serbest el harfin başlangıç noktasını temsil edebilir. </a:t>
            </a:r>
          </a:p>
          <a:p>
            <a:endParaRPr lang="tr-TR" sz="2000" dirty="0" smtClean="0"/>
          </a:p>
          <a:p>
            <a:r>
              <a:rPr lang="tr-TR" sz="2000" dirty="0" smtClean="0"/>
              <a:t>Öğretmen birkaç defa harfi havada yazıp okuduktan sonra öğrencilerle birlikte yazılır ve özellikle isteyen öğrencilere de tek tek yazdırılır.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 Öğrenci yazma çalışmalarında harflerin yazım şekilleri, yönleri, geometrisi, eğimi, dikliği konusunda zorlanmamalıdır.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Öncelikle </a:t>
            </a:r>
            <a:r>
              <a:rPr lang="tr-TR" dirty="0"/>
              <a:t>öğrencilerin harfin temel formunu oluşturmaları beklenmelidir. </a:t>
            </a:r>
            <a:endParaRPr lang="tr-TR" dirty="0" smtClean="0"/>
          </a:p>
          <a:p>
            <a:endParaRPr lang="tr-TR" dirty="0"/>
          </a:p>
          <a:p>
            <a:r>
              <a:rPr lang="tr-TR" u="sng" dirty="0" smtClean="0">
                <a:solidFill>
                  <a:srgbClr val="FF0000"/>
                </a:solidFill>
              </a:rPr>
              <a:t>Önce </a:t>
            </a:r>
            <a:r>
              <a:rPr lang="tr-TR" u="sng" dirty="0">
                <a:solidFill>
                  <a:srgbClr val="FF0000"/>
                </a:solidFill>
              </a:rPr>
              <a:t>büyük harfin </a:t>
            </a:r>
            <a:r>
              <a:rPr lang="tr-TR" dirty="0">
                <a:solidFill>
                  <a:srgbClr val="FF0000"/>
                </a:solidFill>
              </a:rPr>
              <a:t>yazımı hemen </a:t>
            </a:r>
            <a:r>
              <a:rPr lang="tr-TR" u="sng" dirty="0">
                <a:solidFill>
                  <a:srgbClr val="FF0000"/>
                </a:solidFill>
              </a:rPr>
              <a:t>ardından küçük harfin</a:t>
            </a:r>
            <a:r>
              <a:rPr lang="tr-TR" dirty="0">
                <a:solidFill>
                  <a:srgbClr val="FF0000"/>
                </a:solidFill>
              </a:rPr>
              <a:t> yazımı </a:t>
            </a:r>
            <a:r>
              <a:rPr lang="tr-TR" dirty="0"/>
              <a:t>yönleriyle birlikte gösterilmelidir.</a:t>
            </a:r>
          </a:p>
        </p:txBody>
      </p:sp>
    </p:spTree>
    <p:extLst>
      <p:ext uri="{BB962C8B-B14F-4D97-AF65-F5344CB8AC3E}">
        <p14:creationId xmlns:p14="http://schemas.microsoft.com/office/powerpoint/2010/main" val="2850450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8920"/>
            <a:ext cx="9144000" cy="2706323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79512" y="1143000"/>
            <a:ext cx="8856984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 smtClean="0">
                <a:solidFill>
                  <a:srgbClr val="FF0000"/>
                </a:solidFill>
              </a:rPr>
              <a:t>Birleşik Eğik ve Dik Temel Yazı Harf Grupları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3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0405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Dik temel harfler ya da birleşik eğik harfler kullanılabilir.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628800"/>
            <a:ext cx="780171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35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340768"/>
            <a:ext cx="8445624" cy="2664296"/>
          </a:xfrm>
        </p:spPr>
        <p:txBody>
          <a:bodyPr>
            <a:normAutofit lnSpcReduction="10000"/>
          </a:bodyPr>
          <a:lstStyle/>
          <a:p>
            <a:r>
              <a:rPr lang="tr-TR" sz="2000" dirty="0" smtClean="0"/>
              <a:t>Havada yazma çalışmaları bittikten sonra tahtaya yazma ile devam edilir. Öğretmen harfi </a:t>
            </a:r>
            <a:r>
              <a:rPr lang="tr-TR" sz="3200" b="1" dirty="0" smtClean="0"/>
              <a:t>tahtaya büyükçe </a:t>
            </a:r>
            <a:r>
              <a:rPr lang="tr-TR" sz="2000" dirty="0" smtClean="0"/>
              <a:t>yazar ve yazarken öğrencilerin önünü kapatacak şekilde durmamaya özen gösterir.</a:t>
            </a:r>
          </a:p>
          <a:p>
            <a:pPr>
              <a:buNone/>
            </a:pPr>
            <a:endParaRPr lang="tr-TR" sz="2000" dirty="0" smtClean="0"/>
          </a:p>
          <a:p>
            <a:r>
              <a:rPr lang="tr-TR" sz="2000" dirty="0" smtClean="0"/>
              <a:t>Harfin başlangıcından itibaren ne yaptığını sözel olarak harf bitinceye kadar anlatır. </a:t>
            </a:r>
            <a:r>
              <a:rPr lang="tr-TR" sz="2000" b="1" dirty="0" smtClean="0"/>
              <a:t>Harfin başlangıç ve bitiş yönünü belirtir. </a:t>
            </a:r>
            <a:r>
              <a:rPr lang="tr-TR" sz="2000" dirty="0" smtClean="0"/>
              <a:t>Harfi yazdıktan sonra hemen okur ve okutur.</a:t>
            </a:r>
          </a:p>
          <a:p>
            <a:pPr>
              <a:buNone/>
            </a:pPr>
            <a:endParaRPr lang="tr-TR" sz="20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778098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Harfi Okuma ve Yazma – Bütünleyici Çalışmalar</a:t>
            </a:r>
            <a:endParaRPr 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7" y="3926793"/>
            <a:ext cx="3483676" cy="2919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18002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sz="2000" dirty="0" smtClean="0"/>
              <a:t>Harf deftere yazılmadan önce kum masalarında çalışılır. </a:t>
            </a:r>
          </a:p>
          <a:p>
            <a:pPr>
              <a:lnSpc>
                <a:spcPct val="170000"/>
              </a:lnSpc>
            </a:pPr>
            <a:r>
              <a:rPr lang="tr-TR" sz="2000" dirty="0" smtClean="0"/>
              <a:t>Tahtadaki harfe bakarak masa/sıra üzerinde parmakla ve plastik fasulyelerle yazma çalışmaları yapılır.</a:t>
            </a:r>
          </a:p>
          <a:p>
            <a:pPr>
              <a:lnSpc>
                <a:spcPct val="170000"/>
              </a:lnSpc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endParaRPr lang="tr-TR" sz="2000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8688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960" y="3356992"/>
            <a:ext cx="451203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34563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None/>
            </a:pPr>
            <a:endParaRPr lang="tr-TR" sz="2000" dirty="0" smtClean="0"/>
          </a:p>
          <a:p>
            <a:pPr>
              <a:lnSpc>
                <a:spcPct val="170000"/>
              </a:lnSpc>
            </a:pPr>
            <a:r>
              <a:rPr lang="tr-TR" sz="2000" dirty="0" smtClean="0"/>
              <a:t>Harfin şeklini zihinde daha kalıcı hale getirmek için harf üzerinde el işi çalışmaları yapılabilir. </a:t>
            </a:r>
          </a:p>
          <a:p>
            <a:pPr>
              <a:lnSpc>
                <a:spcPct val="170000"/>
              </a:lnSpc>
            </a:pPr>
            <a:endParaRPr lang="tr-TR" sz="2000" dirty="0" smtClean="0"/>
          </a:p>
          <a:p>
            <a:pPr>
              <a:lnSpc>
                <a:spcPct val="170000"/>
              </a:lnSpc>
            </a:pPr>
            <a:r>
              <a:rPr lang="tr-TR" sz="2000" dirty="0" smtClean="0"/>
              <a:t>Örneğin; elbise parçalarından ve kalın iplerden kes yapıştır yoluyla harf üretilebilir. Çam kozalakları kullanılabilir. Farklı boyalarla harf yazılabilir. Renkli kağıtlar kullanılabilir. 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:\Users\LG\AppData\Local\Microsoft\Windows\Temporary Internet Files\Content.Word\20150527_0811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51012" y="1251011"/>
            <a:ext cx="6858000" cy="435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C:\Users\LG\AppData\Local\Microsoft\Windows\Temporary Internet Files\Content.Word\20150527_0838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56992" y="1070991"/>
            <a:ext cx="6857999" cy="471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C:\Users\yoyo\Desktop\fotoğraf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65002" y="1179005"/>
            <a:ext cx="6857999" cy="449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:\Users\LG\AppData\Local\Microsoft\Windows\Temporary Internet Files\Content.Word\20150520_135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37010" y="1251013"/>
            <a:ext cx="6858001" cy="4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35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0" descr="IMG_20150525_2159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40" cy="6858000"/>
          </a:xfrm>
          <a:prstGeom prst="rect">
            <a:avLst/>
          </a:prstGeom>
        </p:spPr>
      </p:pic>
      <p:pic>
        <p:nvPicPr>
          <p:cNvPr id="3" name="Picture 8" descr="unnamed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81028" y="1395029"/>
            <a:ext cx="6858001" cy="4067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Öğretmen </a:t>
            </a:r>
            <a:r>
              <a:rPr lang="tr-TR" sz="2000" b="1" dirty="0" smtClean="0">
                <a:solidFill>
                  <a:srgbClr val="0070C0"/>
                </a:solidFill>
              </a:rPr>
              <a:t>harf kartını </a:t>
            </a:r>
            <a:r>
              <a:rPr lang="tr-TR" sz="2000" dirty="0" smtClean="0"/>
              <a:t>gösterir. Öğrenciler harf kartında harfin üzerinden parmaklarıyla birkaç kez giderek harfin yazılış şekline dikkat edilir. </a:t>
            </a:r>
          </a:p>
          <a:p>
            <a:endParaRPr lang="tr-TR" sz="2000" dirty="0" smtClean="0"/>
          </a:p>
          <a:p>
            <a:r>
              <a:rPr lang="tr-TR" sz="2000" dirty="0" smtClean="0"/>
              <a:t>Öğrencilerin çalışma kitaplarında yer alan </a:t>
            </a:r>
            <a:r>
              <a:rPr lang="tr-TR" sz="2000" b="1" dirty="0" smtClean="0">
                <a:solidFill>
                  <a:srgbClr val="7030A0"/>
                </a:solidFill>
              </a:rPr>
              <a:t>harfin yazılış yönüne </a:t>
            </a:r>
            <a:r>
              <a:rPr lang="tr-TR" sz="2000" dirty="0" smtClean="0"/>
              <a:t>dikkat ederek üzerinden birkaç defa gitmeleri sağlanır. Bunu yaparken keçeli kalem, boya kalemi vb. kalın uçlu kalemler kullanılır. </a:t>
            </a:r>
          </a:p>
          <a:p>
            <a:endParaRPr lang="tr-TR" sz="2000" dirty="0" smtClean="0"/>
          </a:p>
          <a:p>
            <a:r>
              <a:rPr lang="tr-TR" sz="2000" dirty="0" smtClean="0"/>
              <a:t>Bütün bu çalışmalar bittikten sonra öğretmen, çocukların defterlerine veya çalışma kitaplarına yazmalarını ister. </a:t>
            </a:r>
          </a:p>
          <a:p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344816" cy="60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4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79640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56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57521"/>
            <a:ext cx="7560840" cy="628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66" y="188640"/>
            <a:ext cx="7214542" cy="65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29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8525"/>
            <a:ext cx="6054272" cy="67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7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-4086"/>
            <a:ext cx="5021783" cy="69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37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Çocuklar yazarken öğretmen de sınıf içinde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hareket halinde </a:t>
            </a:r>
            <a:r>
              <a:rPr lang="tr-TR" dirty="0" smtClean="0"/>
              <a:t>olmalı, yardıma ihtiyacı olan çocukların da yanında ve yakınında olmalıdır. </a:t>
            </a:r>
          </a:p>
          <a:p>
            <a:endParaRPr lang="tr-TR" dirty="0" smtClean="0"/>
          </a:p>
          <a:p>
            <a:r>
              <a:rPr lang="tr-TR" dirty="0" smtClean="0"/>
              <a:t>Öğretmen özellikle ilk çalışmalarda öğretilen </a:t>
            </a:r>
            <a:r>
              <a:rPr lang="tr-TR" b="1" dirty="0" smtClean="0">
                <a:solidFill>
                  <a:srgbClr val="00B050"/>
                </a:solidFill>
              </a:rPr>
              <a:t>harfin tahtadan yazılmasını </a:t>
            </a:r>
            <a:r>
              <a:rPr lang="tr-TR" dirty="0" smtClean="0"/>
              <a:t>sağlamalı, çocuklara çalışma kitaplarındaki harfe bakarak yazdırmamalıdır. Çünkü bazı çocukların görme problemi olabilir ve kitaptan yazdıkları için de öğretmen bunu fark etmeyebilir.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SXEw5WwxtDwj0JkP5s9ra2MX6pDVO0ikEtsxTHoJNZYPDxgYl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1743075" cy="3168352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2952327"/>
          </a:xfrm>
        </p:spPr>
        <p:txBody>
          <a:bodyPr>
            <a:normAutofit lnSpcReduction="10000"/>
          </a:bodyPr>
          <a:lstStyle/>
          <a:p>
            <a:r>
              <a:rPr lang="tr-TR" sz="2000" dirty="0" smtClean="0"/>
              <a:t>Yazı yazmada kullanılacak defter mutlaka dört çizgi ve üç aralıktan oluşmalıdır. </a:t>
            </a:r>
          </a:p>
          <a:p>
            <a:endParaRPr lang="tr-TR" sz="2000" dirty="0" smtClean="0"/>
          </a:p>
          <a:p>
            <a:r>
              <a:rPr lang="tr-TR" sz="2000" dirty="0" smtClean="0"/>
              <a:t>Çizgilerin başına bir resim yerleştirerek harfin yazılmasında kılavuzluk etmesi düşünülebilir.</a:t>
            </a:r>
          </a:p>
          <a:p>
            <a:endParaRPr lang="tr-TR" sz="2000" dirty="0" smtClean="0"/>
          </a:p>
          <a:p>
            <a:r>
              <a:rPr lang="tr-TR" sz="2000" dirty="0" smtClean="0"/>
              <a:t>Örneğin; bir sandalye resmi konulduğunda sandalyenin ayakları harflerin alt uzantılarını, oturma yeri harflerin gövdesini, yaslanma kısmı da harflerin üst uzantılarını temsil edebilir.</a:t>
            </a:r>
            <a:endParaRPr lang="tr-TR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933056"/>
            <a:ext cx="7524328" cy="24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68478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defRPr/>
            </a:pPr>
            <a:r>
              <a:rPr lang="tr-TR" sz="2400" dirty="0" smtClean="0"/>
              <a:t>Bir dizi sembol arasından söylenilen sesin harfini bulmaları istenir.</a:t>
            </a:r>
          </a:p>
          <a:p>
            <a:pPr marL="514350" indent="-514350">
              <a:defRPr/>
            </a:pPr>
            <a:endParaRPr lang="tr-TR" sz="2400" dirty="0" smtClean="0"/>
          </a:p>
          <a:p>
            <a:pPr marL="514350" indent="-514350">
              <a:defRPr/>
            </a:pPr>
            <a:r>
              <a:rPr lang="tr-TR" sz="2400" dirty="0" smtClean="0"/>
              <a:t>Dik temel harflerle yazılmış metinler üzerinde tanıtılan sesin harfini bulup göstermeleri ve okumaları istenir.</a:t>
            </a:r>
          </a:p>
          <a:p>
            <a:pPr marL="514350" indent="-514350">
              <a:buFont typeface="Wingdings" pitchFamily="2" charset="2"/>
              <a:buNone/>
              <a:defRPr/>
            </a:pP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9906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Harfi Okuma ve Yazma – Ölçme ve Değerlendirme</a:t>
            </a:r>
            <a:endParaRPr lang="tr-TR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9608"/>
            <a:ext cx="56886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 txBox="1">
            <a:spLocks/>
          </p:cNvSpPr>
          <p:nvPr/>
        </p:nvSpPr>
        <p:spPr>
          <a:xfrm>
            <a:off x="467544" y="1772816"/>
            <a:ext cx="8136904" cy="391703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Öğrencinin sesi ayırt edip edemediği gözlenir.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Öğrencinin sesi tanıyıp tanıyamadığı gözlenir.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“e” harfinin kuralına uygun olarak yazılıp yazılmadığı gözlenir.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>
            <a:spLocks noGrp="1"/>
          </p:cNvSpPr>
          <p:nvPr>
            <p:ph type="title"/>
          </p:nvPr>
        </p:nvSpPr>
        <p:spPr>
          <a:xfrm>
            <a:off x="0" y="-10244"/>
            <a:ext cx="9144000" cy="702940"/>
          </a:xfrm>
        </p:spPr>
        <p:txBody>
          <a:bodyPr>
            <a:no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«E» sesi labirentindeki Ela ile  Lale el ele tutuşmak istiyorlar. Ela’yı Lale’ye ulaştırmak için labirentin çözüm yolunu renkli kaleminiz ile boyayınız.  </a:t>
            </a: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19" y="626921"/>
            <a:ext cx="5058562" cy="62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71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10244"/>
            <a:ext cx="9144000" cy="1143000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«e» sesi labirentindeki elmaları meyve sepetine ulaştırmak için labirentin çözüm yolunu renkli kaleminiz ile boyayınız.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15368"/>
            <a:ext cx="4574598" cy="56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2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Yazı Defteri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6852" y="1196752"/>
            <a:ext cx="8229600" cy="4680520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 smtClean="0"/>
              <a:t>Okuma yazma öğretimi süreci boyunca dört çizgi, üç aralıktan oluşan </a:t>
            </a:r>
            <a:r>
              <a:rPr lang="tr-TR" sz="2400" b="1" dirty="0" smtClean="0"/>
              <a:t>standart yazı defteri </a:t>
            </a:r>
            <a:r>
              <a:rPr lang="tr-TR" sz="2400" dirty="0" smtClean="0"/>
              <a:t>kullanılmalıdır.</a:t>
            </a:r>
          </a:p>
          <a:p>
            <a:endParaRPr lang="tr-TR" sz="2400" dirty="0" smtClean="0"/>
          </a:p>
          <a:p>
            <a:r>
              <a:rPr lang="tr-TR" sz="2400" dirty="0"/>
              <a:t>Yazı defterindeki satır aralığı, </a:t>
            </a:r>
            <a:r>
              <a:rPr lang="tr-TR" sz="2400" dirty="0" smtClean="0"/>
              <a:t>4-5-4 </a:t>
            </a:r>
            <a:r>
              <a:rPr lang="tr-TR" sz="2400" dirty="0"/>
              <a:t>oranında, en az 1,3cm genişliğinde olmalıdır.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Yazı </a:t>
            </a:r>
            <a:r>
              <a:rPr lang="tr-TR" sz="2400" dirty="0"/>
              <a:t>defterindeki satırlar ilk okuma yazma öğretimi boyunca kullanılacak materyallerde harflerin ve hecelerin verildiği aşamalar daha geniş satır aralığı kullanılmalıdır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/>
              <a:t>Okuma yazma öğretimi tamamlandıktan sonra standart yazı defteri veya çizgili defter kullanma kararı, öğretmen ve öğrencilerin inisiyatifindedir. Yazmada zorluk yaşayan öğrenciler ile yazma çalışmalarına standart yazı defteri ile devam </a:t>
            </a:r>
            <a:r>
              <a:rPr lang="tr-TR" sz="2400" dirty="0" smtClean="0"/>
              <a:t>edilebilir.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" y="5661248"/>
            <a:ext cx="910403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60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8" y="351995"/>
            <a:ext cx="8916644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88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9" y="375811"/>
            <a:ext cx="9002381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10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27491"/>
            <a:ext cx="4758407" cy="67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38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6632"/>
            <a:ext cx="4968552" cy="682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0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“e” Harfi Sürpriz Etkinlikleri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tr-TR" dirty="0" smtClean="0"/>
              <a:t>“e” ile başlayan varlıkların resimleri gazete ve dergilerden kesilip sınıfa getirilir. Sınıfta “e” köşesi hazırlanır.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El çırpın</a:t>
            </a:r>
          </a:p>
          <a:p>
            <a:r>
              <a:rPr lang="tr-TR" dirty="0" smtClean="0"/>
              <a:t>El kaldırın</a:t>
            </a:r>
          </a:p>
          <a:p>
            <a:r>
              <a:rPr lang="tr-TR" dirty="0" smtClean="0"/>
              <a:t>El sallayın</a:t>
            </a:r>
          </a:p>
          <a:p>
            <a:r>
              <a:rPr lang="tr-TR" dirty="0" smtClean="0"/>
              <a:t>Esneyin</a:t>
            </a:r>
          </a:p>
          <a:p>
            <a:r>
              <a:rPr lang="tr-TR" dirty="0" smtClean="0"/>
              <a:t>Emekleyin</a:t>
            </a:r>
          </a:p>
          <a:p>
            <a:r>
              <a:rPr lang="tr-TR" dirty="0" smtClean="0"/>
              <a:t>Beş kez eğilip kalkın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“e” harfi sürpriz etkinlikleri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tr-TR" dirty="0" smtClean="0"/>
              <a:t>Beslenme saatinde birlikte elma yiyin.</a:t>
            </a:r>
          </a:p>
          <a:p>
            <a:r>
              <a:rPr lang="tr-TR" dirty="0" smtClean="0"/>
              <a:t>Elekten un eleyin. (Canlandırma)</a:t>
            </a:r>
          </a:p>
          <a:p>
            <a:r>
              <a:rPr lang="tr-TR" dirty="0" smtClean="0"/>
              <a:t>Evde sofra hazırlarken herkese ekmek dağıtın.</a:t>
            </a:r>
          </a:p>
          <a:p>
            <a:r>
              <a:rPr lang="tr-TR" dirty="0" smtClean="0"/>
              <a:t>“El ele el ele gelin çocuklar” şarkısını söyleyin.</a:t>
            </a:r>
          </a:p>
          <a:p>
            <a:r>
              <a:rPr lang="tr-TR" dirty="0" smtClean="0"/>
              <a:t>“Arkadaşım Eşek” şarkısını söyleyin.</a:t>
            </a:r>
          </a:p>
          <a:p>
            <a:r>
              <a:rPr lang="tr-TR" dirty="0" smtClean="0"/>
              <a:t>Elinizin şeklini bir kağıda çıkarın ve boyayın. Yapılan el kalıplarını panoya asın.</a:t>
            </a:r>
          </a:p>
          <a:p>
            <a:r>
              <a:rPr lang="tr-TR" dirty="0" smtClean="0"/>
              <a:t>Nasrettin Hoca ve eşeği fıkrasını anlatın.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3) Heceler, Kelimeler ve Cümleler Oluşturma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000" dirty="0" smtClean="0"/>
              <a:t>	</a:t>
            </a:r>
            <a:r>
              <a:rPr lang="tr-TR" sz="1800" dirty="0" smtClean="0"/>
              <a:t>İlk okuma yazma öğretiminin </a:t>
            </a:r>
            <a:r>
              <a:rPr lang="tr-TR" sz="2000" b="1" dirty="0" smtClean="0"/>
              <a:t>en önemli aşaması; heceler üretme, hecelerden kelimeler, kelimelerden de cümleler oluşturmadır. </a:t>
            </a:r>
          </a:p>
          <a:p>
            <a:pPr>
              <a:buNone/>
            </a:pPr>
            <a:r>
              <a:rPr lang="tr-TR" sz="2000" b="1" dirty="0" smtClean="0"/>
              <a:t>	</a:t>
            </a:r>
            <a:r>
              <a:rPr lang="tr-TR" sz="1800" dirty="0" smtClean="0"/>
              <a:t>Bu aşamada aşağıdaki çalışmalar yapılmalıdır: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r>
              <a:rPr lang="tr-TR" sz="2000" dirty="0" smtClean="0"/>
              <a:t>Verilen ilk iki sesin/harfin ( e – l) ardından bunlarla ilgili hecelere ulaşılır. </a:t>
            </a:r>
          </a:p>
          <a:p>
            <a:endParaRPr lang="tr-TR" sz="2000" dirty="0"/>
          </a:p>
          <a:p>
            <a:r>
              <a:rPr lang="tr-TR" sz="2000" dirty="0" smtClean="0"/>
              <a:t>Hece öğretimi sırasında büyük harf kullanılmamalıdır. Hece tek başına değerlendirilmeli ve küçük harflerle gösterilmelidir.</a:t>
            </a:r>
          </a:p>
          <a:p>
            <a:endParaRPr lang="tr-TR" sz="2000" dirty="0" smtClean="0"/>
          </a:p>
          <a:p>
            <a:r>
              <a:rPr lang="tr-TR" sz="2000" b="1" dirty="0" smtClean="0"/>
              <a:t>Kapalı heceden sonra açık hece gösterilmelidir. </a:t>
            </a:r>
            <a:r>
              <a:rPr lang="tr-TR" sz="2000" dirty="0" smtClean="0"/>
              <a:t>Elde edilen hecelerle okuma ve yazma çalışmaları yapılmalıdır. </a:t>
            </a:r>
            <a:r>
              <a:rPr lang="tr-TR" sz="2000" dirty="0" err="1" smtClean="0"/>
              <a:t>e+l</a:t>
            </a:r>
            <a:r>
              <a:rPr lang="tr-TR" sz="2000" dirty="0" smtClean="0"/>
              <a:t> =el,     </a:t>
            </a:r>
            <a:r>
              <a:rPr lang="tr-TR" sz="2000" dirty="0" err="1" smtClean="0"/>
              <a:t>l+e</a:t>
            </a:r>
            <a:r>
              <a:rPr lang="tr-TR" sz="2000" dirty="0" smtClean="0"/>
              <a:t> = le</a:t>
            </a:r>
          </a:p>
          <a:p>
            <a:endParaRPr lang="tr-TR" sz="2000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tr-TR" dirty="0"/>
          </a:p>
          <a:p>
            <a:r>
              <a:rPr lang="tr-TR" dirty="0" smtClean="0"/>
              <a:t>Verilen </a:t>
            </a:r>
            <a:r>
              <a:rPr lang="tr-TR" dirty="0"/>
              <a:t>her yeni ses/harf, önceki öğrenilenlerle ilişkilendirilmeli, yeni heceler ve kelimeler oluşturulur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Her ses/harf grubu tamamlandıktan sonra yapılan çalışmalar gözden geçirilerek değerlendirilir. Bir sonraki ses/harf grubuna geçmek için öğrencilerin daha önce verilenleri öğrenmiş olmalarına dikkat 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3711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4006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Sesler/harfler verildikçe üretilen heceler artacak, bunlara bağlı olarak kelime ve cümle oluşturma süreci de kolaylaşacaktır. Bu süreçte elde edilen </a:t>
            </a:r>
            <a:r>
              <a:rPr lang="tr-TR" sz="2000" b="1" dirty="0" smtClean="0"/>
              <a:t>özel adların yazımında büyük harf kullanımına dikkat edilmelidir.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Elde edilen kelime ve cümlelerin anlamları üzerinde durulmalıdır.</a:t>
            </a:r>
          </a:p>
          <a:p>
            <a:endParaRPr lang="tr-TR" sz="2000" dirty="0" smtClean="0"/>
          </a:p>
          <a:p>
            <a:r>
              <a:rPr lang="tr-TR" sz="2000" dirty="0" smtClean="0"/>
              <a:t>Öğrenciler, kelime ve cümle oluşturmaya özendirilmelidir.</a:t>
            </a:r>
          </a:p>
          <a:p>
            <a:endParaRPr lang="tr-TR" sz="2000" dirty="0" smtClean="0"/>
          </a:p>
          <a:p>
            <a:r>
              <a:rPr lang="tr-TR" sz="2000" dirty="0" smtClean="0"/>
              <a:t>Oluşturulan kelimeler ve cümleler okunmalı ve yazılmalıdır.</a:t>
            </a:r>
          </a:p>
          <a:p>
            <a:endParaRPr lang="tr-TR" sz="20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Harflerde ilerlendikçe her zaman önce kapalı hecelere sonra açık hecelere ulaşılmalıdır. Ardından üç ve dört harfli heceler gösterilmelidir. </a:t>
            </a:r>
            <a:endParaRPr lang="tr-TR" dirty="0" smtClean="0"/>
          </a:p>
          <a:p>
            <a:endParaRPr lang="tr-TR" b="1" dirty="0" smtClean="0"/>
          </a:p>
          <a:p>
            <a:r>
              <a:rPr lang="tr-TR" b="1" dirty="0" smtClean="0"/>
              <a:t>Oluşturulacak </a:t>
            </a:r>
            <a:r>
              <a:rPr lang="tr-TR" b="1" dirty="0"/>
              <a:t>üç ve dört harfli heceler öğrencinin anlamlandırabileceği kelimelerden seçilmelidir. </a:t>
            </a:r>
            <a:r>
              <a:rPr lang="tr-TR" dirty="0" smtClean="0"/>
              <a:t>Anlamını </a:t>
            </a:r>
            <a:r>
              <a:rPr lang="tr-TR" dirty="0"/>
              <a:t>bilemeyeceği türden kelimelere yer verilmemelidir.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Hece </a:t>
            </a:r>
            <a:r>
              <a:rPr lang="tr-TR" dirty="0"/>
              <a:t>türlerinin tamamı kolaydan zora doğru aşamalı olarak tanıtılmalıdır.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475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85010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7030A0"/>
                </a:solidFill>
              </a:rPr>
              <a:t>Bu aşamada neler yapılmaktadır?</a:t>
            </a:r>
            <a:endParaRPr lang="tr-TR" sz="3200" b="1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433568"/>
          </a:xfrm>
        </p:spPr>
        <p:txBody>
          <a:bodyPr/>
          <a:lstStyle/>
          <a:p>
            <a:pPr marL="109728" indent="0">
              <a:buNone/>
            </a:pPr>
            <a:r>
              <a:rPr lang="tr-TR" dirty="0" smtClean="0"/>
              <a:t>a) Sesi hissetme, tanıma ve ayırt etme</a:t>
            </a:r>
          </a:p>
          <a:p>
            <a:pPr marL="109728" indent="0">
              <a:buNone/>
            </a:pPr>
            <a:r>
              <a:rPr lang="tr-TR" dirty="0" smtClean="0"/>
              <a:t>b) Harfi okuma ve yazma</a:t>
            </a:r>
          </a:p>
          <a:p>
            <a:pPr marL="109728" indent="0">
              <a:buNone/>
            </a:pPr>
            <a:r>
              <a:rPr lang="tr-TR" dirty="0" smtClean="0"/>
              <a:t>c) Harflerden heceler, hecelerden kelimeler, kelimelerden cümleler oluşturma</a:t>
            </a:r>
          </a:p>
          <a:p>
            <a:pPr marL="109728" indent="0">
              <a:buNone/>
            </a:pPr>
            <a:r>
              <a:rPr lang="tr-TR" dirty="0" smtClean="0"/>
              <a:t>d) Metin okuma</a:t>
            </a:r>
          </a:p>
          <a:p>
            <a:pPr marL="109728" indent="0">
              <a:buNone/>
            </a:pPr>
            <a:endParaRPr lang="tr-TR" dirty="0" smtClean="0"/>
          </a:p>
          <a:p>
            <a:pPr marL="109728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Bağımsız okuma ve yazma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07504" y="620688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İlk Okuma Yazmaya Başlama ve İlerleme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5211856"/>
          </a:xfrm>
        </p:spPr>
        <p:txBody>
          <a:bodyPr>
            <a:normAutofit/>
          </a:bodyPr>
          <a:lstStyle/>
          <a:p>
            <a:r>
              <a:rPr lang="tr-TR" dirty="0" smtClean="0"/>
              <a:t>Örnek: a, al, la, kel, kal, kalk</a:t>
            </a:r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7030A0"/>
                </a:solidFill>
              </a:rPr>
              <a:t>Bu heceleri oluştururken </a:t>
            </a:r>
            <a:r>
              <a:rPr lang="tr-TR" b="1" dirty="0" smtClean="0">
                <a:solidFill>
                  <a:srgbClr val="7030A0"/>
                </a:solidFill>
              </a:rPr>
              <a:t>anlamlı ve işlek hecelere </a:t>
            </a:r>
            <a:r>
              <a:rPr lang="tr-TR" dirty="0" smtClean="0">
                <a:solidFill>
                  <a:srgbClr val="7030A0"/>
                </a:solidFill>
              </a:rPr>
              <a:t>öncelik verilmelidir. 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7030A0"/>
                </a:solidFill>
              </a:rPr>
              <a:t>Kelimeler oluşturulurken görsellerle desteklenebilecek, öğrencinin ön bilgileriyle anlamlandırabileceği kelimelere öncelik  verilmelidir. </a:t>
            </a:r>
            <a:endParaRPr lang="tr-TR" dirty="0" smtClean="0">
              <a:solidFill>
                <a:srgbClr val="7030A0"/>
              </a:solidFill>
            </a:endParaRPr>
          </a:p>
          <a:p>
            <a:endParaRPr lang="tr-TR" dirty="0"/>
          </a:p>
          <a:p>
            <a:r>
              <a:rPr lang="tr-TR" dirty="0" smtClean="0"/>
              <a:t>Örnek</a:t>
            </a:r>
            <a:r>
              <a:rPr lang="tr-TR" dirty="0"/>
              <a:t>: e + la = Ela           la + le = lale           </a:t>
            </a:r>
            <a:endParaRPr lang="tr-TR" dirty="0" smtClean="0"/>
          </a:p>
          <a:p>
            <a:pPr marL="109728" indent="0">
              <a:buNone/>
            </a:pPr>
            <a:r>
              <a:rPr lang="tr-TR" dirty="0" smtClean="0"/>
              <a:t>                </a:t>
            </a:r>
            <a:r>
              <a:rPr lang="tr-TR" dirty="0" err="1" smtClean="0"/>
              <a:t>ka</a:t>
            </a:r>
            <a:r>
              <a:rPr lang="tr-TR" dirty="0" smtClean="0"/>
              <a:t> </a:t>
            </a:r>
            <a:r>
              <a:rPr lang="tr-TR" dirty="0"/>
              <a:t>+ le = kale           e + </a:t>
            </a:r>
            <a:r>
              <a:rPr lang="tr-TR" dirty="0" err="1"/>
              <a:t>lek</a:t>
            </a:r>
            <a:r>
              <a:rPr lang="tr-TR" dirty="0"/>
              <a:t> = elek </a:t>
            </a:r>
          </a:p>
        </p:txBody>
      </p:sp>
    </p:spTree>
    <p:extLst>
      <p:ext uri="{BB962C8B-B14F-4D97-AF65-F5344CB8AC3E}">
        <p14:creationId xmlns:p14="http://schemas.microsoft.com/office/powerpoint/2010/main" val="6603186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33" y="70969"/>
            <a:ext cx="4715533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83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60" y="75732"/>
            <a:ext cx="4696480" cy="6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29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60" y="113837"/>
            <a:ext cx="4696480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54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tomatik alternatif metin yo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17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7030A0"/>
                </a:solidFill>
              </a:rPr>
              <a:t>Yeni oluşturulan kelimeler gösterildikten sonra cümle içinde kullanılmalıdır.  Kelimelerin arasında uygun boşluklar bırakmaları sağlanmalıdır. </a:t>
            </a:r>
            <a:endParaRPr lang="tr-TR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endParaRPr lang="tr-TR" dirty="0" smtClean="0"/>
          </a:p>
          <a:p>
            <a:r>
              <a:rPr lang="tr-TR" dirty="0" smtClean="0"/>
              <a:t>Örnek</a:t>
            </a:r>
            <a:r>
              <a:rPr lang="tr-TR" dirty="0"/>
              <a:t>: elek </a:t>
            </a:r>
            <a:r>
              <a:rPr lang="tr-TR" dirty="0" smtClean="0">
                <a:sym typeface="Wingdings" panose="05000000000000000000" pitchFamily="2" charset="2"/>
              </a:rPr>
              <a:t></a:t>
            </a:r>
            <a:r>
              <a:rPr lang="tr-TR" dirty="0" smtClean="0"/>
              <a:t> </a:t>
            </a:r>
            <a:r>
              <a:rPr lang="tr-TR" dirty="0"/>
              <a:t>Ela elek al. </a:t>
            </a:r>
          </a:p>
        </p:txBody>
      </p:sp>
    </p:spTree>
    <p:extLst>
      <p:ext uri="{BB962C8B-B14F-4D97-AF65-F5344CB8AC3E}">
        <p14:creationId xmlns:p14="http://schemas.microsoft.com/office/powerpoint/2010/main" val="40889654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3240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7030A0"/>
                </a:solidFill>
              </a:rPr>
              <a:t>Büyük harflerin kullanımı cümle başlarında, özel isimlerde ve başlıklarda vurgulanmalıdır. </a:t>
            </a:r>
            <a:endParaRPr lang="tr-TR" dirty="0" smtClean="0">
              <a:solidFill>
                <a:srgbClr val="7030A0"/>
              </a:solidFill>
            </a:endParaRPr>
          </a:p>
          <a:p>
            <a:endParaRPr lang="tr-TR" dirty="0"/>
          </a:p>
          <a:p>
            <a:r>
              <a:rPr lang="tr-TR" dirty="0" smtClean="0"/>
              <a:t>Örnek</a:t>
            </a:r>
            <a:r>
              <a:rPr lang="tr-TR" dirty="0"/>
              <a:t>: Özel isimleri yazma: Ela, Lale, Nil           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Cümleye </a:t>
            </a:r>
            <a:r>
              <a:rPr lang="tr-TR" dirty="0"/>
              <a:t>büyük harfle başlama: Kek al.</a:t>
            </a:r>
          </a:p>
          <a:p>
            <a:r>
              <a:rPr lang="tr-TR" dirty="0"/>
              <a:t> Başlıkları büyük harfle yazma: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048" y="3789040"/>
            <a:ext cx="5184576" cy="28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487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7030A0"/>
                </a:solidFill>
              </a:rPr>
              <a:t>Noktalama işaretlerinin kullanımına yeri geldikçe değinilmelidir</a:t>
            </a:r>
            <a:r>
              <a:rPr lang="tr-TR" dirty="0" smtClean="0">
                <a:solidFill>
                  <a:srgbClr val="7030A0"/>
                </a:solidFill>
              </a:rPr>
              <a:t>. İlk </a:t>
            </a:r>
            <a:r>
              <a:rPr lang="tr-TR" dirty="0">
                <a:solidFill>
                  <a:srgbClr val="7030A0"/>
                </a:solidFill>
              </a:rPr>
              <a:t>cümle oluşturulduğunda nokta işareti kullanılmalıdır. </a:t>
            </a:r>
            <a:endParaRPr lang="tr-TR" dirty="0" smtClean="0">
              <a:solidFill>
                <a:srgbClr val="7030A0"/>
              </a:solidFill>
            </a:endParaRPr>
          </a:p>
          <a:p>
            <a:r>
              <a:rPr lang="tr-TR" dirty="0" smtClean="0"/>
              <a:t>Örnek</a:t>
            </a:r>
            <a:r>
              <a:rPr lang="tr-TR" dirty="0"/>
              <a:t>: Ela lale al. </a:t>
            </a:r>
            <a:endParaRPr lang="tr-TR" dirty="0" smtClean="0"/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7030A0"/>
                </a:solidFill>
              </a:rPr>
              <a:t>İlk </a:t>
            </a:r>
            <a:r>
              <a:rPr lang="tr-TR" dirty="0">
                <a:solidFill>
                  <a:srgbClr val="7030A0"/>
                </a:solidFill>
              </a:rPr>
              <a:t>soru cümlesi oluşturulduğunda soru işareti kullanılmalıdır. </a:t>
            </a:r>
            <a:endParaRPr lang="tr-TR" dirty="0" smtClean="0">
              <a:solidFill>
                <a:srgbClr val="7030A0"/>
              </a:solidFill>
            </a:endParaRPr>
          </a:p>
          <a:p>
            <a:r>
              <a:rPr lang="tr-TR" dirty="0" smtClean="0"/>
              <a:t>Örnek</a:t>
            </a:r>
            <a:r>
              <a:rPr lang="tr-TR" dirty="0"/>
              <a:t>: Melek </a:t>
            </a:r>
            <a:r>
              <a:rPr lang="tr-TR" dirty="0" smtClean="0"/>
              <a:t>o </a:t>
            </a:r>
            <a:r>
              <a:rPr lang="tr-TR" dirty="0"/>
              <a:t>kalem kimin? </a:t>
            </a:r>
            <a:endParaRPr lang="tr-TR" dirty="0" smtClean="0"/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7030A0"/>
                </a:solidFill>
              </a:rPr>
              <a:t>Soru ekinin yazım kuralı olan “</a:t>
            </a:r>
            <a:r>
              <a:rPr lang="tr-TR" dirty="0" err="1">
                <a:solidFill>
                  <a:srgbClr val="7030A0"/>
                </a:solidFill>
              </a:rPr>
              <a:t>mı’nın</a:t>
            </a:r>
            <a:r>
              <a:rPr lang="tr-TR" dirty="0">
                <a:solidFill>
                  <a:srgbClr val="7030A0"/>
                </a:solidFill>
              </a:rPr>
              <a:t> ayrı yazılması” gösterilmemelidir. Soru eki olarak “mı” metin içinde okunabilir. </a:t>
            </a:r>
          </a:p>
        </p:txBody>
      </p:sp>
    </p:spTree>
    <p:extLst>
      <p:ext uri="{BB962C8B-B14F-4D97-AF65-F5344CB8AC3E}">
        <p14:creationId xmlns:p14="http://schemas.microsoft.com/office/powerpoint/2010/main" val="33273454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7030A0"/>
                </a:solidFill>
              </a:rPr>
              <a:t>Ünlem işareti son harf grubunda gösterilmelidir. Örnekte belirtilen kullanımı dışına çıkılmamalıdır. </a:t>
            </a:r>
            <a:endParaRPr lang="tr-TR" dirty="0" smtClean="0">
              <a:solidFill>
                <a:srgbClr val="7030A0"/>
              </a:solidFill>
            </a:endParaRPr>
          </a:p>
          <a:p>
            <a:r>
              <a:rPr lang="tr-TR" dirty="0" smtClean="0"/>
              <a:t>Örnek</a:t>
            </a:r>
            <a:r>
              <a:rPr lang="tr-TR" dirty="0"/>
              <a:t>: Ah, elim acıdı! </a:t>
            </a:r>
            <a:endParaRPr lang="tr-TR" dirty="0" smtClean="0"/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7030A0"/>
                </a:solidFill>
              </a:rPr>
              <a:t>Kısa </a:t>
            </a:r>
            <a:r>
              <a:rPr lang="tr-TR" dirty="0">
                <a:solidFill>
                  <a:srgbClr val="7030A0"/>
                </a:solidFill>
              </a:rPr>
              <a:t>çizgi kullanımı satır sonuna sığmayan kelimeleri hecelerine bölerken gösterilmelidir. Kısa çizginin diğer kullanımları gösterilmemelidir. </a:t>
            </a:r>
            <a:endParaRPr lang="tr-TR" dirty="0" smtClean="0">
              <a:solidFill>
                <a:srgbClr val="7030A0"/>
              </a:solidFill>
            </a:endParaRP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7030A0"/>
                </a:solidFill>
              </a:rPr>
              <a:t>Kesme </a:t>
            </a:r>
            <a:r>
              <a:rPr lang="tr-TR" dirty="0">
                <a:solidFill>
                  <a:srgbClr val="7030A0"/>
                </a:solidFill>
              </a:rPr>
              <a:t>işareti, sadece özel isme gelen ekler ayrılırken gösterilmelidir. </a:t>
            </a:r>
            <a:endParaRPr lang="tr-TR" dirty="0" smtClean="0">
              <a:solidFill>
                <a:srgbClr val="7030A0"/>
              </a:solidFill>
            </a:endParaRPr>
          </a:p>
          <a:p>
            <a:r>
              <a:rPr lang="tr-TR" dirty="0" smtClean="0"/>
              <a:t>Örnek</a:t>
            </a:r>
            <a:r>
              <a:rPr lang="tr-TR" dirty="0"/>
              <a:t>: Nil’e , Nalan’a, Nail’e </a:t>
            </a:r>
            <a:endParaRPr lang="tr-TR" dirty="0" smtClean="0"/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7030A0"/>
                </a:solidFill>
              </a:rPr>
              <a:t>Noktalama </a:t>
            </a:r>
            <a:r>
              <a:rPr lang="tr-TR" dirty="0">
                <a:solidFill>
                  <a:srgbClr val="7030A0"/>
                </a:solidFill>
              </a:rPr>
              <a:t>işaretlerinin kullanımları gösterildikten sonra pekiştirme etkinlikleri yapılmalıdır. </a:t>
            </a:r>
          </a:p>
        </p:txBody>
      </p:sp>
    </p:spTree>
    <p:extLst>
      <p:ext uri="{BB962C8B-B14F-4D97-AF65-F5344CB8AC3E}">
        <p14:creationId xmlns:p14="http://schemas.microsoft.com/office/powerpoint/2010/main" val="29080922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986" y="0"/>
            <a:ext cx="4880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4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70182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1) Sesi Hissetme, Tanıma ve Ayırt Etme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844824"/>
            <a:ext cx="8507288" cy="43924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	Sesi hissetme , tanıma ve ayırt etme aşaması, tanıtılacak sesin öğrenciler tarafından </a:t>
            </a:r>
            <a:r>
              <a:rPr lang="tr-TR" b="1" dirty="0" smtClean="0"/>
              <a:t>fark edilmesini sağlamaya </a:t>
            </a:r>
            <a:r>
              <a:rPr lang="tr-TR" dirty="0" smtClean="0"/>
              <a:t>yönelik etkinlikleri kapsar. </a:t>
            </a:r>
          </a:p>
          <a:p>
            <a:pPr>
              <a:buNone/>
            </a:pPr>
            <a:r>
              <a:rPr lang="tr-TR" dirty="0" smtClean="0"/>
              <a:t>	</a:t>
            </a:r>
          </a:p>
          <a:p>
            <a:pPr>
              <a:buNone/>
            </a:pPr>
            <a:r>
              <a:rPr lang="tr-TR" dirty="0" smtClean="0"/>
              <a:t>	Kısa öyküler anlatma, drama yapma, tekerleme ya da şarkı söyleme gibi etkinlikler. </a:t>
            </a:r>
            <a:r>
              <a:rPr lang="tr-TR" i="1" dirty="0" smtClean="0"/>
              <a:t>(Araç, amacın önüne geçmemelidir.)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800" dirty="0" smtClean="0"/>
              <a:t>	Öğretilecek ses çocuğun dünyasına en uygun türü </a:t>
            </a:r>
            <a:r>
              <a:rPr lang="tr-TR" sz="2800" i="1" dirty="0" smtClean="0"/>
              <a:t>(tekerleme, şarkı, canlandırma, oyun, vb.) </a:t>
            </a:r>
            <a:r>
              <a:rPr lang="tr-TR" sz="2800" dirty="0" smtClean="0"/>
              <a:t>seçerek ve </a:t>
            </a:r>
            <a:r>
              <a:rPr lang="tr-TR" sz="2800" b="1" dirty="0" smtClean="0">
                <a:solidFill>
                  <a:srgbClr val="FF0000"/>
                </a:solidFill>
              </a:rPr>
              <a:t>ilgi çekici, merak uyandırıcı </a:t>
            </a:r>
            <a:r>
              <a:rPr lang="tr-TR" sz="2800" dirty="0" smtClean="0"/>
              <a:t>bir kurgu ile sunulmalıdır. Ardından sesin karşılığı olan harf gösterilmel</a:t>
            </a:r>
            <a:r>
              <a:rPr lang="tr-TR" dirty="0" smtClean="0"/>
              <a:t>i ve ses harf ilişkisi kavratılmalıdır.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/>
              <a:t>	</a:t>
            </a:r>
            <a:r>
              <a:rPr lang="tr-TR" sz="2800" dirty="0" smtClean="0"/>
              <a:t>Hissettirilen sesi anlamlı hale getirmek amacıyla sesin bulunduğu </a:t>
            </a:r>
            <a:r>
              <a:rPr lang="tr-TR" sz="2800" b="1" dirty="0" smtClean="0">
                <a:solidFill>
                  <a:srgbClr val="0070C0"/>
                </a:solidFill>
              </a:rPr>
              <a:t>varlıklar ya da görselleri </a:t>
            </a:r>
            <a:r>
              <a:rPr lang="tr-TR" sz="2800" dirty="0" smtClean="0"/>
              <a:t>kullanılır.</a:t>
            </a:r>
          </a:p>
          <a:p>
            <a:pPr>
              <a:buNone/>
            </a:pPr>
            <a:r>
              <a:rPr lang="tr-TR" sz="2800" dirty="0" smtClean="0"/>
              <a:t> 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83568" y="587727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Önemli olan kısa sürede tamamlamak değil; süreci doğru ve kararlı yönetmektir.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4) Metin Okuma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txBody>
          <a:bodyPr>
            <a:noAutofit/>
          </a:bodyPr>
          <a:lstStyle/>
          <a:p>
            <a:r>
              <a:rPr lang="tr-TR" sz="2000" b="1" dirty="0" smtClean="0"/>
              <a:t>Öğrenilen kelimelerden ve cümlelerden yararlanılarak </a:t>
            </a:r>
            <a:r>
              <a:rPr lang="tr-TR" sz="2000" dirty="0" smtClean="0"/>
              <a:t>metin oluşturulmalıdır. </a:t>
            </a:r>
          </a:p>
          <a:p>
            <a:r>
              <a:rPr lang="tr-TR" sz="2000" dirty="0"/>
              <a:t>Metinlerde öğrenci için anlamlı olmayan cümlelerden metinler hazırlanmamalı ve okutulmamalıdır. Tekerleme</a:t>
            </a:r>
            <a:r>
              <a:rPr lang="tr-TR" sz="2000" dirty="0" smtClean="0"/>
              <a:t>, bilmece, sayışma</a:t>
            </a:r>
            <a:r>
              <a:rPr lang="tr-TR" sz="2000" dirty="0"/>
              <a:t>, mani ve ninniler bu kapsamın dışındadır.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Öğrencilerin metinleri </a:t>
            </a:r>
            <a:r>
              <a:rPr lang="tr-TR" sz="2000" b="1" dirty="0" smtClean="0"/>
              <a:t>doğru yazmalarına </a:t>
            </a:r>
            <a:r>
              <a:rPr lang="tr-TR" sz="2000" dirty="0" smtClean="0"/>
              <a:t>özen gösterilmelidir. </a:t>
            </a:r>
          </a:p>
          <a:p>
            <a:endParaRPr lang="tr-TR" sz="2000" dirty="0" smtClean="0"/>
          </a:p>
          <a:p>
            <a:r>
              <a:rPr lang="tr-TR" sz="2000" dirty="0" smtClean="0"/>
              <a:t>Öğrenciler yazılarını dört çizgi üç aralıktan oluşan </a:t>
            </a:r>
            <a:r>
              <a:rPr lang="tr-TR" sz="2000" b="1" dirty="0" smtClean="0"/>
              <a:t>satır çizgilerine </a:t>
            </a:r>
            <a:r>
              <a:rPr lang="tr-TR" sz="2000" dirty="0" smtClean="0"/>
              <a:t>yazmalıdırlar. </a:t>
            </a:r>
          </a:p>
          <a:p>
            <a:endParaRPr lang="tr-TR" sz="2000" dirty="0" smtClean="0"/>
          </a:p>
          <a:p>
            <a:r>
              <a:rPr lang="tr-TR" sz="2000" dirty="0" smtClean="0"/>
              <a:t>Ayrıca kendi oluşturdukları </a:t>
            </a:r>
            <a:r>
              <a:rPr lang="tr-TR" sz="2000" b="1" dirty="0" smtClean="0"/>
              <a:t>farklı metinleri </a:t>
            </a:r>
            <a:r>
              <a:rPr lang="tr-TR" sz="2000" dirty="0" smtClean="0"/>
              <a:t>okumaları teşvik edilmelidir.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07" y="90021"/>
            <a:ext cx="4734586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341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33" y="90021"/>
            <a:ext cx="4715533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662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60" y="99548"/>
            <a:ext cx="4696480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62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81" y="109074"/>
            <a:ext cx="4753638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773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70" y="99548"/>
            <a:ext cx="4725059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14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848872" cy="627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896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Bağımsız Okuma ve Yazma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İlk okuma yazma öğretimi sürecinin </a:t>
            </a:r>
            <a:r>
              <a:rPr lang="tr-TR" sz="2000" b="1" dirty="0" smtClean="0"/>
              <a:t>son aşamasıdır</a:t>
            </a:r>
            <a:r>
              <a:rPr lang="tr-TR" sz="2000" dirty="0" smtClean="0"/>
              <a:t>. </a:t>
            </a:r>
          </a:p>
          <a:p>
            <a:pPr>
              <a:buNone/>
            </a:pPr>
            <a:r>
              <a:rPr lang="tr-TR" sz="2000" i="1" dirty="0" smtClean="0"/>
              <a:t>	Serbest okuma yazma aşaması </a:t>
            </a:r>
            <a:r>
              <a:rPr lang="tr-TR" sz="2000" dirty="0" smtClean="0"/>
              <a:t>da denir. </a:t>
            </a:r>
          </a:p>
          <a:p>
            <a:endParaRPr lang="tr-TR" sz="2000" dirty="0" smtClean="0"/>
          </a:p>
          <a:p>
            <a:r>
              <a:rPr lang="tr-TR" sz="2000" dirty="0" smtClean="0"/>
              <a:t>Öğrencilerin, şiirleri, tekerlemeleri, hikayeleri ve okuma kaynaklarından seçtikleri metinleri sınıftaki arkadaşlarına okumaları sağlanır. </a:t>
            </a:r>
          </a:p>
          <a:p>
            <a:endParaRPr lang="tr-TR" sz="2000" dirty="0" smtClean="0"/>
          </a:p>
          <a:p>
            <a:r>
              <a:rPr lang="tr-TR" sz="2000" dirty="0" smtClean="0"/>
              <a:t>Ayrıca kendilerini yazılı olarak ifade etmeleri ve yazılanları okuyarak paylaşmaları sağlanır.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2180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Seslerin tamamı kavratıldıktan sonra ve temaya </a:t>
            </a:r>
            <a:r>
              <a:rPr lang="tr-TR" dirty="0" err="1"/>
              <a:t>bașlamadan</a:t>
            </a:r>
            <a:r>
              <a:rPr lang="tr-TR" dirty="0"/>
              <a:t> önce en az iki hafta süreyle öğretmenin rehberliğinde akıcı okuma düzeyini </a:t>
            </a:r>
            <a:r>
              <a:rPr lang="tr-TR" dirty="0" err="1"/>
              <a:t>geliștirmek</a:t>
            </a:r>
            <a:r>
              <a:rPr lang="tr-TR" dirty="0"/>
              <a:t> amacıyla okuma </a:t>
            </a:r>
            <a:r>
              <a:rPr lang="tr-TR" dirty="0" err="1"/>
              <a:t>çalıșmaları</a:t>
            </a:r>
            <a:r>
              <a:rPr lang="tr-TR" dirty="0"/>
              <a:t> </a:t>
            </a:r>
            <a:r>
              <a:rPr lang="tr-TR" b="1" dirty="0"/>
              <a:t>(sessiz ve sesli okuma, sesleri doğru çıkarma, vurgu tonlama, anlamlı okuma, koro hâlinde okuma, metin üzerinde </a:t>
            </a:r>
            <a:r>
              <a:rPr lang="tr-TR" b="1" dirty="0" err="1"/>
              <a:t>konușma</a:t>
            </a:r>
            <a:r>
              <a:rPr lang="tr-TR" b="1" dirty="0"/>
              <a:t> vb.) </a:t>
            </a:r>
            <a:r>
              <a:rPr lang="tr-TR" dirty="0"/>
              <a:t>yapılmalıdır.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süreçte öğretmenler, bireysel farklılıkları göz önüne alarak öğrencilerin akıcı okuma becerilerini </a:t>
            </a:r>
            <a:r>
              <a:rPr lang="tr-TR" dirty="0" err="1"/>
              <a:t>geliștirme</a:t>
            </a:r>
            <a:r>
              <a:rPr lang="tr-TR" dirty="0"/>
              <a:t> </a:t>
            </a:r>
            <a:r>
              <a:rPr lang="tr-TR" dirty="0" err="1"/>
              <a:t>çalıșmalarını</a:t>
            </a:r>
            <a:r>
              <a:rPr lang="tr-TR" dirty="0"/>
              <a:t> yürütebilir.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Öğrencilerin </a:t>
            </a:r>
            <a:r>
              <a:rPr lang="tr-TR" dirty="0"/>
              <a:t>dil </a:t>
            </a:r>
            <a:r>
              <a:rPr lang="tr-TR" dirty="0" err="1"/>
              <a:t>gelișimine</a:t>
            </a:r>
            <a:r>
              <a:rPr lang="tr-TR" dirty="0"/>
              <a:t> (doğru telaffuz, akıcılık, sesleri ayırt etme vb.) katkıda bulunan tekerlemelerin ilk okuma yazma öğretiminde kullanılması önerilmektedir.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Okumayı </a:t>
            </a:r>
            <a:r>
              <a:rPr lang="tr-TR" dirty="0" err="1"/>
              <a:t>geliștirmeye</a:t>
            </a:r>
            <a:r>
              <a:rPr lang="tr-TR" dirty="0"/>
              <a:t> yönelik tekerleme, </a:t>
            </a:r>
            <a:r>
              <a:rPr lang="tr-TR" dirty="0" err="1"/>
              <a:t>sayıșma</a:t>
            </a:r>
            <a:r>
              <a:rPr lang="tr-TR" dirty="0"/>
              <a:t>, ninni, bilmece ve maniler sıklıkla kullanılmalıdır. </a:t>
            </a:r>
          </a:p>
        </p:txBody>
      </p:sp>
    </p:spTree>
    <p:extLst>
      <p:ext uri="{BB962C8B-B14F-4D97-AF65-F5344CB8AC3E}">
        <p14:creationId xmlns:p14="http://schemas.microsoft.com/office/powerpoint/2010/main" val="393122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Örnek;</a:t>
            </a:r>
          </a:p>
          <a:p>
            <a:pPr marL="624078" indent="-514350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2000" dirty="0" smtClean="0"/>
              <a:t>Canlandırma, tekerleme, şarkı, öykü vb. etkinliklerle “e” sesi hissettirilir.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E harfi benim adım</a:t>
            </a:r>
          </a:p>
          <a:p>
            <a:pPr>
              <a:buNone/>
            </a:pPr>
            <a:r>
              <a:rPr lang="tr-TR" sz="2000" dirty="0" smtClean="0"/>
              <a:t>Her yerde bol bol varım</a:t>
            </a:r>
          </a:p>
          <a:p>
            <a:pPr>
              <a:buNone/>
            </a:pPr>
            <a:r>
              <a:rPr lang="tr-TR" sz="2000" dirty="0" smtClean="0"/>
              <a:t>Ela’nın baş harfiyim</a:t>
            </a:r>
          </a:p>
          <a:p>
            <a:pPr>
              <a:buNone/>
            </a:pPr>
            <a:r>
              <a:rPr lang="tr-TR" sz="2000" dirty="0" smtClean="0"/>
              <a:t>En iyi arkadaşım.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Elbise ve etekte</a:t>
            </a:r>
          </a:p>
          <a:p>
            <a:pPr>
              <a:buNone/>
            </a:pPr>
            <a:r>
              <a:rPr lang="tr-TR" sz="2000" dirty="0" smtClean="0"/>
              <a:t>Eldiven ve berede</a:t>
            </a:r>
          </a:p>
          <a:p>
            <a:pPr>
              <a:buNone/>
            </a:pPr>
            <a:r>
              <a:rPr lang="tr-TR" sz="2000" dirty="0" smtClean="0"/>
              <a:t>E harfi bakın burada</a:t>
            </a:r>
          </a:p>
          <a:p>
            <a:pPr>
              <a:buNone/>
            </a:pPr>
            <a:r>
              <a:rPr lang="tr-TR" sz="2000" dirty="0" smtClean="0"/>
              <a:t>Üstümdeki gömlekte.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0" y="404664"/>
            <a:ext cx="9144000" cy="3960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Bebeğini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uyutmaya çalışan bir anne canlandırılabilir.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(Resim yerine oyuncak bebek)  </a:t>
            </a:r>
            <a:endParaRPr kumimoji="0" lang="tr-T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800" dirty="0">
                <a:solidFill>
                  <a:schemeClr val="tx1"/>
                </a:solidFill>
              </a:rPr>
              <a:t>	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>Sizce anne burada ne söylüyor olabilir? sorusu sorulur.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Annenin söylediği “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eeee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eee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” sesi, bebek </a:t>
            </a:r>
            <a:r>
              <a:rPr lang="tr-TR" sz="2600" dirty="0" smtClean="0">
                <a:solidFill>
                  <a:schemeClr val="tx1"/>
                </a:solidFill>
              </a:rPr>
              <a:t>çocuğa verilerek 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tek tek söyletilir ardından grupça söylenir.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tr-TR" sz="2800" noProof="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800" noProof="0" dirty="0" smtClean="0">
                <a:solidFill>
                  <a:schemeClr val="tx1"/>
                </a:solidFill>
              </a:rPr>
              <a:t>Bebeğin niçin ağlamış olabileceği sorulur, tahminleri alınır.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>Hep birlikte bebek uyutulması dramatize edilir.</a:t>
            </a:r>
            <a:endParaRPr lang="tr-TR" sz="2800" noProof="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0" i="0" u="none" strike="noStrike" kern="1200" cap="none" spc="0" normalizeH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http://1.bp.blogspot.com/-hdPP02QdO8M/TWdkIdsg3TI/AAAAAAAAAxk/J4G2lTZJeq4/s320/bocakt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73016"/>
            <a:ext cx="3048000" cy="3284984"/>
          </a:xfrm>
          <a:prstGeom prst="rect">
            <a:avLst/>
          </a:prstGeom>
          <a:noFill/>
        </p:spPr>
      </p:pic>
      <p:pic>
        <p:nvPicPr>
          <p:cNvPr id="10244" name="Picture 4" descr="http://www.mumsema.org/attachments/7124d1410992689/oyuncak-bebek-resimler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1778436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5"/>
          </a:xfrm>
        </p:spPr>
        <p:txBody>
          <a:bodyPr>
            <a:normAutofit fontScale="92500"/>
          </a:bodyPr>
          <a:lstStyle/>
          <a:p>
            <a:r>
              <a:rPr lang="tr-TR" sz="2400" dirty="0" smtClean="0"/>
              <a:t>Daha sonra görsel okuma yoluyla ses hissettirilmeye ve tanıtılmaya çalışılır.</a:t>
            </a:r>
          </a:p>
          <a:p>
            <a:endParaRPr lang="tr-TR" sz="2400" dirty="0" smtClean="0"/>
          </a:p>
          <a:p>
            <a:r>
              <a:rPr lang="tr-TR" sz="2400" dirty="0" smtClean="0"/>
              <a:t>İçinde “e” sesi bulunan ve bulunmayan görseller gösterilir.</a:t>
            </a:r>
          </a:p>
          <a:p>
            <a:endParaRPr lang="tr-TR" sz="2400" dirty="0" smtClean="0"/>
          </a:p>
          <a:p>
            <a:r>
              <a:rPr lang="tr-TR" sz="2400" dirty="0" smtClean="0"/>
              <a:t>Paylaşılan görseller boyanarak ya da altındaki kutucuk işaretlenerek içinde “e” sesi olan görselleri belirlemeleri istenir.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1358</TotalTime>
  <Words>1788</Words>
  <Application>Microsoft Office PowerPoint</Application>
  <PresentationFormat>Ekran Gösterisi (4:3)</PresentationFormat>
  <Paragraphs>251</Paragraphs>
  <Slides>69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69</vt:i4>
      </vt:variant>
    </vt:vector>
  </HeadingPairs>
  <TitlesOfParts>
    <vt:vector size="77" baseType="lpstr">
      <vt:lpstr>Arial</vt:lpstr>
      <vt:lpstr>Calibri</vt:lpstr>
      <vt:lpstr>Georgia</vt:lpstr>
      <vt:lpstr>Trebuchet MS</vt:lpstr>
      <vt:lpstr>Wingdings</vt:lpstr>
      <vt:lpstr>Wingdings 2</vt:lpstr>
      <vt:lpstr>Şehir Hayatı</vt:lpstr>
      <vt:lpstr>Ofis Teması</vt:lpstr>
      <vt:lpstr>  Ses Esaslı İlkokuma Yazma Öğretimine Göre İlk Okuma Yazmaya Başlama  ve İlerleme</vt:lpstr>
      <vt:lpstr>PowerPoint Sunusu</vt:lpstr>
      <vt:lpstr>PowerPoint Sunusu</vt:lpstr>
      <vt:lpstr>Yazı Defteri</vt:lpstr>
      <vt:lpstr>Bu aşamada neler yapılmaktadır?</vt:lpstr>
      <vt:lpstr>1) Sesi Hissetme, Tanıma ve Ayırt Etme</vt:lpstr>
      <vt:lpstr>PowerPoint Sunusu</vt:lpstr>
      <vt:lpstr>PowerPoint Sunusu</vt:lpstr>
      <vt:lpstr>PowerPoint Sunusu</vt:lpstr>
      <vt:lpstr>PowerPoint Sunusu</vt:lpstr>
      <vt:lpstr>Sesi Hissetme, Tanıma ve Ayırt Etme - Bütünleyici Çalışmalar</vt:lpstr>
      <vt:lpstr>Görsel grubu arasından “e” sesinin başında, ortasında veya sonunda oluşuna göre varlıklar işaretlenir. Varlıkların adları söylenerek “e” sesi vurgulanarak söylenir.</vt:lpstr>
      <vt:lpstr>PowerPoint Sunusu</vt:lpstr>
      <vt:lpstr>Sesi Hissetme, Tanıma ve Ayırt Etme - Ölçme ve Değerlendirme</vt:lpstr>
      <vt:lpstr>2) Harfi Okuma ve Yazma</vt:lpstr>
      <vt:lpstr>PowerPoint Sunusu</vt:lpstr>
      <vt:lpstr>Harfi Havada Yazarken Nelere Dikkat Edilmelidir?</vt:lpstr>
      <vt:lpstr>PowerPoint Sunusu</vt:lpstr>
      <vt:lpstr>PowerPoint Sunusu</vt:lpstr>
      <vt:lpstr>Harfi Okuma ve Yazma – Bütünleyici Çalışmalar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Harfi Okuma ve Yazma – Ölçme ve Değerlendirme</vt:lpstr>
      <vt:lpstr>PowerPoint Sunusu</vt:lpstr>
      <vt:lpstr>«E» sesi labirentindeki Ela ile  Lale el ele tutuşmak istiyorlar. Ela’yı Lale’ye ulaştırmak için labirentin çözüm yolunu renkli kaleminiz ile boyayınız.  </vt:lpstr>
      <vt:lpstr>«e» sesi labirentindeki elmaları meyve sepetine ulaştırmak için labirentin çözüm yolunu renkli kaleminiz ile boyayınız.</vt:lpstr>
      <vt:lpstr>PowerPoint Sunusu</vt:lpstr>
      <vt:lpstr>PowerPoint Sunusu</vt:lpstr>
      <vt:lpstr>PowerPoint Sunusu</vt:lpstr>
      <vt:lpstr>PowerPoint Sunusu</vt:lpstr>
      <vt:lpstr>“e” Harfi Sürpriz Etkinlikleri</vt:lpstr>
      <vt:lpstr>“e” harfi sürpriz etkinlikleri</vt:lpstr>
      <vt:lpstr>3) Heceler, Kelimeler ve Cümleler Oluşturma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4) Metin Okuma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Bağımsız Okuma ve Yazma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İlkokuma ve Yazmaya Başlama  ve İlerleme</dc:title>
  <dc:creator>A E</dc:creator>
  <cp:lastModifiedBy>ALİYE</cp:lastModifiedBy>
  <cp:revision>165</cp:revision>
  <dcterms:created xsi:type="dcterms:W3CDTF">2013-12-02T17:44:35Z</dcterms:created>
  <dcterms:modified xsi:type="dcterms:W3CDTF">2018-11-27T09:56:24Z</dcterms:modified>
</cp:coreProperties>
</file>