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8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19E62-972E-4770-A57B-811A3F9F0F56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3E9B0-96D0-4EF0-BF5B-901F5AD53E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108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509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221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586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253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41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949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786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2108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621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49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885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394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İktisat Politikasının Temel Hedefleri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Etkinlik (üretim olanakları eğrisi)</a:t>
            </a:r>
          </a:p>
          <a:p>
            <a:pPr eaLnBrk="1" hangingPunct="1"/>
            <a:r>
              <a:rPr lang="en-US" altLang="tr-TR" smtClean="0"/>
              <a:t>Adil gelir dağılımı (kim için)</a:t>
            </a:r>
          </a:p>
          <a:p>
            <a:pPr eaLnBrk="1" hangingPunct="1"/>
            <a:r>
              <a:rPr lang="en-US" altLang="tr-TR" smtClean="0"/>
              <a:t>Büyüme </a:t>
            </a:r>
          </a:p>
          <a:p>
            <a:pPr eaLnBrk="1" hangingPunct="1"/>
            <a:r>
              <a:rPr lang="en-US" altLang="tr-TR" smtClean="0"/>
              <a:t>İstikrar</a:t>
            </a:r>
          </a:p>
          <a:p>
            <a:pPr eaLnBrk="1" hangingPunct="1"/>
            <a:r>
              <a:rPr lang="en-US" altLang="tr-TR" smtClean="0"/>
              <a:t>İç ve dış borçlardan sakınmak</a:t>
            </a:r>
          </a:p>
          <a:p>
            <a:pPr eaLnBrk="1" hangingPunct="1"/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2130023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err="1" smtClean="0">
                <a:ea typeface="+mj-ea"/>
                <a:cs typeface="+mj-cs"/>
              </a:rPr>
              <a:t>Piyasa</a:t>
            </a:r>
            <a:r>
              <a:rPr lang="en-US" dirty="0" smtClean="0">
                <a:ea typeface="+mj-ea"/>
                <a:cs typeface="+mj-cs"/>
              </a:rPr>
              <a:t/>
            </a:r>
            <a:br>
              <a:rPr lang="en-US" dirty="0" smtClean="0">
                <a:ea typeface="+mj-ea"/>
                <a:cs typeface="+mj-cs"/>
              </a:rPr>
            </a:br>
            <a:endParaRPr lang="en-US" dirty="0">
              <a:ea typeface="+mj-ea"/>
              <a:cs typeface="+mj-cs"/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altLang="tr-TR" smtClean="0"/>
              <a:t>-Piyasa rasyonelliği sağlar,talep fazlası olduğu sürece fiyat yükselmesi olur ve yükselen fiyat fazla talebi dengeler.</a:t>
            </a:r>
          </a:p>
          <a:p>
            <a:pPr marL="0" indent="0">
              <a:buNone/>
            </a:pPr>
            <a:endParaRPr lang="tr-TR" altLang="tr-TR" smtClean="0"/>
          </a:p>
          <a:p>
            <a:pPr marL="0" indent="0">
              <a:buNone/>
            </a:pPr>
            <a:r>
              <a:rPr lang="tr-TR" altLang="tr-TR" smtClean="0"/>
              <a:t>-Ekonomik gelişme piyasada oluşan tasarruf ve ondan desteklenen yatırım ile mümkün olur.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2269919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Terminoloji 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981200" y="1417639"/>
            <a:ext cx="8229600" cy="4708525"/>
          </a:xfrm>
        </p:spPr>
        <p:txBody>
          <a:bodyPr/>
          <a:lstStyle/>
          <a:p>
            <a:r>
              <a:rPr lang="en-US" altLang="tr-TR" smtClean="0"/>
              <a:t>MAL: İnsan ihtiyaçlarını tatmin etmeye yönelik fiziksel ürünler</a:t>
            </a:r>
          </a:p>
          <a:p>
            <a:r>
              <a:rPr lang="en-US" altLang="tr-TR" smtClean="0"/>
              <a:t>HİZMET:İnsan ihtiyaçlarını tatmin etmeye yönelik fiziksel olmayan ürünler- malı dönüştüren şey </a:t>
            </a:r>
          </a:p>
          <a:p>
            <a:pPr lvl="1"/>
            <a:r>
              <a:rPr lang="en-US" altLang="tr-TR" smtClean="0">
                <a:solidFill>
                  <a:srgbClr val="FF0000"/>
                </a:solidFill>
              </a:rPr>
              <a:t>Terzinin ceket dikme hizmeti</a:t>
            </a:r>
          </a:p>
          <a:p>
            <a:r>
              <a:rPr lang="en-US" altLang="tr-TR" smtClean="0"/>
              <a:t>DEĞİŞKEN:Farklı değerler alabilen büyüklük. Fiyat önemli bir değişkendir.</a:t>
            </a:r>
          </a:p>
        </p:txBody>
      </p:sp>
    </p:spTree>
    <p:extLst>
      <p:ext uri="{BB962C8B-B14F-4D97-AF65-F5344CB8AC3E}">
        <p14:creationId xmlns:p14="http://schemas.microsoft.com/office/powerpoint/2010/main" val="4270498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Terminoloji </a:t>
            </a:r>
          </a:p>
        </p:txBody>
      </p:sp>
      <p:sp>
        <p:nvSpPr>
          <p:cNvPr id="17411" name="Content Placeholder 3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813300"/>
          </a:xfrm>
        </p:spPr>
        <p:txBody>
          <a:bodyPr/>
          <a:lstStyle/>
          <a:p>
            <a:r>
              <a:rPr lang="en-US" altLang="tr-TR" smtClean="0"/>
              <a:t>FONKSiYON:Neden-sonuç ilişkilerinin açıklanmasında kullanılan denklem. </a:t>
            </a:r>
            <a:r>
              <a:rPr lang="tr-TR" altLang="tr-TR" smtClean="0"/>
              <a:t>Y</a:t>
            </a:r>
            <a:r>
              <a:rPr lang="en-US" altLang="tr-TR" smtClean="0"/>
              <a:t>=f(x</a:t>
            </a:r>
            <a:r>
              <a:rPr lang="en-US" altLang="tr-TR" baseline="-25000" smtClean="0"/>
              <a:t>i</a:t>
            </a:r>
            <a:r>
              <a:rPr lang="en-US" altLang="tr-TR" smtClean="0"/>
              <a:t>)i=1,2,3</a:t>
            </a:r>
            <a:r>
              <a:rPr lang="is-IS" altLang="tr-TR" smtClean="0"/>
              <a:t>…)</a:t>
            </a:r>
            <a:r>
              <a:rPr lang="en-US" altLang="tr-TR" smtClean="0"/>
              <a:t> Açıklanan değişkenin açıklayan değişken ile bir yapı içindedir.</a:t>
            </a:r>
          </a:p>
          <a:p>
            <a:r>
              <a:rPr lang="en-US" altLang="tr-TR" smtClean="0"/>
              <a:t>DEĞER:Mal veya hizmet gibi birşeyin önemi belirlemeye yarayan soyut ölçü.Nominal/gerçek/reel.</a:t>
            </a:r>
          </a:p>
          <a:p>
            <a:r>
              <a:rPr lang="en-US" altLang="tr-TR" smtClean="0"/>
              <a:t>FİYAT:Ekonomide değerin ifade edilme biçimi.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tr-TR" smtClean="0"/>
              <a:t>(bedel,ücret,faiz,kira(RANT),kur)</a:t>
            </a:r>
          </a:p>
          <a:p>
            <a:endParaRPr lang="en-US" altLang="tr-TR" smtClean="0"/>
          </a:p>
          <a:p>
            <a:endParaRPr lang="en-US" altLang="tr-TR" smtClean="0"/>
          </a:p>
          <a:p>
            <a:endParaRPr lang="en-US" altLang="tr-TR" smtClean="0"/>
          </a:p>
          <a:p>
            <a:pPr>
              <a:buFont typeface="Arial" panose="020B0604020202020204" pitchFamily="34" charset="0"/>
              <a:buNone/>
            </a:pP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677214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Terminoloji </a:t>
            </a:r>
          </a:p>
        </p:txBody>
      </p:sp>
      <p:sp>
        <p:nvSpPr>
          <p:cNvPr id="18435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mtClean="0"/>
              <a:t>GELİR:Belirli bir dönemde elde edilen ve parayla ifade edilen kazanç.ücret,kira,faiz</a:t>
            </a:r>
            <a:r>
              <a:rPr lang="is-IS" altLang="tr-TR" smtClean="0"/>
              <a:t>…</a:t>
            </a:r>
            <a:endParaRPr lang="en-US" altLang="tr-TR" smtClean="0"/>
          </a:p>
          <a:p>
            <a:r>
              <a:rPr lang="en-US" altLang="tr-TR" smtClean="0"/>
              <a:t>SERVET:Kişilerin ve kurumların sahip oldukları kazancın toplamı.Stok kavramıdır.</a:t>
            </a:r>
          </a:p>
          <a:p>
            <a:r>
              <a:rPr lang="en-US" altLang="tr-TR" smtClean="0"/>
              <a:t>CETERİS PARİBUS </a:t>
            </a:r>
            <a:r>
              <a:rPr lang="en-US" altLang="en-US" smtClean="0"/>
              <a:t>“</a:t>
            </a:r>
            <a:r>
              <a:rPr lang="en-US" altLang="ja-JP" smtClean="0"/>
              <a:t>diğer koşullar sabit tutulduğunda</a:t>
            </a:r>
            <a:r>
              <a:rPr lang="en-US" altLang="en-US" smtClean="0"/>
              <a:t>”</a:t>
            </a:r>
            <a:r>
              <a:rPr lang="en-US" altLang="ja-JP" smtClean="0"/>
              <a:t>Modelleri basitleştirmek için kullanılır.</a:t>
            </a:r>
          </a:p>
          <a:p>
            <a:endParaRPr lang="en-US" altLang="tr-TR" smtClean="0"/>
          </a:p>
        </p:txBody>
      </p:sp>
      <p:sp>
        <p:nvSpPr>
          <p:cNvPr id="18436" name="TextBox 2"/>
          <p:cNvSpPr txBox="1">
            <a:spLocks noChangeArrowheads="1"/>
          </p:cNvSpPr>
          <p:nvPr/>
        </p:nvSpPr>
        <p:spPr bwMode="auto">
          <a:xfrm>
            <a:off x="6942138" y="6284913"/>
            <a:ext cx="3159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tr-TR" sz="1800"/>
              <a:t>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tr-TR" sz="1800"/>
          </a:p>
        </p:txBody>
      </p:sp>
    </p:spTree>
    <p:extLst>
      <p:ext uri="{BB962C8B-B14F-4D97-AF65-F5344CB8AC3E}">
        <p14:creationId xmlns:p14="http://schemas.microsoft.com/office/powerpoint/2010/main" val="607904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err="1" smtClean="0">
                <a:ea typeface="+mj-ea"/>
                <a:cs typeface="+mj-cs"/>
              </a:rPr>
              <a:t>Piyasa</a:t>
            </a:r>
            <a:r>
              <a:rPr lang="en-US" dirty="0" smtClean="0">
                <a:ea typeface="+mj-ea"/>
                <a:cs typeface="+mj-cs"/>
              </a:rPr>
              <a:t/>
            </a:r>
            <a:br>
              <a:rPr lang="en-US" dirty="0" smtClean="0">
                <a:ea typeface="+mj-ea"/>
                <a:cs typeface="+mj-cs"/>
              </a:rPr>
            </a:br>
            <a:endParaRPr lang="en-US" dirty="0">
              <a:ea typeface="+mj-ea"/>
              <a:cs typeface="+mj-cs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tr-TR" i="1" smtClean="0">
                <a:solidFill>
                  <a:srgbClr val="FF0000"/>
                </a:solidFill>
              </a:rPr>
              <a:t>Alıcı ve satıcıların karşı karşıya geldiği ve mal/hizmetlerin alınıp satıldığı, fiyatların belirlendiği yer..</a:t>
            </a:r>
          </a:p>
          <a:p>
            <a:pPr marL="0" indent="0"/>
            <a:endParaRPr lang="en-US" altLang="tr-TR" smtClean="0"/>
          </a:p>
          <a:p>
            <a:pPr marL="0" indent="0"/>
            <a:r>
              <a:rPr lang="en-US" altLang="tr-TR" smtClean="0"/>
              <a:t>Faktör</a:t>
            </a:r>
          </a:p>
          <a:p>
            <a:pPr marL="0" indent="0"/>
            <a:r>
              <a:rPr lang="en-US" altLang="tr-TR" smtClean="0"/>
              <a:t>Ürün(mal ve hizmetler)</a:t>
            </a:r>
          </a:p>
          <a:p>
            <a:pPr marL="0" indent="0"/>
            <a:r>
              <a:rPr lang="en-US" altLang="tr-TR" smtClean="0"/>
              <a:t>Döviz</a:t>
            </a:r>
          </a:p>
          <a:p>
            <a:pPr marL="0" indent="0"/>
            <a:r>
              <a:rPr lang="en-US" altLang="tr-TR" smtClean="0"/>
              <a:t>Finansal piyasalar</a:t>
            </a:r>
          </a:p>
        </p:txBody>
      </p:sp>
    </p:spTree>
    <p:extLst>
      <p:ext uri="{BB962C8B-B14F-4D97-AF65-F5344CB8AC3E}">
        <p14:creationId xmlns:p14="http://schemas.microsoft.com/office/powerpoint/2010/main" val="126094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err="1" smtClean="0">
                <a:ea typeface="+mj-ea"/>
                <a:cs typeface="+mj-cs"/>
              </a:rPr>
              <a:t>Piyasa</a:t>
            </a:r>
            <a:r>
              <a:rPr lang="en-US" dirty="0" smtClean="0">
                <a:ea typeface="+mj-ea"/>
                <a:cs typeface="+mj-cs"/>
              </a:rPr>
              <a:t/>
            </a:r>
            <a:br>
              <a:rPr lang="en-US" dirty="0" smtClean="0">
                <a:ea typeface="+mj-ea"/>
                <a:cs typeface="+mj-cs"/>
              </a:rPr>
            </a:br>
            <a:endParaRPr lang="en-US" dirty="0">
              <a:ea typeface="+mj-ea"/>
              <a:cs typeface="+mj-cs"/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tr-TR" i="1" smtClean="0">
                <a:solidFill>
                  <a:srgbClr val="FF0000"/>
                </a:solidFill>
              </a:rPr>
              <a:t>Mal ve Hizmet Piyasaları</a:t>
            </a:r>
          </a:p>
          <a:p>
            <a:pPr marL="0" indent="0">
              <a:buNone/>
            </a:pPr>
            <a:r>
              <a:rPr lang="en-US" altLang="tr-TR" i="1" smtClean="0">
                <a:solidFill>
                  <a:srgbClr val="FF0000"/>
                </a:solidFill>
              </a:rPr>
              <a:t>-Rekabet piyasası</a:t>
            </a:r>
          </a:p>
          <a:p>
            <a:pPr marL="0" indent="0">
              <a:buNone/>
            </a:pPr>
            <a:r>
              <a:rPr lang="en-US" altLang="tr-TR" i="1" smtClean="0">
                <a:solidFill>
                  <a:srgbClr val="FF0000"/>
                </a:solidFill>
              </a:rPr>
              <a:t>	</a:t>
            </a:r>
            <a:r>
              <a:rPr lang="en-US" altLang="tr-TR" i="1" smtClean="0"/>
              <a:t>Tam rekabet</a:t>
            </a:r>
          </a:p>
          <a:p>
            <a:pPr marL="0" indent="0">
              <a:buNone/>
            </a:pPr>
            <a:r>
              <a:rPr lang="en-US" altLang="tr-TR" i="1" smtClean="0">
                <a:solidFill>
                  <a:srgbClr val="FF0000"/>
                </a:solidFill>
              </a:rPr>
              <a:t>	</a:t>
            </a:r>
            <a:r>
              <a:rPr lang="en-US" altLang="tr-TR" i="1" smtClean="0">
                <a:solidFill>
                  <a:srgbClr val="000000"/>
                </a:solidFill>
              </a:rPr>
              <a:t>Monopolcü rekabet</a:t>
            </a:r>
          </a:p>
          <a:p>
            <a:pPr marL="0" indent="0">
              <a:buNone/>
            </a:pPr>
            <a:r>
              <a:rPr lang="en-US" altLang="tr-TR" i="1" smtClean="0">
                <a:solidFill>
                  <a:srgbClr val="FF0000"/>
                </a:solidFill>
              </a:rPr>
              <a:t>-Eksik rekabet piyasası</a:t>
            </a:r>
          </a:p>
          <a:p>
            <a:pPr marL="0" indent="0">
              <a:buNone/>
            </a:pPr>
            <a:r>
              <a:rPr lang="en-US" altLang="tr-TR" i="1" smtClean="0">
                <a:solidFill>
                  <a:srgbClr val="FF0000"/>
                </a:solidFill>
              </a:rPr>
              <a:t>	</a:t>
            </a:r>
            <a:r>
              <a:rPr lang="en-US" altLang="tr-TR" i="1" smtClean="0">
                <a:solidFill>
                  <a:srgbClr val="000000"/>
                </a:solidFill>
              </a:rPr>
              <a:t>Monopol</a:t>
            </a:r>
          </a:p>
          <a:p>
            <a:pPr marL="0" indent="0">
              <a:buNone/>
            </a:pPr>
            <a:r>
              <a:rPr lang="en-US" altLang="tr-TR" i="1" smtClean="0">
                <a:solidFill>
                  <a:srgbClr val="000000"/>
                </a:solidFill>
              </a:rPr>
              <a:t>	Oligopol</a:t>
            </a:r>
            <a:endParaRPr lang="en-US" altLang="tr-T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82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err="1" smtClean="0">
                <a:ea typeface="+mj-ea"/>
                <a:cs typeface="+mj-cs"/>
              </a:rPr>
              <a:t>Piyasa</a:t>
            </a:r>
            <a:r>
              <a:rPr lang="en-US" dirty="0" smtClean="0">
                <a:ea typeface="+mj-ea"/>
                <a:cs typeface="+mj-cs"/>
              </a:rPr>
              <a:t/>
            </a:r>
            <a:br>
              <a:rPr lang="en-US" dirty="0" smtClean="0">
                <a:ea typeface="+mj-ea"/>
                <a:cs typeface="+mj-cs"/>
              </a:rPr>
            </a:br>
            <a:endParaRPr lang="en-US" dirty="0">
              <a:ea typeface="+mj-ea"/>
              <a:cs typeface="+mj-cs"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tr-TR" smtClean="0"/>
              <a:t>1)Alıcı ve satıcının fiilen karşılaştığı piyasalar</a:t>
            </a:r>
          </a:p>
          <a:p>
            <a:pPr marL="0" indent="0">
              <a:buNone/>
            </a:pPr>
            <a:r>
              <a:rPr lang="en-US" altLang="tr-TR" smtClean="0"/>
              <a:t>Pazar,avm</a:t>
            </a:r>
            <a:r>
              <a:rPr lang="is-IS" altLang="tr-TR" smtClean="0"/>
              <a:t>…</a:t>
            </a:r>
          </a:p>
          <a:p>
            <a:pPr marL="0" indent="0">
              <a:buNone/>
            </a:pPr>
            <a:r>
              <a:rPr lang="is-IS" altLang="tr-TR" smtClean="0"/>
              <a:t>2)Finansal piyasalar</a:t>
            </a:r>
          </a:p>
          <a:p>
            <a:pPr marL="0" indent="0">
              <a:buNone/>
            </a:pPr>
            <a:r>
              <a:rPr lang="is-IS" altLang="tr-TR" smtClean="0"/>
              <a:t>3)Sanal ortamda karşılaşılan piyasalar</a:t>
            </a:r>
          </a:p>
          <a:p>
            <a:pPr marL="0" indent="0">
              <a:buNone/>
            </a:pPr>
            <a:r>
              <a:rPr lang="is-IS" altLang="tr-TR" smtClean="0"/>
              <a:t>E-ticaret...</a:t>
            </a:r>
            <a:endParaRPr lang="en-US" altLang="tr-TR" smtClean="0"/>
          </a:p>
          <a:p>
            <a:pPr marL="0" indent="0">
              <a:buNone/>
            </a:pP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775519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err="1" smtClean="0">
                <a:ea typeface="+mj-ea"/>
                <a:cs typeface="+mj-cs"/>
              </a:rPr>
              <a:t>Piyasa</a:t>
            </a:r>
            <a:r>
              <a:rPr lang="en-US" dirty="0" smtClean="0">
                <a:ea typeface="+mj-ea"/>
                <a:cs typeface="+mj-cs"/>
              </a:rPr>
              <a:t/>
            </a:r>
            <a:br>
              <a:rPr lang="en-US" dirty="0" smtClean="0">
                <a:ea typeface="+mj-ea"/>
                <a:cs typeface="+mj-cs"/>
              </a:rPr>
            </a:br>
            <a:endParaRPr lang="en-US" dirty="0">
              <a:ea typeface="+mj-ea"/>
              <a:cs typeface="+mj-cs"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altLang="tr-TR" smtClean="0"/>
              <a:t>K</a:t>
            </a:r>
            <a:r>
              <a:rPr lang="en-US" altLang="tr-TR" smtClean="0"/>
              <a:t>i</a:t>
            </a:r>
            <a:r>
              <a:rPr lang="tr-TR" altLang="tr-TR" smtClean="0"/>
              <a:t>m için? Hangi bedelle? Ne miktarda?</a:t>
            </a:r>
          </a:p>
          <a:p>
            <a:pPr marL="0" indent="0">
              <a:buNone/>
            </a:pPr>
            <a:r>
              <a:rPr lang="tr-TR" altLang="tr-TR" smtClean="0"/>
              <a:t>-Piyasa değeri belirler.Mal ve hizmetin fiyatı,arz ve talep kuralları çerçevesinde belirlenir.</a:t>
            </a:r>
          </a:p>
          <a:p>
            <a:pPr marL="0" indent="0">
              <a:buNone/>
            </a:pPr>
            <a:r>
              <a:rPr lang="tr-TR" altLang="tr-TR" smtClean="0"/>
              <a:t>-Piyasa üretimi örgütler,piyasada oluşan talebe göre üretim biçimlenir.</a:t>
            </a:r>
          </a:p>
          <a:p>
            <a:pPr marL="0" indent="0">
              <a:buNone/>
            </a:pPr>
            <a:r>
              <a:rPr lang="tr-TR" altLang="tr-TR" smtClean="0"/>
              <a:t>-Dağıtımı sağlar,talep neredeyse mal ve hizmet oraya kayar. 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281656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err="1" smtClean="0">
                <a:ea typeface="+mj-ea"/>
                <a:cs typeface="+mj-cs"/>
              </a:rPr>
              <a:t>Piyasa</a:t>
            </a:r>
            <a:r>
              <a:rPr lang="en-US" dirty="0" smtClean="0">
                <a:ea typeface="+mj-ea"/>
                <a:cs typeface="+mj-cs"/>
              </a:rPr>
              <a:t/>
            </a:r>
            <a:br>
              <a:rPr lang="en-US" dirty="0" smtClean="0">
                <a:ea typeface="+mj-ea"/>
                <a:cs typeface="+mj-cs"/>
              </a:rPr>
            </a:br>
            <a:endParaRPr lang="en-US" dirty="0">
              <a:ea typeface="+mj-ea"/>
              <a:cs typeface="+mj-cs"/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altLang="tr-TR" sz="3000" b="1" i="1">
                <a:solidFill>
                  <a:srgbClr val="FF0000"/>
                </a:solidFill>
              </a:rPr>
              <a:t>K</a:t>
            </a:r>
            <a:r>
              <a:rPr lang="en-US" altLang="tr-TR" sz="3000" b="1" i="1">
                <a:solidFill>
                  <a:srgbClr val="FF0000"/>
                </a:solidFill>
              </a:rPr>
              <a:t>i</a:t>
            </a:r>
            <a:r>
              <a:rPr lang="tr-TR" altLang="tr-TR" sz="3000" b="1" i="1">
                <a:solidFill>
                  <a:srgbClr val="FF0000"/>
                </a:solidFill>
              </a:rPr>
              <a:t>m için? Hangi bedelle? Ne miktarda?</a:t>
            </a:r>
          </a:p>
          <a:p>
            <a:pPr marL="0" indent="0">
              <a:buNone/>
            </a:pPr>
            <a:r>
              <a:rPr lang="tr-TR" altLang="tr-TR" sz="3000"/>
              <a:t>-Piyasa değeri belirler.Mal ve hizmetin fiyatı,arz ve talep kuralları çerçevesinde belirlenir.</a:t>
            </a:r>
          </a:p>
          <a:p>
            <a:pPr marL="0" indent="0">
              <a:buNone/>
            </a:pPr>
            <a:endParaRPr lang="tr-TR" altLang="tr-TR" sz="3000"/>
          </a:p>
          <a:p>
            <a:pPr marL="0" indent="0">
              <a:buNone/>
            </a:pPr>
            <a:r>
              <a:rPr lang="tr-TR" altLang="tr-TR" sz="3000"/>
              <a:t>-Piyasa üretimi örgütler,piyasada oluşan talebe göre üretim biçimlenir.</a:t>
            </a:r>
          </a:p>
          <a:p>
            <a:pPr marL="0" indent="0">
              <a:buNone/>
            </a:pPr>
            <a:endParaRPr lang="tr-TR" altLang="tr-TR" sz="3000"/>
          </a:p>
          <a:p>
            <a:pPr marL="0" indent="0">
              <a:buNone/>
            </a:pPr>
            <a:r>
              <a:rPr lang="tr-TR" altLang="tr-TR" sz="3000"/>
              <a:t>-Dağıtımı sağlar,talep neredeyse mal ve hizmet oraya kayar. </a:t>
            </a:r>
            <a:endParaRPr lang="en-US" altLang="tr-TR" sz="3000"/>
          </a:p>
        </p:txBody>
      </p:sp>
    </p:spTree>
    <p:extLst>
      <p:ext uri="{BB962C8B-B14F-4D97-AF65-F5344CB8AC3E}">
        <p14:creationId xmlns:p14="http://schemas.microsoft.com/office/powerpoint/2010/main" val="75312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304</Words>
  <Application>Microsoft Office PowerPoint</Application>
  <PresentationFormat>Geniş ekran</PresentationFormat>
  <Paragraphs>60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MS PGothic</vt:lpstr>
      <vt:lpstr>游ゴシック</vt:lpstr>
      <vt:lpstr>Arial</vt:lpstr>
      <vt:lpstr>Calibri</vt:lpstr>
      <vt:lpstr>Calibri Light</vt:lpstr>
      <vt:lpstr>Office Teması</vt:lpstr>
      <vt:lpstr>İktisat Politikasının Temel Hedefleri</vt:lpstr>
      <vt:lpstr>Terminoloji </vt:lpstr>
      <vt:lpstr>Terminoloji </vt:lpstr>
      <vt:lpstr>Terminoloji </vt:lpstr>
      <vt:lpstr>Piyasa </vt:lpstr>
      <vt:lpstr>Piyasa </vt:lpstr>
      <vt:lpstr>Piyasa </vt:lpstr>
      <vt:lpstr>Piyasa </vt:lpstr>
      <vt:lpstr>Piyasa </vt:lpstr>
      <vt:lpstr>Piyasa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İktisada Giriş </dc:title>
  <dc:creator>Sıdıka Ceren Arslan Olcay</dc:creator>
  <cp:lastModifiedBy>Sıdıka Ceren Arslan Olcay</cp:lastModifiedBy>
  <cp:revision>2</cp:revision>
  <dcterms:created xsi:type="dcterms:W3CDTF">2020-01-07T09:34:30Z</dcterms:created>
  <dcterms:modified xsi:type="dcterms:W3CDTF">2020-01-07T09:41:11Z</dcterms:modified>
</cp:coreProperties>
</file>