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İktisat Politikasının Temel Hedefleri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Etkinlik (üretim olanakları eğrisi)</a:t>
            </a:r>
          </a:p>
          <a:p>
            <a:pPr eaLnBrk="1" hangingPunct="1"/>
            <a:r>
              <a:rPr lang="en-US" altLang="tr-TR" smtClean="0"/>
              <a:t>Adil gelir dağılımı (kim için)</a:t>
            </a:r>
          </a:p>
          <a:p>
            <a:pPr eaLnBrk="1" hangingPunct="1"/>
            <a:r>
              <a:rPr lang="en-US" altLang="tr-TR" smtClean="0"/>
              <a:t>Büyüme </a:t>
            </a:r>
          </a:p>
          <a:p>
            <a:pPr eaLnBrk="1" hangingPunct="1"/>
            <a:r>
              <a:rPr lang="en-US" altLang="tr-TR" smtClean="0"/>
              <a:t>İstikrar</a:t>
            </a:r>
          </a:p>
          <a:p>
            <a:pPr eaLnBrk="1" hangingPunct="1"/>
            <a:r>
              <a:rPr lang="en-US" altLang="tr-TR" smtClean="0"/>
              <a:t>İç ve dış borçlardan sakınmak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3002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smtClean="0"/>
              <a:t>-Piyasa rasyonelliği sağlar,talep fazlası olduğu sürece fiyat yükselmesi olur ve yükselen fiyat fazla talebi dengeler.</a:t>
            </a:r>
          </a:p>
          <a:p>
            <a:pPr marL="0" indent="0">
              <a:buNone/>
            </a:pPr>
            <a:endParaRPr lang="tr-TR" altLang="tr-TR" smtClean="0"/>
          </a:p>
          <a:p>
            <a:pPr marL="0" indent="0">
              <a:buNone/>
            </a:pPr>
            <a:r>
              <a:rPr lang="tr-TR" altLang="tr-TR" smtClean="0"/>
              <a:t>-Ekonomik gelişme piyasada oluşan tasarruf ve ondan desteklenen yatırım ile mümkün olur.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269919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Terminoloji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981200" y="1417639"/>
            <a:ext cx="8229600" cy="4708525"/>
          </a:xfrm>
        </p:spPr>
        <p:txBody>
          <a:bodyPr/>
          <a:lstStyle/>
          <a:p>
            <a:r>
              <a:rPr lang="en-US" altLang="tr-TR" smtClean="0"/>
              <a:t>MAL: İnsan ihtiyaçlarını tatmin etmeye yönelik fiziksel ürünler</a:t>
            </a:r>
          </a:p>
          <a:p>
            <a:r>
              <a:rPr lang="en-US" altLang="tr-TR" smtClean="0"/>
              <a:t>HİZMET:İnsan ihtiyaçlarını tatmin etmeye yönelik fiziksel olmayan ürünler- malı dönüştüren şey </a:t>
            </a:r>
          </a:p>
          <a:p>
            <a:pPr lvl="1"/>
            <a:r>
              <a:rPr lang="en-US" altLang="tr-TR" smtClean="0">
                <a:solidFill>
                  <a:srgbClr val="FF0000"/>
                </a:solidFill>
              </a:rPr>
              <a:t>Terzinin ceket dikme hizmeti</a:t>
            </a:r>
          </a:p>
          <a:p>
            <a:r>
              <a:rPr lang="en-US" altLang="tr-TR" smtClean="0"/>
              <a:t>DEĞİŞKEN:Farklı değerler alabilen büyüklük. Fiyat önemli bir değişkendir.</a:t>
            </a:r>
          </a:p>
        </p:txBody>
      </p:sp>
    </p:spTree>
    <p:extLst>
      <p:ext uri="{BB962C8B-B14F-4D97-AF65-F5344CB8AC3E}">
        <p14:creationId xmlns:p14="http://schemas.microsoft.com/office/powerpoint/2010/main" val="427049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Terminoloji </a:t>
            </a:r>
          </a:p>
        </p:txBody>
      </p:sp>
      <p:sp>
        <p:nvSpPr>
          <p:cNvPr id="17411" name="Content Placeholder 3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13300"/>
          </a:xfrm>
        </p:spPr>
        <p:txBody>
          <a:bodyPr/>
          <a:lstStyle/>
          <a:p>
            <a:r>
              <a:rPr lang="en-US" altLang="tr-TR" smtClean="0"/>
              <a:t>FONKSiYON:Neden-sonuç ilişkilerinin açıklanmasında kullanılan denklem. </a:t>
            </a:r>
            <a:r>
              <a:rPr lang="tr-TR" altLang="tr-TR" smtClean="0"/>
              <a:t>Y</a:t>
            </a:r>
            <a:r>
              <a:rPr lang="en-US" altLang="tr-TR" smtClean="0"/>
              <a:t>=f(x</a:t>
            </a:r>
            <a:r>
              <a:rPr lang="en-US" altLang="tr-TR" baseline="-25000" smtClean="0"/>
              <a:t>i</a:t>
            </a:r>
            <a:r>
              <a:rPr lang="en-US" altLang="tr-TR" smtClean="0"/>
              <a:t>)i=1,2,3</a:t>
            </a:r>
            <a:r>
              <a:rPr lang="is-IS" altLang="tr-TR" smtClean="0"/>
              <a:t>…)</a:t>
            </a:r>
            <a:r>
              <a:rPr lang="en-US" altLang="tr-TR" smtClean="0"/>
              <a:t> Açıklanan değişkenin açıklayan değişken ile bir yapı içindedir.</a:t>
            </a:r>
          </a:p>
          <a:p>
            <a:r>
              <a:rPr lang="en-US" altLang="tr-TR" smtClean="0"/>
              <a:t>DEĞER:Mal veya hizmet gibi birşeyin önemi belirlemeye yarayan soyut ölçü.Nominal/gerçek/reel.</a:t>
            </a:r>
          </a:p>
          <a:p>
            <a:r>
              <a:rPr lang="en-US" altLang="tr-TR" smtClean="0"/>
              <a:t>FİYAT:Ekonomide değerin ifade edilme biçimi.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tr-TR" smtClean="0"/>
              <a:t>(bedel,ücret,faiz,kira(RANT),kur)</a:t>
            </a:r>
          </a:p>
          <a:p>
            <a:endParaRPr lang="en-US" altLang="tr-TR" smtClean="0"/>
          </a:p>
          <a:p>
            <a:endParaRPr lang="en-US" altLang="tr-TR" smtClean="0"/>
          </a:p>
          <a:p>
            <a:endParaRPr lang="en-US" altLang="tr-TR" smtClean="0"/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67721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Terminoloji </a:t>
            </a: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GELİR:Belirli bir dönemde elde edilen ve parayla ifade edilen kazanç.ücret,kira,faiz</a:t>
            </a:r>
            <a:r>
              <a:rPr lang="is-IS" altLang="tr-TR" smtClean="0"/>
              <a:t>…</a:t>
            </a:r>
            <a:endParaRPr lang="en-US" altLang="tr-TR" smtClean="0"/>
          </a:p>
          <a:p>
            <a:r>
              <a:rPr lang="en-US" altLang="tr-TR" smtClean="0"/>
              <a:t>SERVET:Kişilerin ve kurumların sahip oldukları kazancın toplamı.Stok kavramıdır.</a:t>
            </a:r>
          </a:p>
          <a:p>
            <a:r>
              <a:rPr lang="en-US" altLang="tr-TR" smtClean="0"/>
              <a:t>CETERİS PARİBUS </a:t>
            </a:r>
            <a:r>
              <a:rPr lang="en-US" altLang="en-US" smtClean="0"/>
              <a:t>“</a:t>
            </a:r>
            <a:r>
              <a:rPr lang="en-US" altLang="ja-JP" smtClean="0"/>
              <a:t>diğer koşullar sabit tutulduğunda</a:t>
            </a:r>
            <a:r>
              <a:rPr lang="en-US" altLang="en-US" smtClean="0"/>
              <a:t>”</a:t>
            </a:r>
            <a:r>
              <a:rPr lang="en-US" altLang="ja-JP" smtClean="0"/>
              <a:t>Modelleri basitleştirmek için kullanılır.</a:t>
            </a:r>
          </a:p>
          <a:p>
            <a:endParaRPr lang="en-US" altLang="tr-TR" smtClean="0"/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6942138" y="6284913"/>
            <a:ext cx="315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1800"/>
              <a:t>V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</p:spTree>
    <p:extLst>
      <p:ext uri="{BB962C8B-B14F-4D97-AF65-F5344CB8AC3E}">
        <p14:creationId xmlns:p14="http://schemas.microsoft.com/office/powerpoint/2010/main" val="60790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Alıcı ve satıcıların karşı karşıya geldiği ve mal/hizmetlerin alınıp satıldığı, fiyatların belirlendiği yer..</a:t>
            </a:r>
          </a:p>
          <a:p>
            <a:pPr marL="0" indent="0"/>
            <a:endParaRPr lang="en-US" altLang="tr-TR" smtClean="0"/>
          </a:p>
          <a:p>
            <a:pPr marL="0" indent="0"/>
            <a:r>
              <a:rPr lang="en-US" altLang="tr-TR" smtClean="0"/>
              <a:t>Faktör</a:t>
            </a:r>
          </a:p>
          <a:p>
            <a:pPr marL="0" indent="0"/>
            <a:r>
              <a:rPr lang="en-US" altLang="tr-TR" smtClean="0"/>
              <a:t>Ürün(mal ve hizmetler)</a:t>
            </a:r>
          </a:p>
          <a:p>
            <a:pPr marL="0" indent="0"/>
            <a:r>
              <a:rPr lang="en-US" altLang="tr-TR" smtClean="0"/>
              <a:t>Döviz</a:t>
            </a:r>
          </a:p>
          <a:p>
            <a:pPr marL="0" indent="0"/>
            <a:r>
              <a:rPr lang="en-US" altLang="tr-TR" smtClean="0"/>
              <a:t>Finansal piyasalar</a:t>
            </a:r>
          </a:p>
        </p:txBody>
      </p:sp>
    </p:spTree>
    <p:extLst>
      <p:ext uri="{BB962C8B-B14F-4D97-AF65-F5344CB8AC3E}">
        <p14:creationId xmlns:p14="http://schemas.microsoft.com/office/powerpoint/2010/main" val="12609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Mal ve Hizmet Piyasaları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-Rekabet piyasası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	</a:t>
            </a:r>
            <a:r>
              <a:rPr lang="en-US" altLang="tr-TR" i="1" smtClean="0"/>
              <a:t>Tam rekabet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	</a:t>
            </a:r>
            <a:r>
              <a:rPr lang="en-US" altLang="tr-TR" i="1" smtClean="0">
                <a:solidFill>
                  <a:srgbClr val="000000"/>
                </a:solidFill>
              </a:rPr>
              <a:t>Monopolcü rekabet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-Eksik rekabet piyasası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FF0000"/>
                </a:solidFill>
              </a:rPr>
              <a:t>	</a:t>
            </a:r>
            <a:r>
              <a:rPr lang="en-US" altLang="tr-TR" i="1" smtClean="0">
                <a:solidFill>
                  <a:srgbClr val="000000"/>
                </a:solidFill>
              </a:rPr>
              <a:t>Monopol</a:t>
            </a:r>
          </a:p>
          <a:p>
            <a:pPr marL="0" indent="0">
              <a:buNone/>
            </a:pPr>
            <a:r>
              <a:rPr lang="en-US" altLang="tr-TR" i="1" smtClean="0">
                <a:solidFill>
                  <a:srgbClr val="000000"/>
                </a:solidFill>
              </a:rPr>
              <a:t>	Oligopol</a:t>
            </a:r>
            <a:endParaRPr lang="en-US" alt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8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smtClean="0"/>
              <a:t>1)Alıcı ve satıcının fiilen karşılaştığı piyasalar</a:t>
            </a:r>
          </a:p>
          <a:p>
            <a:pPr marL="0" indent="0">
              <a:buNone/>
            </a:pPr>
            <a:r>
              <a:rPr lang="en-US" altLang="tr-TR" smtClean="0"/>
              <a:t>Pazar,avm</a:t>
            </a:r>
            <a:r>
              <a:rPr lang="is-IS" altLang="tr-TR" smtClean="0"/>
              <a:t>…</a:t>
            </a:r>
          </a:p>
          <a:p>
            <a:pPr marL="0" indent="0">
              <a:buNone/>
            </a:pPr>
            <a:r>
              <a:rPr lang="is-IS" altLang="tr-TR" smtClean="0"/>
              <a:t>2)Finansal piyasalar</a:t>
            </a:r>
          </a:p>
          <a:p>
            <a:pPr marL="0" indent="0">
              <a:buNone/>
            </a:pPr>
            <a:r>
              <a:rPr lang="is-IS" altLang="tr-TR" smtClean="0"/>
              <a:t>3)Sanal ortamda karşılaşılan piyasalar</a:t>
            </a:r>
          </a:p>
          <a:p>
            <a:pPr marL="0" indent="0">
              <a:buNone/>
            </a:pPr>
            <a:r>
              <a:rPr lang="is-IS" altLang="tr-TR" smtClean="0"/>
              <a:t>E-ticaret...</a:t>
            </a: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77551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smtClean="0"/>
              <a:t>K</a:t>
            </a:r>
            <a:r>
              <a:rPr lang="en-US" altLang="tr-TR" smtClean="0"/>
              <a:t>i</a:t>
            </a:r>
            <a:r>
              <a:rPr lang="tr-TR" altLang="tr-TR" smtClean="0"/>
              <a:t>m için? Hangi bedelle? Ne miktarda?</a:t>
            </a:r>
          </a:p>
          <a:p>
            <a:pPr marL="0" indent="0">
              <a:buNone/>
            </a:pPr>
            <a:r>
              <a:rPr lang="tr-TR" altLang="tr-TR" smtClean="0"/>
              <a:t>-Piyasa değeri belirler.Mal ve hizmetin fiyatı,arz ve talep kuralları çerçevesinde belirlenir.</a:t>
            </a:r>
          </a:p>
          <a:p>
            <a:pPr marL="0" indent="0">
              <a:buNone/>
            </a:pPr>
            <a:r>
              <a:rPr lang="tr-TR" altLang="tr-TR" smtClean="0"/>
              <a:t>-Piyasa üretimi örgütler,piyasada oluşan talebe göre üretim biçimlenir.</a:t>
            </a:r>
          </a:p>
          <a:p>
            <a:pPr marL="0" indent="0">
              <a:buNone/>
            </a:pPr>
            <a:r>
              <a:rPr lang="tr-TR" altLang="tr-TR" smtClean="0"/>
              <a:t>-Dağıtımı sağlar,talep neredeyse mal ve hizmet oraya kayar. 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81656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>
                <a:ea typeface="+mj-ea"/>
                <a:cs typeface="+mj-cs"/>
              </a:rPr>
              <a:t>Piyasa</a:t>
            </a: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>
              <a:ea typeface="+mj-ea"/>
              <a:cs typeface="+mj-cs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sz="3000" b="1" i="1">
                <a:solidFill>
                  <a:srgbClr val="FF0000"/>
                </a:solidFill>
              </a:rPr>
              <a:t>K</a:t>
            </a:r>
            <a:r>
              <a:rPr lang="en-US" altLang="tr-TR" sz="3000" b="1" i="1">
                <a:solidFill>
                  <a:srgbClr val="FF0000"/>
                </a:solidFill>
              </a:rPr>
              <a:t>i</a:t>
            </a:r>
            <a:r>
              <a:rPr lang="tr-TR" altLang="tr-TR" sz="3000" b="1" i="1">
                <a:solidFill>
                  <a:srgbClr val="FF0000"/>
                </a:solidFill>
              </a:rPr>
              <a:t>m için? Hangi bedelle? Ne miktarda?</a:t>
            </a:r>
          </a:p>
          <a:p>
            <a:pPr marL="0" indent="0">
              <a:buNone/>
            </a:pPr>
            <a:r>
              <a:rPr lang="tr-TR" altLang="tr-TR" sz="3000"/>
              <a:t>-Piyasa değeri belirler.Mal ve hizmetin fiyatı,arz ve talep kuralları çerçevesinde belirlenir.</a:t>
            </a:r>
          </a:p>
          <a:p>
            <a:pPr marL="0" indent="0">
              <a:buNone/>
            </a:pPr>
            <a:endParaRPr lang="tr-TR" altLang="tr-TR" sz="3000"/>
          </a:p>
          <a:p>
            <a:pPr marL="0" indent="0">
              <a:buNone/>
            </a:pPr>
            <a:r>
              <a:rPr lang="tr-TR" altLang="tr-TR" sz="3000"/>
              <a:t>-Piyasa üretimi örgütler,piyasada oluşan talebe göre üretim biçimlenir.</a:t>
            </a:r>
          </a:p>
          <a:p>
            <a:pPr marL="0" indent="0">
              <a:buNone/>
            </a:pPr>
            <a:endParaRPr lang="tr-TR" altLang="tr-TR" sz="3000"/>
          </a:p>
          <a:p>
            <a:pPr marL="0" indent="0">
              <a:buNone/>
            </a:pPr>
            <a:r>
              <a:rPr lang="tr-TR" altLang="tr-TR" sz="3000"/>
              <a:t>-Dağıtımı sağlar,talep neredeyse mal ve hizmet oraya kayar. </a:t>
            </a:r>
            <a:endParaRPr lang="en-US" altLang="tr-TR" sz="3000"/>
          </a:p>
        </p:txBody>
      </p:sp>
    </p:spTree>
    <p:extLst>
      <p:ext uri="{BB962C8B-B14F-4D97-AF65-F5344CB8AC3E}">
        <p14:creationId xmlns:p14="http://schemas.microsoft.com/office/powerpoint/2010/main" val="75312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304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MS PGothic</vt:lpstr>
      <vt:lpstr>游ゴシック</vt:lpstr>
      <vt:lpstr>Arial</vt:lpstr>
      <vt:lpstr>Calibri</vt:lpstr>
      <vt:lpstr>Calibri Light</vt:lpstr>
      <vt:lpstr>Office Teması</vt:lpstr>
      <vt:lpstr>İktisat Politikasının Temel Hedefleri</vt:lpstr>
      <vt:lpstr>Terminoloji </vt:lpstr>
      <vt:lpstr>Terminoloji </vt:lpstr>
      <vt:lpstr>Terminoloji </vt:lpstr>
      <vt:lpstr>Piyasa </vt:lpstr>
      <vt:lpstr>Piyasa </vt:lpstr>
      <vt:lpstr>Piyasa </vt:lpstr>
      <vt:lpstr>Piyasa </vt:lpstr>
      <vt:lpstr>Piyasa </vt:lpstr>
      <vt:lpstr>Piyasa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2020-01-07T09:41:11Z</dcterms:modified>
</cp:coreProperties>
</file>