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8" r:id="rId4"/>
    <p:sldId id="259" r:id="rId5"/>
    <p:sldId id="269" r:id="rId6"/>
    <p:sldId id="270" r:id="rId7"/>
    <p:sldId id="271" r:id="rId8"/>
    <p:sldId id="272" r:id="rId9"/>
    <p:sldId id="267"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000" b="1" dirty="0" smtClean="0"/>
              <a:t>İNSAN HAKLARI VE DEMOKRASİ ALANINDA GEÇEN TEMEL KAVRAMLAR</a:t>
            </a:r>
            <a:br>
              <a:rPr lang="tr-TR" sz="4000" b="1" dirty="0" smtClean="0"/>
            </a:br>
            <a:r>
              <a:rPr lang="tr-TR" sz="4000" b="1" dirty="0" smtClean="0"/>
              <a:t>«</a:t>
            </a:r>
            <a:r>
              <a:rPr lang="tr-TR" sz="4000" b="1" u="sng" dirty="0" smtClean="0"/>
              <a:t>TEMEL HAKLAR VE ÖZGÜRLÜKLER</a:t>
            </a:r>
            <a:r>
              <a:rPr lang="tr-TR" sz="4000" b="1" dirty="0" smtClean="0"/>
              <a:t>» KAVRAMI</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b="1" dirty="0" smtClean="0"/>
              <a:t>TEMEL HAKLAR VE ÖZGÜRLÜKLER</a:t>
            </a:r>
            <a:endParaRPr lang="tr-TR" sz="4000" dirty="0"/>
          </a:p>
        </p:txBody>
      </p:sp>
      <p:sp>
        <p:nvSpPr>
          <p:cNvPr id="3" name="2 İçerik Yer Tutucusu"/>
          <p:cNvSpPr>
            <a:spLocks noGrp="1"/>
          </p:cNvSpPr>
          <p:nvPr>
            <p:ph idx="1"/>
          </p:nvPr>
        </p:nvSpPr>
        <p:spPr/>
        <p:txBody>
          <a:bodyPr>
            <a:normAutofit/>
          </a:bodyPr>
          <a:lstStyle/>
          <a:p>
            <a:pPr indent="342900" algn="just">
              <a:buNone/>
            </a:pPr>
            <a:r>
              <a:rPr lang="tr-TR" dirty="0" smtClean="0"/>
              <a:t>İnsan hakları her ne kadar ideal hukukun ürünü de olsa günümüzde büyük ölçüde pozitif hukuka geçmiştir. İşte, insan haklarının devlet tarafından tanınmış veya pozitif hukuka geçmiş olan kısmına;</a:t>
            </a:r>
          </a:p>
          <a:p>
            <a:pPr indent="342900" algn="ctr"/>
            <a:r>
              <a:rPr lang="tr-TR" dirty="0" smtClean="0"/>
              <a:t> “</a:t>
            </a:r>
            <a:r>
              <a:rPr lang="tr-TR" i="1" dirty="0" smtClean="0"/>
              <a:t>temel haklar ve özgürlükler</a:t>
            </a:r>
            <a:r>
              <a:rPr lang="tr-TR" dirty="0" smtClean="0"/>
              <a:t>” veya </a:t>
            </a:r>
          </a:p>
          <a:p>
            <a:pPr indent="342900" algn="ctr"/>
            <a:r>
              <a:rPr lang="tr-TR" dirty="0" smtClean="0"/>
              <a:t>“</a:t>
            </a:r>
            <a:r>
              <a:rPr lang="tr-TR" i="1" dirty="0" smtClean="0"/>
              <a:t>kamu özgürlükleri</a:t>
            </a:r>
            <a:r>
              <a:rPr lang="tr-TR" dirty="0" smtClean="0"/>
              <a:t>” veya </a:t>
            </a:r>
          </a:p>
          <a:p>
            <a:pPr indent="342900" algn="ctr"/>
            <a:r>
              <a:rPr lang="tr-TR" dirty="0" smtClean="0"/>
              <a:t>“</a:t>
            </a:r>
            <a:r>
              <a:rPr lang="tr-TR" i="1" dirty="0" smtClean="0"/>
              <a:t>genel nitelikli kamu hakları</a:t>
            </a:r>
            <a:r>
              <a:rPr lang="tr-TR" dirty="0" smtClean="0"/>
              <a:t>” denir. </a:t>
            </a:r>
          </a:p>
          <a:p>
            <a:pPr indent="342900" algn="ctr"/>
            <a:endParaRPr lang="tr-TR" dirty="0" smtClean="0"/>
          </a:p>
          <a:p>
            <a:pPr indent="342900" algn="ctr" eaLnBrk="0" hangingPunct="0"/>
            <a:endParaRPr lang="tr-TR" dirty="0" smtClean="0">
              <a:latin typeface="Arial" charset="0"/>
            </a:endParaRP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r>
              <a:rPr lang="tr-TR" dirty="0"/>
              <a:t>Temel haklar ve özgürlükler, insan haklarından daha dar kapsamlı olup Anayasa’da tanınır ve güvence altına alınır. Temel haklar ve özgürlükleri bu bağlamda “Anayasal haklar ve özgürlükler” şeklinde nitelendirmek de mümkündür.</a:t>
            </a:r>
          </a:p>
          <a:p>
            <a:endParaRPr lang="en-US" dirty="0"/>
          </a:p>
        </p:txBody>
      </p:sp>
    </p:spTree>
    <p:extLst>
      <p:ext uri="{BB962C8B-B14F-4D97-AF65-F5344CB8AC3E}">
        <p14:creationId xmlns:p14="http://schemas.microsoft.com/office/powerpoint/2010/main" val="2317570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sz="3600" b="1" dirty="0" smtClean="0"/>
              <a:t>TEMEL HAKLAR VE ÖZGÜRLÜKLER </a:t>
            </a: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fontScale="47500" lnSpcReduction="20000"/>
          </a:bodyPr>
          <a:lstStyle/>
          <a:p>
            <a:pPr marL="0" indent="0" algn="ctr">
              <a:buFont typeface="Symbol" pitchFamily="18" charset="2"/>
              <a:buChar char="·"/>
            </a:pPr>
            <a:r>
              <a:rPr lang="tr-TR" sz="4600" b="1" u="sng" dirty="0" smtClean="0"/>
              <a:t>Kişisel Haklar ve Özgürlükler</a:t>
            </a:r>
            <a:r>
              <a:rPr lang="tr-TR" sz="4600" b="1" dirty="0" smtClean="0"/>
              <a:t> </a:t>
            </a:r>
          </a:p>
          <a:p>
            <a:pPr marL="0" indent="0" algn="ctr">
              <a:buNone/>
            </a:pPr>
            <a:r>
              <a:rPr lang="tr-TR" sz="4600" b="1" i="1" dirty="0" smtClean="0"/>
              <a:t>(Negatif Statü Hakları veya Medeni Haklar veya Koruyucu Haklar)</a:t>
            </a:r>
          </a:p>
          <a:p>
            <a:pPr marL="0" indent="0" algn="ctr">
              <a:buNone/>
            </a:pPr>
            <a:endParaRPr lang="tr-TR" sz="4000" b="1" dirty="0" smtClean="0">
              <a:sym typeface="Symbol" pitchFamily="18" charset="2"/>
            </a:endParaRPr>
          </a:p>
          <a:p>
            <a:pPr marL="0" indent="0" algn="ctr">
              <a:buFont typeface="Symbol" pitchFamily="18" charset="2"/>
              <a:buChar char="·"/>
            </a:pPr>
            <a:r>
              <a:rPr lang="tr-TR" sz="4600" b="1" u="sng" dirty="0" smtClean="0"/>
              <a:t>Siyasal Haklar ve Özgürlükler</a:t>
            </a:r>
            <a:r>
              <a:rPr lang="tr-TR" sz="4600" b="1" dirty="0" smtClean="0"/>
              <a:t> </a:t>
            </a:r>
          </a:p>
          <a:p>
            <a:pPr marL="0" indent="0" algn="ctr">
              <a:buNone/>
            </a:pPr>
            <a:r>
              <a:rPr lang="tr-TR" sz="4600" b="1" i="1" dirty="0" smtClean="0"/>
              <a:t>(Aktif Statü Hakları veya Katılım Hakları)</a:t>
            </a:r>
            <a:endParaRPr lang="tr-TR" sz="4600" i="1" u="sng" dirty="0" smtClean="0"/>
          </a:p>
          <a:p>
            <a:pPr marL="0" indent="0" algn="ctr">
              <a:buNone/>
            </a:pPr>
            <a:endParaRPr lang="tr-TR" sz="4000" i="1" u="sng" dirty="0" smtClean="0"/>
          </a:p>
          <a:p>
            <a:pPr marL="0" indent="0" algn="just">
              <a:buNone/>
            </a:pPr>
            <a:r>
              <a:rPr lang="tr-TR" sz="4400" b="1" i="1" u="sng" dirty="0" smtClean="0">
                <a:solidFill>
                  <a:srgbClr val="FF0000"/>
                </a:solidFill>
              </a:rPr>
              <a:t>Kişisel  Haklar + Siyasal Haklar = Klasik Haklar veya Birinci Kuşak Haklar</a:t>
            </a:r>
          </a:p>
          <a:p>
            <a:pPr marL="0" indent="0" algn="ctr">
              <a:buNone/>
            </a:pPr>
            <a:endParaRPr lang="tr-TR" sz="4000" b="1" dirty="0" smtClean="0">
              <a:sym typeface="Symbol" pitchFamily="18" charset="2"/>
            </a:endParaRPr>
          </a:p>
          <a:p>
            <a:pPr marL="0" indent="0" algn="ctr">
              <a:buFont typeface="Symbol" pitchFamily="18" charset="2"/>
              <a:buChar char="·"/>
            </a:pPr>
            <a:r>
              <a:rPr lang="tr-TR" sz="4600" b="1" u="sng" dirty="0" smtClean="0"/>
              <a:t>Sosyal ve Ekonomik Haklar ve Özgürlükler</a:t>
            </a:r>
            <a:r>
              <a:rPr lang="tr-TR" sz="4600" b="1" dirty="0" smtClean="0"/>
              <a:t> </a:t>
            </a:r>
          </a:p>
          <a:p>
            <a:pPr marL="0" indent="0" algn="ctr">
              <a:buNone/>
            </a:pPr>
            <a:r>
              <a:rPr lang="tr-TR" sz="4600" b="1" i="1" dirty="0" smtClean="0"/>
              <a:t>(Pozitif Statü Hakları veya İsteme Hakları veya İkinci Kuşak Haklar)</a:t>
            </a:r>
          </a:p>
          <a:p>
            <a:pPr marL="0" indent="0" algn="ctr">
              <a:buNone/>
            </a:pPr>
            <a:endParaRPr lang="tr-TR" sz="4000" dirty="0" smtClean="0"/>
          </a:p>
          <a:p>
            <a:pPr marL="0" indent="0" algn="ctr">
              <a:buNone/>
            </a:pPr>
            <a:endParaRPr lang="tr-TR" sz="4000" dirty="0" smtClean="0"/>
          </a:p>
          <a:p>
            <a:pPr marL="0" indent="0" algn="ctr">
              <a:buNone/>
            </a:pPr>
            <a:r>
              <a:rPr lang="tr-TR" sz="4600" b="1" i="1" dirty="0" smtClean="0"/>
              <a:t>Yeni Haklar</a:t>
            </a:r>
            <a:r>
              <a:rPr lang="tr-TR" sz="4600" b="1" dirty="0" smtClean="0"/>
              <a:t> veya </a:t>
            </a:r>
            <a:r>
              <a:rPr lang="tr-TR" sz="4600" b="1" i="1" dirty="0" smtClean="0"/>
              <a:t>Dayanışma Hakları</a:t>
            </a:r>
            <a:r>
              <a:rPr lang="tr-TR" sz="4600" b="1" dirty="0" smtClean="0"/>
              <a:t> veya Ü</a:t>
            </a:r>
            <a:r>
              <a:rPr lang="tr-TR" sz="4600" b="1" i="1" dirty="0" smtClean="0"/>
              <a:t>çüncü Kuşak Haklar</a:t>
            </a:r>
            <a:endParaRPr lang="tr-TR" sz="4600" b="1" dirty="0" smtClean="0"/>
          </a:p>
          <a:p>
            <a:pPr marL="0" indent="0" algn="ctr">
              <a:buNone/>
            </a:pPr>
            <a:r>
              <a:rPr lang="tr-TR" sz="4600" dirty="0" smtClean="0"/>
              <a:t>(Çevre hakkı, barış hakkı ve kalkınma hakkı gibi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85000" lnSpcReduction="20000"/>
          </a:bodyPr>
          <a:lstStyle/>
          <a:p>
            <a:pPr marL="0" indent="0" algn="ctr">
              <a:buFont typeface="Symbol" pitchFamily="18" charset="2"/>
              <a:buChar char="·"/>
            </a:pPr>
            <a:r>
              <a:rPr lang="tr-TR" b="1" u="sng" dirty="0"/>
              <a:t>Kişisel Haklar ve Özgürlükler</a:t>
            </a:r>
            <a:r>
              <a:rPr lang="tr-TR" b="1" dirty="0"/>
              <a:t> </a:t>
            </a:r>
          </a:p>
          <a:p>
            <a:pPr marL="0" indent="0" algn="ctr">
              <a:buNone/>
            </a:pPr>
            <a:r>
              <a:rPr lang="tr-TR" b="1" i="1" dirty="0"/>
              <a:t>(Negatif Statü Hakları veya Medeni Haklar veya Koruyucu Haklar</a:t>
            </a:r>
            <a:r>
              <a:rPr lang="tr-TR" b="1" i="1" dirty="0" smtClean="0"/>
              <a:t>)</a:t>
            </a:r>
          </a:p>
          <a:p>
            <a:r>
              <a:rPr lang="tr-TR" dirty="0"/>
              <a:t>Kişinin devlet tarafından aşılamayacak ve dokunulamayacak, özel alanının sınırlarını çizen haklardır. </a:t>
            </a:r>
            <a:endParaRPr lang="tr-TR" dirty="0" smtClean="0"/>
          </a:p>
          <a:p>
            <a:r>
              <a:rPr lang="tr-TR" dirty="0" smtClean="0"/>
              <a:t>Yaşama </a:t>
            </a:r>
            <a:r>
              <a:rPr lang="tr-TR" dirty="0"/>
              <a:t>hakkı, özel yaşamın gizliliği ve konut dokunulmazlığı hakkı, maddi ve manevi varlığın geliştirilmesi hakkı, din ve vicdan özgürlüğü, düşünce ve ifade özgürlüğü, bilim ve sanat özgürlüğü, basın ve yayın özgürlüğü, mülkiyet hakkı, seyahat (yolculuk) özgürlüğü kişisel haklara örnek olarak </a:t>
            </a:r>
            <a:r>
              <a:rPr lang="tr-TR" dirty="0" smtClean="0"/>
              <a:t>verilebilir.</a:t>
            </a:r>
            <a:endParaRPr lang="tr-TR" b="1" i="1" dirty="0"/>
          </a:p>
          <a:p>
            <a:endParaRPr lang="en-US" dirty="0"/>
          </a:p>
        </p:txBody>
      </p:sp>
    </p:spTree>
    <p:extLst>
      <p:ext uri="{BB962C8B-B14F-4D97-AF65-F5344CB8AC3E}">
        <p14:creationId xmlns:p14="http://schemas.microsoft.com/office/powerpoint/2010/main" val="424332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20000"/>
          </a:bodyPr>
          <a:lstStyle/>
          <a:p>
            <a:pPr marL="0" indent="0" algn="ctr">
              <a:buFont typeface="Symbol" pitchFamily="18" charset="2"/>
              <a:buChar char="·"/>
            </a:pPr>
            <a:r>
              <a:rPr lang="tr-TR" b="1" u="sng" dirty="0"/>
              <a:t>Siyasal Haklar ve Özgürlükler</a:t>
            </a:r>
            <a:r>
              <a:rPr lang="tr-TR" b="1" dirty="0"/>
              <a:t> </a:t>
            </a:r>
          </a:p>
          <a:p>
            <a:pPr marL="0" indent="0" algn="ctr">
              <a:buNone/>
            </a:pPr>
            <a:r>
              <a:rPr lang="tr-TR" b="1" i="1" dirty="0"/>
              <a:t>(Aktif Statü Hakları veya Katılım Hakları</a:t>
            </a:r>
            <a:r>
              <a:rPr lang="tr-TR" b="1" i="1" dirty="0" smtClean="0"/>
              <a:t>)</a:t>
            </a:r>
          </a:p>
          <a:p>
            <a:r>
              <a:rPr lang="tr-TR" dirty="0"/>
              <a:t>Kişinin devlet yönetimine katılmasını sağlayan haklarıdır. Bu yüzden bu haklara “aktif statü hakları” ya da “katılma hakları” da denir. Kişinin devlet yönetimine katılımı çeşitli yollarla olmaktadır. </a:t>
            </a:r>
          </a:p>
          <a:p>
            <a:r>
              <a:rPr lang="tr-TR" dirty="0"/>
              <a:t>Siyasal haklara, vatandaşlık hakkı, dilekçe hakkı, seçme ve seçilme hakkı, siyasal örgütlenme hakkı ve kamu hizmetlerine girme hakkı gibi haklar örnek olarak verilebilir.</a:t>
            </a:r>
          </a:p>
          <a:p>
            <a:pPr marL="0" indent="0" algn="just">
              <a:buNone/>
            </a:pPr>
            <a:endParaRPr lang="tr-TR" i="1" u="sng" dirty="0"/>
          </a:p>
          <a:p>
            <a:endParaRPr lang="en-US" dirty="0"/>
          </a:p>
        </p:txBody>
      </p:sp>
    </p:spTree>
    <p:extLst>
      <p:ext uri="{BB962C8B-B14F-4D97-AF65-F5344CB8AC3E}">
        <p14:creationId xmlns:p14="http://schemas.microsoft.com/office/powerpoint/2010/main" val="4219477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85000" lnSpcReduction="20000"/>
          </a:bodyPr>
          <a:lstStyle/>
          <a:p>
            <a:pPr marL="0" indent="0" algn="ctr">
              <a:buFont typeface="Symbol" pitchFamily="18" charset="2"/>
              <a:buChar char="·"/>
            </a:pPr>
            <a:r>
              <a:rPr lang="tr-TR" b="1" u="sng" dirty="0"/>
              <a:t>Sosyal ve Ekonomik Haklar ve Özgürlükler</a:t>
            </a:r>
            <a:r>
              <a:rPr lang="tr-TR" b="1" dirty="0"/>
              <a:t> </a:t>
            </a:r>
          </a:p>
          <a:p>
            <a:pPr marL="0" indent="0" algn="ctr">
              <a:buNone/>
            </a:pPr>
            <a:r>
              <a:rPr lang="tr-TR" b="1" i="1" dirty="0"/>
              <a:t>(Pozitif Statü Hakları veya İsteme Hakları veya İkinci Kuşak Haklar</a:t>
            </a:r>
            <a:r>
              <a:rPr lang="tr-TR" b="1" i="1" dirty="0" smtClean="0"/>
              <a:t>)</a:t>
            </a:r>
          </a:p>
          <a:p>
            <a:r>
              <a:rPr lang="tr-TR" dirty="0"/>
              <a:t>Kişinin toplumsal yaşamı içindeki sosyal ve ekonomik etkinlikleri ile ilgili olan haklarıdır. Bu haklar, kişiye devletten kendisi için hizmet etmesini isteme hakkını verir. Kısaca, devletin “sosyal devlet” anlayışının gereği olarak kimi hizmetleri yapmasını zorunlu kılar. </a:t>
            </a:r>
            <a:endParaRPr lang="tr-TR" dirty="0" smtClean="0"/>
          </a:p>
          <a:p>
            <a:r>
              <a:rPr lang="tr-TR" dirty="0" smtClean="0"/>
              <a:t>Ailenin </a:t>
            </a:r>
            <a:r>
              <a:rPr lang="tr-TR" dirty="0"/>
              <a:t>korunması hakkı, sosyal güvenlik hakkı, sözleşme özgürlüğü, çalışma hakkı, sağlık hakkı, eğitim ve öğrenim hakkı gibi haklar ekonomik ve sosyal haklar </a:t>
            </a:r>
            <a:r>
              <a:rPr lang="tr-TR" dirty="0" smtClean="0"/>
              <a:t>kapsamındadır.</a:t>
            </a:r>
            <a:endParaRPr lang="tr-TR" b="1" i="1" dirty="0"/>
          </a:p>
          <a:p>
            <a:endParaRPr lang="en-US" dirty="0"/>
          </a:p>
        </p:txBody>
      </p:sp>
    </p:spTree>
    <p:extLst>
      <p:ext uri="{BB962C8B-B14F-4D97-AF65-F5344CB8AC3E}">
        <p14:creationId xmlns:p14="http://schemas.microsoft.com/office/powerpoint/2010/main" val="3749790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GB" dirty="0"/>
              <a:t>Son </a:t>
            </a:r>
            <a:r>
              <a:rPr lang="en-GB" dirty="0" err="1"/>
              <a:t>yıllarda</a:t>
            </a:r>
            <a:r>
              <a:rPr lang="en-GB" dirty="0"/>
              <a:t>, </a:t>
            </a:r>
            <a:r>
              <a:rPr lang="en-GB" dirty="0" err="1"/>
              <a:t>yukarıda</a:t>
            </a:r>
            <a:r>
              <a:rPr lang="en-GB" dirty="0"/>
              <a:t> </a:t>
            </a:r>
            <a:r>
              <a:rPr lang="en-GB" dirty="0" err="1"/>
              <a:t>belirtilen</a:t>
            </a:r>
            <a:r>
              <a:rPr lang="en-GB" dirty="0"/>
              <a:t> </a:t>
            </a:r>
            <a:r>
              <a:rPr lang="en-GB" dirty="0" err="1"/>
              <a:t>haklara</a:t>
            </a:r>
            <a:r>
              <a:rPr lang="en-GB" dirty="0"/>
              <a:t> “</a:t>
            </a:r>
            <a:r>
              <a:rPr lang="en-GB" dirty="0" err="1"/>
              <a:t>yeni</a:t>
            </a:r>
            <a:r>
              <a:rPr lang="en-GB" dirty="0"/>
              <a:t> </a:t>
            </a:r>
            <a:r>
              <a:rPr lang="en-GB" dirty="0" err="1"/>
              <a:t>haklar</a:t>
            </a:r>
            <a:r>
              <a:rPr lang="en-GB" dirty="0"/>
              <a:t>” </a:t>
            </a:r>
            <a:r>
              <a:rPr lang="en-GB" dirty="0" err="1"/>
              <a:t>ya</a:t>
            </a:r>
            <a:r>
              <a:rPr lang="en-GB" dirty="0"/>
              <a:t> da “</a:t>
            </a:r>
            <a:r>
              <a:rPr lang="en-GB" dirty="0" err="1"/>
              <a:t>dayanışma</a:t>
            </a:r>
            <a:r>
              <a:rPr lang="en-GB" dirty="0"/>
              <a:t> </a:t>
            </a:r>
            <a:r>
              <a:rPr lang="en-GB" dirty="0" err="1"/>
              <a:t>hakları</a:t>
            </a:r>
            <a:r>
              <a:rPr lang="en-GB" dirty="0"/>
              <a:t>” </a:t>
            </a:r>
            <a:r>
              <a:rPr lang="en-GB" dirty="0" err="1"/>
              <a:t>ya</a:t>
            </a:r>
            <a:r>
              <a:rPr lang="en-GB" dirty="0"/>
              <a:t> da “</a:t>
            </a:r>
            <a:r>
              <a:rPr lang="en-GB" dirty="0" err="1"/>
              <a:t>üçüncü</a:t>
            </a:r>
            <a:r>
              <a:rPr lang="en-GB" dirty="0"/>
              <a:t> </a:t>
            </a:r>
            <a:r>
              <a:rPr lang="en-GB" dirty="0" err="1"/>
              <a:t>kuşak</a:t>
            </a:r>
            <a:r>
              <a:rPr lang="en-GB" dirty="0"/>
              <a:t> </a:t>
            </a:r>
            <a:r>
              <a:rPr lang="en-GB" dirty="0" err="1"/>
              <a:t>haklar</a:t>
            </a:r>
            <a:r>
              <a:rPr lang="en-GB" dirty="0"/>
              <a:t>” </a:t>
            </a:r>
            <a:r>
              <a:rPr lang="en-GB" dirty="0" err="1"/>
              <a:t>başlığı</a:t>
            </a:r>
            <a:r>
              <a:rPr lang="en-GB" dirty="0"/>
              <a:t> </a:t>
            </a:r>
            <a:r>
              <a:rPr lang="en-GB" dirty="0" err="1"/>
              <a:t>altında</a:t>
            </a:r>
            <a:r>
              <a:rPr lang="en-GB" dirty="0"/>
              <a:t> </a:t>
            </a:r>
            <a:r>
              <a:rPr lang="en-GB" dirty="0" err="1"/>
              <a:t>çevre</a:t>
            </a:r>
            <a:r>
              <a:rPr lang="en-GB" dirty="0"/>
              <a:t> </a:t>
            </a:r>
            <a:r>
              <a:rPr lang="en-GB" dirty="0" err="1"/>
              <a:t>hakkı</a:t>
            </a:r>
            <a:r>
              <a:rPr lang="en-GB" dirty="0"/>
              <a:t>, </a:t>
            </a:r>
            <a:r>
              <a:rPr lang="en-GB" dirty="0" err="1"/>
              <a:t>barış</a:t>
            </a:r>
            <a:r>
              <a:rPr lang="en-GB" dirty="0"/>
              <a:t> </a:t>
            </a:r>
            <a:r>
              <a:rPr lang="en-GB" dirty="0" err="1"/>
              <a:t>hakkı</a:t>
            </a:r>
            <a:r>
              <a:rPr lang="en-GB" dirty="0"/>
              <a:t> </a:t>
            </a:r>
            <a:r>
              <a:rPr lang="en-GB" dirty="0" err="1"/>
              <a:t>ve</a:t>
            </a:r>
            <a:r>
              <a:rPr lang="en-GB" dirty="0"/>
              <a:t> </a:t>
            </a:r>
            <a:r>
              <a:rPr lang="en-GB" dirty="0" err="1"/>
              <a:t>kalkınma</a:t>
            </a:r>
            <a:r>
              <a:rPr lang="en-GB" dirty="0"/>
              <a:t> </a:t>
            </a:r>
            <a:r>
              <a:rPr lang="en-GB" dirty="0" err="1"/>
              <a:t>hakkı</a:t>
            </a:r>
            <a:r>
              <a:rPr lang="en-GB" dirty="0"/>
              <a:t> </a:t>
            </a:r>
            <a:r>
              <a:rPr lang="en-GB" dirty="0" err="1"/>
              <a:t>gibi</a:t>
            </a:r>
            <a:r>
              <a:rPr lang="en-GB" dirty="0"/>
              <a:t> </a:t>
            </a:r>
            <a:r>
              <a:rPr lang="en-GB" dirty="0" err="1"/>
              <a:t>başka</a:t>
            </a:r>
            <a:r>
              <a:rPr lang="en-GB" dirty="0"/>
              <a:t> </a:t>
            </a:r>
            <a:r>
              <a:rPr lang="en-GB" dirty="0" err="1"/>
              <a:t>haklar</a:t>
            </a:r>
            <a:r>
              <a:rPr lang="en-GB" dirty="0"/>
              <a:t> da </a:t>
            </a:r>
            <a:r>
              <a:rPr lang="en-GB" dirty="0" err="1" smtClean="0"/>
              <a:t>eklenmiştir</a:t>
            </a:r>
            <a:r>
              <a:rPr lang="tr-TR" dirty="0" smtClean="0"/>
              <a:t>.</a:t>
            </a:r>
            <a:endParaRPr lang="tr-TR" dirty="0"/>
          </a:p>
        </p:txBody>
      </p:sp>
    </p:spTree>
    <p:extLst>
      <p:ext uri="{BB962C8B-B14F-4D97-AF65-F5344CB8AC3E}">
        <p14:creationId xmlns:p14="http://schemas.microsoft.com/office/powerpoint/2010/main" val="2429153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TotalTime>
  <Words>486</Words>
  <Application>Microsoft Office PowerPoint</Application>
  <PresentationFormat>Ekran Gösterisi (4:3)</PresentationFormat>
  <Paragraphs>41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Symbol</vt:lpstr>
      <vt:lpstr>Ofis Teması</vt:lpstr>
      <vt:lpstr>İNSAN HAKLARI VE DEMOKRASİ ALANINDA GEÇEN TEMEL KAVRAMLAR «TEMEL HAKLAR VE ÖZGÜRLÜKLER» KAVRAMI  Prof. Dr. Yasemin KARAMAN KEPENEKCİ  Ankara Üniversitesi Eğitim Bilimleri Fakültesi</vt:lpstr>
      <vt:lpstr>TEMEL HAKLAR VE ÖZGÜRLÜKLER</vt:lpstr>
      <vt:lpstr>PowerPoint Sunusu</vt:lpstr>
      <vt:lpstr> TEMEL HAKLAR VE ÖZGÜRLÜKLER  </vt:lpstr>
      <vt:lpstr>PowerPoint Sunusu</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27</cp:revision>
  <dcterms:created xsi:type="dcterms:W3CDTF">2014-12-02T07:20:17Z</dcterms:created>
  <dcterms:modified xsi:type="dcterms:W3CDTF">2020-05-01T08:11:16Z</dcterms:modified>
</cp:coreProperties>
</file>